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xlsx" ContentType="application/vnd.openxmlformats-officedocument.spreadsheetml.sheet"/>
  <Override PartName="/word/diagrams/data1.xml" ContentType="application/vnd.openxmlformats-officedocument.drawingml.diagramData+xml"/>
  <Override PartName="/word/document.xml" ContentType="application/vnd.openxmlformats-officedocument.wordprocessingml.document.main+xml"/>
  <Override PartName="/word/header2.xml" ContentType="application/vnd.openxmlformats-officedocument.wordprocessingml.header+xml"/>
  <Override PartName="/word/header1.xml" ContentType="application/vnd.openxmlformats-officedocument.wordprocessingml.header+xml"/>
  <Override PartName="/word/footer2.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header3.xml" ContentType="application/vnd.openxmlformats-officedocument.wordprocessingml.header+xml"/>
  <Override PartName="/word/footer3.xml" ContentType="application/vnd.openxmlformats-officedocument.wordprocessingml.footer+xml"/>
  <Override PartName="/word/footer1.xml" ContentType="application/vnd.openxmlformats-officedocument.wordprocessingml.footer+xml"/>
  <Override PartName="/word/charts/chart14.xml" ContentType="application/vnd.openxmlformats-officedocument.drawingml.chart+xml"/>
  <Override PartName="/word/charts/colors13.xml" ContentType="application/vnd.ms-office.chartcolorstyle+xml"/>
  <Override PartName="/word/charts/style13.xml" ContentType="application/vnd.ms-office.chartstyle+xml"/>
  <Override PartName="/word/charts/chart13.xml" ContentType="application/vnd.openxmlformats-officedocument.drawingml.chart+xml"/>
  <Override PartName="/word/charts/colors14.xml" ContentType="application/vnd.ms-office.chartcolorstyle+xml"/>
  <Override PartName="/word/charts/colors15.xml" ContentType="application/vnd.ms-office.chartcolorstyle+xml"/>
  <Override PartName="/word/charts/style15.xml" ContentType="application/vnd.ms-office.chartstyle+xml"/>
  <Override PartName="/word/charts/chart15.xml" ContentType="application/vnd.openxmlformats-officedocument.drawingml.chart+xml"/>
  <Override PartName="/word/charts/style14.xml" ContentType="application/vnd.ms-office.chartstyle+xml"/>
  <Override PartName="/word/charts/colors11.xml" ContentType="application/vnd.ms-office.chartcolorstyle+xml"/>
  <Override PartName="/word/charts/style12.xml" ContentType="application/vnd.ms-office.chartstyle+xml"/>
  <Override PartName="/word/charts/chart11.xml" ContentType="application/vnd.openxmlformats-officedocument.drawingml.chart+xml"/>
  <Override PartName="/word/charts/chart12.xml" ContentType="application/vnd.openxmlformats-officedocument.drawingml.chart+xml"/>
  <Override PartName="/word/charts/style11.xml" ContentType="application/vnd.ms-office.chartstyle+xml"/>
  <Override PartName="/word/charts/colors12.xml" ContentType="application/vnd.ms-office.chartcolorstyle+xml"/>
  <Override PartName="/word/charts/style16.xml" ContentType="application/vnd.ms-office.chartstyle+xml"/>
  <Override PartName="/word/charts/colors16.xml" ContentType="application/vnd.ms-office.chartcolorstyle+xml"/>
  <Override PartName="/word/theme/theme1.xml" ContentType="application/vnd.openxmlformats-officedocument.theme+xml"/>
  <Override PartName="/word/charts/chart16.xml" ContentType="application/vnd.openxmlformats-officedocument.drawingml.chart+xml"/>
  <Override PartName="/word/charts/style2.xml" ContentType="application/vnd.ms-office.chartstyle+xml"/>
  <Override PartName="/word/charts/chart2.xml" ContentType="application/vnd.openxmlformats-officedocument.drawingml.chart+xml"/>
  <Override PartName="/word/charts/colors1.xml" ContentType="application/vnd.ms-office.chartcolorstyle+xml"/>
  <Override PartName="/word/charts/colors2.xml" ContentType="application/vnd.ms-office.chartcolorstyle+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1.xml" ContentType="application/vnd.ms-office.chartstyle+xml"/>
  <Override PartName="/word/charts/chart1.xml" ContentType="application/vnd.openxmlformats-officedocument.drawingml.chart+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charts/style4.xml" ContentType="application/vnd.ms-office.chartstyle+xml"/>
  <Override PartName="/word/charts/chart3.xml" ContentType="application/vnd.openxmlformats-officedocument.drawingml.chart+xml"/>
  <Override PartName="/word/charts/colors8.xml" ContentType="application/vnd.ms-office.chartcolorstyle+xml"/>
  <Override PartName="/word/charts/style8.xml" ContentType="application/vnd.ms-office.chartstyle+xml"/>
  <Override PartName="/word/charts/chart8.xml" ContentType="application/vnd.openxmlformats-officedocument.drawingml.chart+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olors10.xml" ContentType="application/vnd.ms-office.chartcolorstyle+xml"/>
  <Override PartName="/word/charts/style10.xml" ContentType="application/vnd.ms-office.chartstyle+xml"/>
  <Override PartName="/word/charts/chart10.xml" ContentType="application/vnd.openxmlformats-officedocument.drawingml.chart+xml"/>
  <Override PartName="/word/charts/colors7.xml" ContentType="application/vnd.ms-office.chartcolorstyle+xml"/>
  <Override PartName="/word/charts/colors4.xml" ContentType="application/vnd.ms-office.chartcolorstyle+xml"/>
  <Override PartName="/word/charts/chart6.xml" ContentType="application/vnd.openxmlformats-officedocument.drawingml.chart+xml"/>
  <Override PartName="/word/charts/colors5.xml" ContentType="application/vnd.ms-office.chartcolorstyle+xml"/>
  <Override PartName="/word/charts/chart7.xml" ContentType="application/vnd.openxmlformats-officedocument.drawingml.chart+xml"/>
  <Override PartName="/word/charts/colors6.xml" ContentType="application/vnd.ms-office.chartcolorstyle+xml"/>
  <Override PartName="/word/charts/style6.xml" ContentType="application/vnd.ms-office.chartstyle+xml"/>
  <Override PartName="/word/charts/style7.xml" ContentType="application/vnd.ms-office.chartstyle+xml"/>
  <Override PartName="/word/charts/chart5.xml" ContentType="application/vnd.openxmlformats-officedocument.drawingml.chart+xml"/>
  <Override PartName="/word/charts/style5.xml" ContentType="application/vnd.ms-office.chartstyle+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webSettings.xml" ContentType="application/vnd.openxmlformats-officedocument.wordprocessingml.webSettings+xml"/>
  <Override PartName="/word/numbering.xml" ContentType="application/vnd.openxmlformats-officedocument.wordprocessingml.numbering+xml"/>
  <Override PartName="/word/fontTable.xml" ContentType="application/vnd.openxmlformats-officedocument.wordprocessingml.fontTable+xml"/>
  <Override PartName="/docProps/app.xml" ContentType="application/vnd.openxmlformats-officedocument.extended-properties+xml"/>
  <Override PartName="/docProps/core.xml" ContentType="application/vnd.openxmlformats-package.core-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7E4E31F8" w14:textId="040C38F6" w:rsidR="002B5577" w:rsidRDefault="002B5577">
      <w:pPr>
        <w:spacing w:line="264" w:lineRule="auto"/>
        <w:rPr>
          <w:rFonts w:eastAsiaTheme="majorEastAsia" w:cstheme="majorBidi"/>
          <w:b/>
          <w:color w:val="B68A35"/>
          <w:sz w:val="32"/>
          <w:szCs w:val="32"/>
        </w:rPr>
      </w:pPr>
      <w:bookmarkStart w:id="0" w:name="_Toc61959405"/>
      <w:bookmarkStart w:id="1" w:name="_Ref62028422"/>
      <w:r>
        <w:rPr>
          <w:rFonts w:eastAsiaTheme="majorEastAsia" w:cstheme="majorBidi"/>
          <w:b/>
          <w:noProof/>
          <w:color w:val="B68A35"/>
          <w:sz w:val="32"/>
          <w:szCs w:val="32"/>
          <w:lang w:val="en-GB" w:eastAsia="en-GB"/>
        </w:rPr>
        <w:drawing>
          <wp:anchor distT="0" distB="0" distL="114300" distR="114300" simplePos="0" relativeHeight="251667456" behindDoc="1" locked="0" layoutInCell="1" allowOverlap="1" wp14:anchorId="025F3C2E" wp14:editId="4382991E">
            <wp:simplePos x="0" y="0"/>
            <wp:positionH relativeFrom="column">
              <wp:posOffset>-1128932</wp:posOffset>
            </wp:positionH>
            <wp:positionV relativeFrom="paragraph">
              <wp:posOffset>-900332</wp:posOffset>
            </wp:positionV>
            <wp:extent cx="7554350" cy="10677513"/>
            <wp:effectExtent l="0" t="0" r="2540" b="381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Eng-01.jpg"/>
                    <pic:cNvPicPr/>
                  </pic:nvPicPr>
                  <pic:blipFill>
                    <a:blip r:embed="rId8" cstate="print">
                      <a:extLst>
                        <a:ext uri="{28A0092B-C50C-407E-A947-70E740481C1C}">
                          <a14:useLocalDpi xmlns:a14="http://schemas.microsoft.com/office/drawing/2010/main" val="0"/>
                        </a:ext>
                      </a:extLst>
                    </a:blip>
                    <a:stretch>
                      <a:fillRect/>
                    </a:stretch>
                  </pic:blipFill>
                  <pic:spPr>
                    <a:xfrm>
                      <a:off x="0" y="0"/>
                      <a:ext cx="7591786" cy="10730426"/>
                    </a:xfrm>
                    <a:prstGeom prst="rect">
                      <a:avLst/>
                    </a:prstGeom>
                  </pic:spPr>
                </pic:pic>
              </a:graphicData>
            </a:graphic>
            <wp14:sizeRelH relativeFrom="page">
              <wp14:pctWidth>0</wp14:pctWidth>
            </wp14:sizeRelH>
            <wp14:sizeRelV relativeFrom="page">
              <wp14:pctHeight>0</wp14:pctHeight>
            </wp14:sizeRelV>
          </wp:anchor>
        </w:drawing>
      </w:r>
    </w:p>
    <w:p w14:paraId="5D203E66" w14:textId="4E64FCE3" w:rsidR="002B5577" w:rsidRDefault="002B5577">
      <w:pPr>
        <w:spacing w:line="264" w:lineRule="auto"/>
        <w:rPr>
          <w:sz w:val="32"/>
          <w:szCs w:val="32"/>
        </w:rPr>
      </w:pPr>
      <w:r>
        <w:rPr>
          <w:sz w:val="32"/>
          <w:szCs w:val="32"/>
        </w:rPr>
        <w:br w:type="page"/>
      </w:r>
    </w:p>
    <w:p w14:paraId="183191BB" w14:textId="77777777" w:rsidR="00FE2C12" w:rsidRDefault="002B5577">
      <w:pPr>
        <w:spacing w:line="264" w:lineRule="auto"/>
        <w:rPr>
          <w:sz w:val="32"/>
          <w:szCs w:val="32"/>
        </w:rPr>
        <w:sectPr w:rsidR="00FE2C12" w:rsidSect="00AC3E77">
          <w:headerReference w:type="even" r:id="rId9"/>
          <w:headerReference w:type="default" r:id="rId10"/>
          <w:footerReference w:type="even" r:id="rId11"/>
          <w:footerReference w:type="default" r:id="rId12"/>
          <w:headerReference w:type="first" r:id="rId13"/>
          <w:footerReference w:type="first" r:id="rId14"/>
          <w:pgSz w:w="11906" w:h="16838" w:code="9"/>
          <w:pgMar w:top="1440" w:right="1466" w:bottom="1440" w:left="1800" w:header="0" w:footer="288" w:gutter="0"/>
          <w:pgNumType w:start="1"/>
          <w:cols w:space="720"/>
          <w:titlePg/>
          <w:docGrid w:linePitch="360"/>
        </w:sectPr>
      </w:pPr>
      <w:r>
        <w:rPr>
          <w:noProof/>
          <w:sz w:val="32"/>
          <w:szCs w:val="32"/>
          <w:lang w:val="en-GB" w:eastAsia="en-GB"/>
        </w:rPr>
        <w:lastRenderedPageBreak/>
        <w:drawing>
          <wp:anchor distT="0" distB="0" distL="114300" distR="114300" simplePos="0" relativeHeight="251668480" behindDoc="1" locked="0" layoutInCell="1" allowOverlap="1" wp14:anchorId="1C58F376" wp14:editId="5A36FDD1">
            <wp:simplePos x="0" y="0"/>
            <wp:positionH relativeFrom="column">
              <wp:posOffset>-1438422</wp:posOffset>
            </wp:positionH>
            <wp:positionV relativeFrom="paragraph">
              <wp:posOffset>-1679450</wp:posOffset>
            </wp:positionV>
            <wp:extent cx="8115398" cy="11470515"/>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old Color-01.jp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8137470" cy="11501712"/>
                    </a:xfrm>
                    <a:prstGeom prst="rect">
                      <a:avLst/>
                    </a:prstGeom>
                  </pic:spPr>
                </pic:pic>
              </a:graphicData>
            </a:graphic>
            <wp14:sizeRelH relativeFrom="page">
              <wp14:pctWidth>0</wp14:pctWidth>
            </wp14:sizeRelH>
            <wp14:sizeRelV relativeFrom="page">
              <wp14:pctHeight>0</wp14:pctHeight>
            </wp14:sizeRelV>
          </wp:anchor>
        </w:drawing>
      </w:r>
    </w:p>
    <w:p w14:paraId="14D22620" w14:textId="1F8F724A" w:rsidR="00A42D15" w:rsidRPr="001E3F8A" w:rsidRDefault="009040B4" w:rsidP="0051107F">
      <w:pPr>
        <w:pStyle w:val="Heading1"/>
        <w:spacing w:before="0"/>
        <w:rPr>
          <w:sz w:val="32"/>
          <w:szCs w:val="32"/>
        </w:rPr>
      </w:pPr>
      <w:r w:rsidRPr="001E3F8A">
        <w:rPr>
          <w:sz w:val="32"/>
          <w:szCs w:val="32"/>
        </w:rPr>
        <w:lastRenderedPageBreak/>
        <w:t>CONTRIBUTORS</w:t>
      </w:r>
      <w:bookmarkEnd w:id="0"/>
      <w:bookmarkEnd w:id="1"/>
    </w:p>
    <w:p w14:paraId="5D0D4AA0" w14:textId="77777777" w:rsidR="00F32701" w:rsidRPr="001E3F8A" w:rsidRDefault="00F32701" w:rsidP="00272BA5">
      <w:pPr>
        <w:rPr>
          <w:sz w:val="20"/>
          <w:szCs w:val="20"/>
        </w:rPr>
      </w:pPr>
    </w:p>
    <w:p w14:paraId="0B94783F" w14:textId="77777777" w:rsidR="007A6A72" w:rsidRPr="001E3F8A" w:rsidRDefault="007A6A72" w:rsidP="007A6A72">
      <w:pPr>
        <w:pStyle w:val="ListParagraph"/>
        <w:numPr>
          <w:ilvl w:val="0"/>
          <w:numId w:val="4"/>
        </w:numPr>
        <w:rPr>
          <w:sz w:val="20"/>
          <w:szCs w:val="20"/>
        </w:rPr>
      </w:pPr>
      <w:r w:rsidRPr="001E3F8A">
        <w:rPr>
          <w:sz w:val="20"/>
          <w:szCs w:val="20"/>
        </w:rPr>
        <w:t>Ministry of Health &amp; Prevention</w:t>
      </w:r>
    </w:p>
    <w:p w14:paraId="59D5B372" w14:textId="6249BA9D" w:rsidR="007A6A72" w:rsidRPr="001E3F8A" w:rsidRDefault="007A6A72" w:rsidP="007A6A72">
      <w:pPr>
        <w:pStyle w:val="ListParagraph"/>
        <w:numPr>
          <w:ilvl w:val="0"/>
          <w:numId w:val="4"/>
        </w:numPr>
        <w:rPr>
          <w:sz w:val="20"/>
          <w:szCs w:val="20"/>
        </w:rPr>
      </w:pPr>
      <w:r w:rsidRPr="001E3F8A">
        <w:rPr>
          <w:sz w:val="20"/>
          <w:szCs w:val="20"/>
        </w:rPr>
        <w:t>Ministry of Education</w:t>
      </w:r>
    </w:p>
    <w:p w14:paraId="7651FCD8" w14:textId="41890A1A" w:rsidR="007A6A72" w:rsidRPr="001E3F8A" w:rsidRDefault="007A6A72" w:rsidP="007A6A72">
      <w:pPr>
        <w:pStyle w:val="ListParagraph"/>
        <w:numPr>
          <w:ilvl w:val="0"/>
          <w:numId w:val="4"/>
        </w:numPr>
        <w:rPr>
          <w:sz w:val="20"/>
          <w:szCs w:val="20"/>
        </w:rPr>
      </w:pPr>
      <w:r w:rsidRPr="001E3F8A">
        <w:rPr>
          <w:sz w:val="20"/>
          <w:szCs w:val="20"/>
        </w:rPr>
        <w:t>Ministry of Education – Higher Education</w:t>
      </w:r>
    </w:p>
    <w:p w14:paraId="425DE1E8" w14:textId="415564F5" w:rsidR="007A6A72" w:rsidRPr="001E3F8A" w:rsidRDefault="007A6A72" w:rsidP="007A6A72">
      <w:pPr>
        <w:pStyle w:val="ListParagraph"/>
        <w:numPr>
          <w:ilvl w:val="0"/>
          <w:numId w:val="4"/>
        </w:numPr>
        <w:rPr>
          <w:sz w:val="20"/>
          <w:szCs w:val="20"/>
        </w:rPr>
      </w:pPr>
      <w:r w:rsidRPr="001E3F8A">
        <w:rPr>
          <w:sz w:val="20"/>
          <w:szCs w:val="20"/>
        </w:rPr>
        <w:t>Ministry of Presidential Affairs</w:t>
      </w:r>
    </w:p>
    <w:p w14:paraId="26B04970" w14:textId="040ED8DC" w:rsidR="007A6A72" w:rsidRPr="001E3F8A" w:rsidRDefault="007A6A72" w:rsidP="007A6A72">
      <w:pPr>
        <w:pStyle w:val="ListParagraph"/>
        <w:numPr>
          <w:ilvl w:val="0"/>
          <w:numId w:val="4"/>
        </w:numPr>
        <w:rPr>
          <w:sz w:val="20"/>
          <w:szCs w:val="20"/>
        </w:rPr>
      </w:pPr>
      <w:r w:rsidRPr="001E3F8A">
        <w:rPr>
          <w:sz w:val="20"/>
          <w:szCs w:val="20"/>
        </w:rPr>
        <w:t>Commission for Academic Accreditation</w:t>
      </w:r>
    </w:p>
    <w:p w14:paraId="53FE2474" w14:textId="48A218D5" w:rsidR="007A6A72" w:rsidRPr="001E3F8A" w:rsidRDefault="007A6A72" w:rsidP="007A6A72">
      <w:pPr>
        <w:pStyle w:val="ListParagraph"/>
        <w:numPr>
          <w:ilvl w:val="0"/>
          <w:numId w:val="4"/>
        </w:numPr>
        <w:rPr>
          <w:sz w:val="20"/>
          <w:szCs w:val="20"/>
        </w:rPr>
      </w:pPr>
      <w:r w:rsidRPr="001E3F8A">
        <w:rPr>
          <w:sz w:val="20"/>
          <w:szCs w:val="20"/>
        </w:rPr>
        <w:t>Dubai Health Authority</w:t>
      </w:r>
    </w:p>
    <w:p w14:paraId="57C95D04" w14:textId="0D9F83F7" w:rsidR="007A6A72" w:rsidRPr="001E3F8A" w:rsidRDefault="007A6A72" w:rsidP="007A6A72">
      <w:pPr>
        <w:pStyle w:val="ListParagraph"/>
        <w:numPr>
          <w:ilvl w:val="0"/>
          <w:numId w:val="4"/>
        </w:numPr>
        <w:rPr>
          <w:sz w:val="20"/>
          <w:szCs w:val="20"/>
        </w:rPr>
      </w:pPr>
      <w:r w:rsidRPr="001E3F8A">
        <w:rPr>
          <w:sz w:val="20"/>
          <w:szCs w:val="20"/>
        </w:rPr>
        <w:t>Dubai Healthcare City</w:t>
      </w:r>
    </w:p>
    <w:p w14:paraId="63024B5A" w14:textId="3B965360" w:rsidR="007A6A72" w:rsidRPr="001E3F8A" w:rsidRDefault="007A6A72" w:rsidP="007A6A72">
      <w:pPr>
        <w:pStyle w:val="ListParagraph"/>
        <w:numPr>
          <w:ilvl w:val="0"/>
          <w:numId w:val="4"/>
        </w:numPr>
        <w:rPr>
          <w:sz w:val="20"/>
          <w:szCs w:val="20"/>
        </w:rPr>
      </w:pPr>
      <w:r w:rsidRPr="001E3F8A">
        <w:rPr>
          <w:sz w:val="20"/>
          <w:szCs w:val="20"/>
        </w:rPr>
        <w:t>Department of Health - Abu Dhabi</w:t>
      </w:r>
    </w:p>
    <w:p w14:paraId="6A11A0EC" w14:textId="11097001" w:rsidR="007A6A72" w:rsidRPr="001E3F8A" w:rsidRDefault="007A6A72" w:rsidP="007A6A72">
      <w:pPr>
        <w:pStyle w:val="ListParagraph"/>
        <w:numPr>
          <w:ilvl w:val="0"/>
          <w:numId w:val="4"/>
        </w:numPr>
        <w:rPr>
          <w:sz w:val="20"/>
          <w:szCs w:val="20"/>
        </w:rPr>
      </w:pPr>
      <w:r w:rsidRPr="001E3F8A">
        <w:rPr>
          <w:sz w:val="20"/>
          <w:szCs w:val="20"/>
        </w:rPr>
        <w:t>Federal Authority for Government Human Resources</w:t>
      </w:r>
    </w:p>
    <w:p w14:paraId="655F8956" w14:textId="321A9FF2" w:rsidR="009040B4" w:rsidRPr="001E3F8A" w:rsidRDefault="007A6A72" w:rsidP="007A6A72">
      <w:pPr>
        <w:pStyle w:val="ListParagraph"/>
        <w:numPr>
          <w:ilvl w:val="0"/>
          <w:numId w:val="4"/>
        </w:numPr>
        <w:rPr>
          <w:sz w:val="20"/>
          <w:szCs w:val="20"/>
        </w:rPr>
      </w:pPr>
      <w:r w:rsidRPr="001E3F8A">
        <w:rPr>
          <w:sz w:val="20"/>
          <w:szCs w:val="20"/>
        </w:rPr>
        <w:t>World Health Organization</w:t>
      </w:r>
    </w:p>
    <w:p w14:paraId="1D249A96" w14:textId="77777777" w:rsidR="00F32701" w:rsidRPr="001E3F8A" w:rsidRDefault="00F32701" w:rsidP="00272BA5">
      <w:pPr>
        <w:rPr>
          <w:sz w:val="20"/>
          <w:szCs w:val="20"/>
        </w:rPr>
      </w:pPr>
      <w:r w:rsidRPr="001E3F8A">
        <w:rPr>
          <w:sz w:val="20"/>
          <w:szCs w:val="20"/>
        </w:rPr>
        <w:br w:type="page"/>
      </w:r>
    </w:p>
    <w:p w14:paraId="204B2703" w14:textId="77777777" w:rsidR="00F32701" w:rsidRPr="001E3F8A" w:rsidRDefault="001C540B" w:rsidP="001D241F">
      <w:pPr>
        <w:pStyle w:val="Heading1"/>
        <w:rPr>
          <w:sz w:val="32"/>
          <w:szCs w:val="32"/>
        </w:rPr>
      </w:pPr>
      <w:bookmarkStart w:id="2" w:name="_Toc61959406"/>
      <w:r w:rsidRPr="001E3F8A">
        <w:rPr>
          <w:sz w:val="32"/>
          <w:szCs w:val="32"/>
        </w:rPr>
        <w:lastRenderedPageBreak/>
        <w:t>KEY INDIVIDUALS</w:t>
      </w:r>
      <w:bookmarkEnd w:id="2"/>
    </w:p>
    <w:p w14:paraId="7E24729B" w14:textId="77777777" w:rsidR="00F53BC3" w:rsidRPr="001E3F8A" w:rsidRDefault="00F53BC3" w:rsidP="006D6544">
      <w:pPr>
        <w:pStyle w:val="Heading2"/>
        <w:spacing w:before="360"/>
        <w:rPr>
          <w:sz w:val="24"/>
          <w:szCs w:val="24"/>
        </w:rPr>
      </w:pPr>
      <w:bookmarkStart w:id="3" w:name="_Toc61959407"/>
      <w:r w:rsidRPr="001E3F8A">
        <w:rPr>
          <w:sz w:val="24"/>
          <w:szCs w:val="24"/>
        </w:rPr>
        <w:t>AUTHORS</w:t>
      </w:r>
      <w:bookmarkEnd w:id="3"/>
    </w:p>
    <w:p w14:paraId="574DA050" w14:textId="77777777" w:rsidR="00CC01CF" w:rsidRPr="001E3F8A" w:rsidRDefault="00CC01CF" w:rsidP="00272BA5">
      <w:pPr>
        <w:rPr>
          <w:rStyle w:val="IntenseQuoteChar"/>
          <w:sz w:val="22"/>
          <w:szCs w:val="20"/>
        </w:rPr>
        <w:sectPr w:rsidR="00CC01CF" w:rsidRPr="001E3F8A" w:rsidSect="00AC3E77">
          <w:pgSz w:w="11906" w:h="16838" w:code="9"/>
          <w:pgMar w:top="1440" w:right="1466" w:bottom="1440" w:left="1800" w:header="0" w:footer="288" w:gutter="0"/>
          <w:pgNumType w:start="1"/>
          <w:cols w:space="720"/>
          <w:titlePg/>
          <w:docGrid w:linePitch="360"/>
        </w:sectPr>
      </w:pPr>
    </w:p>
    <w:p w14:paraId="580C0E94" w14:textId="77777777" w:rsidR="00F53BC3" w:rsidRPr="001E3F8A" w:rsidRDefault="00F53BC3" w:rsidP="00CB1360">
      <w:pPr>
        <w:pStyle w:val="IntenseQuote"/>
        <w:rPr>
          <w:sz w:val="20"/>
          <w:szCs w:val="20"/>
        </w:rPr>
      </w:pPr>
      <w:r w:rsidRPr="001E3F8A">
        <w:rPr>
          <w:rStyle w:val="IntenseQuoteChar"/>
          <w:sz w:val="20"/>
          <w:szCs w:val="20"/>
        </w:rPr>
        <w:t>Varunendra Swarup</w:t>
      </w:r>
      <w:r w:rsidRPr="001E3F8A">
        <w:rPr>
          <w:sz w:val="20"/>
          <w:szCs w:val="20"/>
        </w:rPr>
        <w:t xml:space="preserve"> Verma</w:t>
      </w:r>
    </w:p>
    <w:p w14:paraId="619824B9" w14:textId="77777777" w:rsidR="00F53BC3" w:rsidRPr="001E3F8A" w:rsidRDefault="00F53BC3" w:rsidP="00272BA5">
      <w:pPr>
        <w:rPr>
          <w:sz w:val="18"/>
          <w:szCs w:val="16"/>
        </w:rPr>
      </w:pPr>
      <w:r w:rsidRPr="001E3F8A">
        <w:rPr>
          <w:sz w:val="18"/>
          <w:szCs w:val="16"/>
        </w:rPr>
        <w:t xml:space="preserve">Business Analyst </w:t>
      </w:r>
    </w:p>
    <w:p w14:paraId="24C5A8B2" w14:textId="77777777" w:rsidR="00F53BC3" w:rsidRPr="001E3F8A" w:rsidRDefault="00F53BC3" w:rsidP="00272BA5">
      <w:pPr>
        <w:rPr>
          <w:sz w:val="18"/>
          <w:szCs w:val="16"/>
        </w:rPr>
      </w:pPr>
      <w:r w:rsidRPr="001E3F8A">
        <w:rPr>
          <w:sz w:val="18"/>
          <w:szCs w:val="16"/>
        </w:rPr>
        <w:t>Statistics and Research Centre</w:t>
      </w:r>
    </w:p>
    <w:p w14:paraId="4DE5862F" w14:textId="77777777" w:rsidR="00F53BC3" w:rsidRPr="001E3F8A" w:rsidRDefault="00F53BC3" w:rsidP="00272BA5">
      <w:pPr>
        <w:rPr>
          <w:sz w:val="18"/>
          <w:szCs w:val="16"/>
        </w:rPr>
      </w:pPr>
      <w:r w:rsidRPr="001E3F8A">
        <w:rPr>
          <w:sz w:val="18"/>
          <w:szCs w:val="16"/>
        </w:rPr>
        <w:t>Ministry of Health &amp; Prevention</w:t>
      </w:r>
    </w:p>
    <w:p w14:paraId="7959AAE3" w14:textId="77777777" w:rsidR="00F53BC3" w:rsidRPr="001E3F8A" w:rsidRDefault="00F53BC3" w:rsidP="00272BA5">
      <w:pPr>
        <w:rPr>
          <w:sz w:val="20"/>
          <w:szCs w:val="20"/>
        </w:rPr>
      </w:pPr>
    </w:p>
    <w:p w14:paraId="7FFDC34B" w14:textId="77777777" w:rsidR="00F53BC3" w:rsidRPr="001E3F8A" w:rsidRDefault="00F53BC3" w:rsidP="00CB1360">
      <w:pPr>
        <w:pStyle w:val="IntenseQuote"/>
        <w:rPr>
          <w:sz w:val="20"/>
          <w:szCs w:val="20"/>
        </w:rPr>
      </w:pPr>
      <w:r w:rsidRPr="001E3F8A">
        <w:rPr>
          <w:sz w:val="20"/>
          <w:szCs w:val="20"/>
        </w:rPr>
        <w:t>Rahul Patil</w:t>
      </w:r>
    </w:p>
    <w:p w14:paraId="453A05C3" w14:textId="77777777" w:rsidR="00F53BC3" w:rsidRPr="001E3F8A" w:rsidRDefault="00F53BC3" w:rsidP="00272BA5">
      <w:pPr>
        <w:rPr>
          <w:sz w:val="18"/>
          <w:szCs w:val="16"/>
        </w:rPr>
      </w:pPr>
      <w:r w:rsidRPr="001E3F8A">
        <w:rPr>
          <w:sz w:val="18"/>
          <w:szCs w:val="16"/>
        </w:rPr>
        <w:t>Business Analyst</w:t>
      </w:r>
    </w:p>
    <w:p w14:paraId="5DFBEADF" w14:textId="77777777" w:rsidR="00F53BC3" w:rsidRPr="001E3F8A" w:rsidRDefault="00F53BC3" w:rsidP="00272BA5">
      <w:pPr>
        <w:rPr>
          <w:sz w:val="18"/>
          <w:szCs w:val="16"/>
        </w:rPr>
      </w:pPr>
      <w:r w:rsidRPr="001E3F8A">
        <w:rPr>
          <w:sz w:val="18"/>
          <w:szCs w:val="16"/>
        </w:rPr>
        <w:t>Statistics and Research Centre</w:t>
      </w:r>
    </w:p>
    <w:p w14:paraId="246E4F78" w14:textId="77777777" w:rsidR="00F53BC3" w:rsidRPr="001E3F8A" w:rsidRDefault="00F53BC3" w:rsidP="00272BA5">
      <w:pPr>
        <w:rPr>
          <w:sz w:val="18"/>
          <w:szCs w:val="16"/>
        </w:rPr>
      </w:pPr>
      <w:r w:rsidRPr="001E3F8A">
        <w:rPr>
          <w:sz w:val="18"/>
          <w:szCs w:val="16"/>
        </w:rPr>
        <w:t>Ministry of Health &amp; Prevention</w:t>
      </w:r>
    </w:p>
    <w:p w14:paraId="36EB7BFF" w14:textId="77777777" w:rsidR="00CC01CF" w:rsidRPr="001E3F8A" w:rsidRDefault="00CC01CF" w:rsidP="00272BA5">
      <w:pPr>
        <w:rPr>
          <w:sz w:val="20"/>
          <w:szCs w:val="20"/>
        </w:rPr>
        <w:sectPr w:rsidR="00CC01CF" w:rsidRPr="001E3F8A" w:rsidSect="001D241F">
          <w:type w:val="continuous"/>
          <w:pgSz w:w="11906" w:h="16838" w:code="9"/>
          <w:pgMar w:top="1440" w:right="1466" w:bottom="1440" w:left="1800" w:header="720" w:footer="720" w:gutter="0"/>
          <w:pgNumType w:start="0"/>
          <w:cols w:num="2" w:space="720"/>
          <w:titlePg/>
          <w:docGrid w:linePitch="360"/>
        </w:sectPr>
      </w:pPr>
    </w:p>
    <w:p w14:paraId="0300B178" w14:textId="77777777" w:rsidR="00F53BC3" w:rsidRPr="001E3F8A" w:rsidRDefault="00F53BC3" w:rsidP="00272BA5">
      <w:pPr>
        <w:pStyle w:val="Heading2"/>
        <w:rPr>
          <w:sz w:val="24"/>
          <w:szCs w:val="24"/>
        </w:rPr>
      </w:pPr>
      <w:bookmarkStart w:id="4" w:name="_Toc61959408"/>
      <w:r w:rsidRPr="001E3F8A">
        <w:rPr>
          <w:sz w:val="24"/>
          <w:szCs w:val="24"/>
        </w:rPr>
        <w:t>REVIEWERS</w:t>
      </w:r>
      <w:bookmarkEnd w:id="4"/>
    </w:p>
    <w:p w14:paraId="4CA4F52D" w14:textId="77777777" w:rsidR="00CC01CF" w:rsidRPr="001E3F8A" w:rsidRDefault="00CC01CF" w:rsidP="00272BA5">
      <w:pPr>
        <w:pStyle w:val="IntenseQuote"/>
        <w:rPr>
          <w:sz w:val="20"/>
          <w:szCs w:val="20"/>
        </w:rPr>
        <w:sectPr w:rsidR="00CC01CF" w:rsidRPr="001E3F8A" w:rsidSect="001D241F">
          <w:type w:val="continuous"/>
          <w:pgSz w:w="11906" w:h="16838" w:code="9"/>
          <w:pgMar w:top="1440" w:right="1466" w:bottom="1440" w:left="1800" w:header="720" w:footer="720" w:gutter="0"/>
          <w:pgNumType w:start="0"/>
          <w:cols w:space="720"/>
          <w:titlePg/>
          <w:docGrid w:linePitch="360"/>
        </w:sectPr>
      </w:pPr>
      <w:bookmarkStart w:id="5" w:name="_GoBack"/>
      <w:bookmarkEnd w:id="5"/>
    </w:p>
    <w:p w14:paraId="5DC65327" w14:textId="312D7453" w:rsidR="00DD6CD6" w:rsidRPr="001E3F8A" w:rsidRDefault="00B0282D" w:rsidP="00CB1360">
      <w:pPr>
        <w:pStyle w:val="IntenseQuote"/>
        <w:rPr>
          <w:sz w:val="20"/>
          <w:szCs w:val="20"/>
        </w:rPr>
      </w:pPr>
      <w:r w:rsidRPr="001E3F8A">
        <w:rPr>
          <w:sz w:val="20"/>
          <w:szCs w:val="20"/>
        </w:rPr>
        <w:t xml:space="preserve">Dr. </w:t>
      </w:r>
      <w:r w:rsidR="00DD6CD6" w:rsidRPr="001E3F8A">
        <w:rPr>
          <w:sz w:val="20"/>
          <w:szCs w:val="20"/>
        </w:rPr>
        <w:t>Alya Zaid Mohammed Harbi</w:t>
      </w:r>
    </w:p>
    <w:p w14:paraId="6748D381" w14:textId="77777777" w:rsidR="00DD6CD6" w:rsidRPr="001E3F8A" w:rsidRDefault="00DD6CD6" w:rsidP="00DD6CD6">
      <w:pPr>
        <w:rPr>
          <w:sz w:val="18"/>
          <w:szCs w:val="16"/>
        </w:rPr>
      </w:pPr>
      <w:r w:rsidRPr="001E3F8A">
        <w:rPr>
          <w:sz w:val="18"/>
          <w:szCs w:val="16"/>
        </w:rPr>
        <w:t>Director</w:t>
      </w:r>
    </w:p>
    <w:p w14:paraId="24423FEE" w14:textId="175D4ABE" w:rsidR="00DD6CD6" w:rsidRPr="001E3F8A" w:rsidRDefault="00DD6CD6" w:rsidP="00DD6CD6">
      <w:pPr>
        <w:rPr>
          <w:sz w:val="18"/>
          <w:szCs w:val="16"/>
        </w:rPr>
      </w:pPr>
      <w:r w:rsidRPr="001E3F8A">
        <w:rPr>
          <w:sz w:val="18"/>
          <w:szCs w:val="16"/>
        </w:rPr>
        <w:t>Statistics &amp; Research Centre</w:t>
      </w:r>
    </w:p>
    <w:p w14:paraId="49720303" w14:textId="1C9B498E" w:rsidR="00DD6CD6" w:rsidRPr="001E3F8A" w:rsidRDefault="00DD6CD6" w:rsidP="00DD6CD6">
      <w:pPr>
        <w:rPr>
          <w:sz w:val="18"/>
          <w:szCs w:val="16"/>
        </w:rPr>
      </w:pPr>
      <w:r w:rsidRPr="001E3F8A">
        <w:rPr>
          <w:sz w:val="18"/>
          <w:szCs w:val="16"/>
        </w:rPr>
        <w:t>Ministry of Health &amp; Prevention</w:t>
      </w:r>
    </w:p>
    <w:p w14:paraId="35EA6368" w14:textId="77777777" w:rsidR="00DD6CD6" w:rsidRPr="001E3F8A" w:rsidRDefault="00DD6CD6" w:rsidP="00CB1360">
      <w:pPr>
        <w:pStyle w:val="IntenseQuote"/>
        <w:rPr>
          <w:sz w:val="20"/>
          <w:szCs w:val="20"/>
        </w:rPr>
      </w:pPr>
    </w:p>
    <w:p w14:paraId="6F5E9C1C" w14:textId="1C70E2E6" w:rsidR="00F53BC3" w:rsidRPr="001E3F8A" w:rsidRDefault="00F53BC3" w:rsidP="00CB1360">
      <w:pPr>
        <w:pStyle w:val="IntenseQuote"/>
        <w:rPr>
          <w:sz w:val="20"/>
          <w:szCs w:val="20"/>
        </w:rPr>
      </w:pPr>
      <w:r w:rsidRPr="001E3F8A">
        <w:rPr>
          <w:sz w:val="20"/>
          <w:szCs w:val="20"/>
        </w:rPr>
        <w:t>Adnan Yaqoot Ali Suwaid AlReyami</w:t>
      </w:r>
    </w:p>
    <w:p w14:paraId="1B97CA12" w14:textId="77777777" w:rsidR="00F53BC3" w:rsidRPr="001E3F8A" w:rsidRDefault="00F53BC3" w:rsidP="00272BA5">
      <w:pPr>
        <w:rPr>
          <w:sz w:val="18"/>
          <w:szCs w:val="16"/>
        </w:rPr>
      </w:pPr>
      <w:r w:rsidRPr="001E3F8A">
        <w:rPr>
          <w:sz w:val="18"/>
          <w:szCs w:val="16"/>
        </w:rPr>
        <w:t>Director</w:t>
      </w:r>
    </w:p>
    <w:p w14:paraId="292FDD99" w14:textId="77777777" w:rsidR="00F53BC3" w:rsidRPr="001E3F8A" w:rsidRDefault="00F53BC3" w:rsidP="00272BA5">
      <w:pPr>
        <w:rPr>
          <w:sz w:val="18"/>
          <w:szCs w:val="16"/>
        </w:rPr>
      </w:pPr>
      <w:r w:rsidRPr="001E3F8A">
        <w:rPr>
          <w:sz w:val="18"/>
          <w:szCs w:val="16"/>
        </w:rPr>
        <w:t>Human Resources Department</w:t>
      </w:r>
    </w:p>
    <w:p w14:paraId="2C54EDE1" w14:textId="77777777" w:rsidR="00F53BC3" w:rsidRPr="001E3F8A" w:rsidRDefault="00F53BC3" w:rsidP="00272BA5">
      <w:pPr>
        <w:rPr>
          <w:sz w:val="18"/>
          <w:szCs w:val="16"/>
        </w:rPr>
      </w:pPr>
      <w:r w:rsidRPr="001E3F8A">
        <w:rPr>
          <w:sz w:val="18"/>
          <w:szCs w:val="16"/>
        </w:rPr>
        <w:t>Ministry of Health &amp; Prevention</w:t>
      </w:r>
    </w:p>
    <w:p w14:paraId="5136AC86" w14:textId="77777777" w:rsidR="00F53BC3" w:rsidRPr="001E3F8A" w:rsidRDefault="00F53BC3" w:rsidP="00272BA5">
      <w:pPr>
        <w:rPr>
          <w:sz w:val="20"/>
          <w:szCs w:val="20"/>
        </w:rPr>
      </w:pPr>
    </w:p>
    <w:p w14:paraId="39857E13" w14:textId="77777777" w:rsidR="00F53BC3" w:rsidRPr="001E3F8A" w:rsidRDefault="00F53BC3" w:rsidP="00272BA5">
      <w:pPr>
        <w:pStyle w:val="IntenseQuote"/>
        <w:rPr>
          <w:sz w:val="20"/>
          <w:szCs w:val="20"/>
        </w:rPr>
      </w:pPr>
      <w:r w:rsidRPr="001E3F8A">
        <w:rPr>
          <w:sz w:val="20"/>
          <w:szCs w:val="20"/>
        </w:rPr>
        <w:t>Dr. Sumaya Mohamed Abbas</w:t>
      </w:r>
    </w:p>
    <w:p w14:paraId="5142803C" w14:textId="77777777" w:rsidR="00F53BC3" w:rsidRPr="001E3F8A" w:rsidRDefault="00F53BC3" w:rsidP="00272BA5">
      <w:pPr>
        <w:rPr>
          <w:sz w:val="18"/>
          <w:szCs w:val="16"/>
        </w:rPr>
      </w:pPr>
      <w:r w:rsidRPr="001E3F8A">
        <w:rPr>
          <w:sz w:val="18"/>
          <w:szCs w:val="16"/>
        </w:rPr>
        <w:t>Director</w:t>
      </w:r>
    </w:p>
    <w:p w14:paraId="7F3E55C2" w14:textId="77777777" w:rsidR="00F53BC3" w:rsidRPr="001E3F8A" w:rsidRDefault="00F53BC3" w:rsidP="00272BA5">
      <w:pPr>
        <w:rPr>
          <w:sz w:val="18"/>
          <w:szCs w:val="16"/>
        </w:rPr>
      </w:pPr>
      <w:r w:rsidRPr="001E3F8A">
        <w:rPr>
          <w:sz w:val="18"/>
          <w:szCs w:val="16"/>
        </w:rPr>
        <w:t>Nursing Department – Hospitals Sector</w:t>
      </w:r>
    </w:p>
    <w:p w14:paraId="156CFD1F" w14:textId="77777777" w:rsidR="00F53BC3" w:rsidRDefault="00F53BC3" w:rsidP="00272BA5">
      <w:pPr>
        <w:rPr>
          <w:sz w:val="18"/>
          <w:szCs w:val="16"/>
        </w:rPr>
      </w:pPr>
      <w:r w:rsidRPr="001E3F8A">
        <w:rPr>
          <w:sz w:val="18"/>
          <w:szCs w:val="16"/>
        </w:rPr>
        <w:t>Ministry of Health &amp; Prevention</w:t>
      </w:r>
    </w:p>
    <w:p w14:paraId="53196E66" w14:textId="16D9EBD0" w:rsidR="009435F5" w:rsidRPr="001E3F8A" w:rsidRDefault="009435F5" w:rsidP="009435F5">
      <w:pPr>
        <w:pStyle w:val="IntenseQuote"/>
        <w:rPr>
          <w:sz w:val="20"/>
          <w:szCs w:val="20"/>
        </w:rPr>
      </w:pPr>
      <w:r>
        <w:rPr>
          <w:sz w:val="18"/>
          <w:szCs w:val="16"/>
        </w:rPr>
        <w:br/>
      </w:r>
      <w:r>
        <w:rPr>
          <w:sz w:val="20"/>
          <w:szCs w:val="20"/>
        </w:rPr>
        <w:t>Abeer Adel M</w:t>
      </w:r>
      <w:r w:rsidR="001D6CC6">
        <w:rPr>
          <w:sz w:val="20"/>
          <w:szCs w:val="20"/>
        </w:rPr>
        <w:t xml:space="preserve">ohamed </w:t>
      </w:r>
      <w:r>
        <w:rPr>
          <w:sz w:val="20"/>
          <w:szCs w:val="20"/>
        </w:rPr>
        <w:t>Abdul Ghani</w:t>
      </w:r>
    </w:p>
    <w:p w14:paraId="11AD2B7B" w14:textId="211C0B06" w:rsidR="009435F5" w:rsidRPr="001E3F8A" w:rsidRDefault="009435F5" w:rsidP="009435F5">
      <w:pPr>
        <w:rPr>
          <w:sz w:val="18"/>
          <w:szCs w:val="16"/>
        </w:rPr>
      </w:pPr>
      <w:r>
        <w:rPr>
          <w:sz w:val="18"/>
          <w:szCs w:val="16"/>
        </w:rPr>
        <w:t xml:space="preserve">Acting </w:t>
      </w:r>
      <w:r w:rsidRPr="001E3F8A">
        <w:rPr>
          <w:sz w:val="18"/>
          <w:szCs w:val="16"/>
        </w:rPr>
        <w:t>Director</w:t>
      </w:r>
    </w:p>
    <w:p w14:paraId="3B69BACB" w14:textId="5A44B8C5" w:rsidR="009435F5" w:rsidRPr="001E3F8A" w:rsidRDefault="00F5001B" w:rsidP="009435F5">
      <w:pPr>
        <w:rPr>
          <w:sz w:val="18"/>
          <w:szCs w:val="16"/>
        </w:rPr>
      </w:pPr>
      <w:r>
        <w:rPr>
          <w:sz w:val="18"/>
          <w:szCs w:val="16"/>
        </w:rPr>
        <w:t>Organizing</w:t>
      </w:r>
      <w:r w:rsidR="009435F5">
        <w:rPr>
          <w:sz w:val="18"/>
          <w:szCs w:val="16"/>
        </w:rPr>
        <w:t>, Licensing &amp; Advertising Department</w:t>
      </w:r>
    </w:p>
    <w:p w14:paraId="622FBE8F" w14:textId="77777777" w:rsidR="009435F5" w:rsidRDefault="009435F5" w:rsidP="009435F5">
      <w:pPr>
        <w:rPr>
          <w:sz w:val="18"/>
          <w:szCs w:val="16"/>
        </w:rPr>
      </w:pPr>
      <w:r w:rsidRPr="001E3F8A">
        <w:rPr>
          <w:sz w:val="18"/>
          <w:szCs w:val="16"/>
        </w:rPr>
        <w:t>Ministry of Health &amp; Prevention</w:t>
      </w:r>
    </w:p>
    <w:p w14:paraId="11375BAA" w14:textId="77777777" w:rsidR="00F53BC3" w:rsidRPr="001E3F8A" w:rsidRDefault="00F53BC3" w:rsidP="00272BA5">
      <w:pPr>
        <w:pStyle w:val="IntenseQuote"/>
        <w:rPr>
          <w:sz w:val="20"/>
          <w:szCs w:val="20"/>
        </w:rPr>
      </w:pPr>
    </w:p>
    <w:p w14:paraId="13C45497" w14:textId="77777777" w:rsidR="00F53BC3" w:rsidRPr="001E3F8A" w:rsidRDefault="00F53BC3" w:rsidP="00272BA5">
      <w:pPr>
        <w:pStyle w:val="IntenseQuote"/>
        <w:rPr>
          <w:sz w:val="20"/>
          <w:szCs w:val="20"/>
        </w:rPr>
      </w:pPr>
      <w:r w:rsidRPr="001E3F8A">
        <w:rPr>
          <w:sz w:val="20"/>
          <w:szCs w:val="20"/>
        </w:rPr>
        <w:t>Dr. Lubna Ali AlShaali</w:t>
      </w:r>
    </w:p>
    <w:p w14:paraId="6DEDD16F" w14:textId="77777777" w:rsidR="00F53BC3" w:rsidRPr="001E3F8A" w:rsidRDefault="00F53BC3" w:rsidP="00272BA5">
      <w:pPr>
        <w:rPr>
          <w:sz w:val="18"/>
          <w:szCs w:val="16"/>
        </w:rPr>
      </w:pPr>
      <w:r w:rsidRPr="001E3F8A">
        <w:rPr>
          <w:sz w:val="18"/>
          <w:szCs w:val="16"/>
        </w:rPr>
        <w:t>Director</w:t>
      </w:r>
    </w:p>
    <w:p w14:paraId="57889273" w14:textId="77777777" w:rsidR="00F53BC3" w:rsidRPr="001E3F8A" w:rsidRDefault="00F53BC3" w:rsidP="00272BA5">
      <w:pPr>
        <w:rPr>
          <w:sz w:val="18"/>
          <w:szCs w:val="16"/>
        </w:rPr>
      </w:pPr>
      <w:r w:rsidRPr="001E3F8A">
        <w:rPr>
          <w:sz w:val="18"/>
          <w:szCs w:val="16"/>
        </w:rPr>
        <w:t>Public Health Policies Department</w:t>
      </w:r>
    </w:p>
    <w:p w14:paraId="2D671AD3" w14:textId="77777777" w:rsidR="00F53BC3" w:rsidRPr="001E3F8A" w:rsidRDefault="00F53BC3" w:rsidP="00272BA5">
      <w:pPr>
        <w:rPr>
          <w:sz w:val="18"/>
          <w:szCs w:val="16"/>
        </w:rPr>
      </w:pPr>
      <w:r w:rsidRPr="001E3F8A">
        <w:rPr>
          <w:sz w:val="18"/>
          <w:szCs w:val="16"/>
        </w:rPr>
        <w:t>Ministry of Health &amp; Prevention</w:t>
      </w:r>
    </w:p>
    <w:p w14:paraId="677CCA58" w14:textId="77777777" w:rsidR="009A724B" w:rsidRPr="001E3F8A" w:rsidRDefault="009A724B" w:rsidP="00272BA5">
      <w:pPr>
        <w:rPr>
          <w:sz w:val="20"/>
          <w:szCs w:val="18"/>
        </w:rPr>
      </w:pPr>
    </w:p>
    <w:p w14:paraId="396B8CED" w14:textId="77777777" w:rsidR="00F53BC3" w:rsidRPr="001E3F8A" w:rsidRDefault="00F53BC3" w:rsidP="00272BA5">
      <w:pPr>
        <w:pStyle w:val="IntenseQuote"/>
        <w:rPr>
          <w:sz w:val="20"/>
          <w:szCs w:val="20"/>
        </w:rPr>
      </w:pPr>
      <w:r w:rsidRPr="001E3F8A">
        <w:rPr>
          <w:sz w:val="20"/>
          <w:szCs w:val="20"/>
        </w:rPr>
        <w:t>Saqr AlHemeiri</w:t>
      </w:r>
    </w:p>
    <w:p w14:paraId="6E0A3CB5" w14:textId="77777777" w:rsidR="00F53BC3" w:rsidRPr="001E3F8A" w:rsidRDefault="00F53BC3" w:rsidP="00272BA5">
      <w:pPr>
        <w:rPr>
          <w:sz w:val="18"/>
          <w:szCs w:val="16"/>
        </w:rPr>
      </w:pPr>
      <w:r w:rsidRPr="001E3F8A">
        <w:rPr>
          <w:sz w:val="18"/>
          <w:szCs w:val="16"/>
        </w:rPr>
        <w:t>Director</w:t>
      </w:r>
    </w:p>
    <w:p w14:paraId="19C7D914" w14:textId="77777777" w:rsidR="00F53BC3" w:rsidRPr="001E3F8A" w:rsidRDefault="00F53BC3" w:rsidP="00272BA5">
      <w:pPr>
        <w:rPr>
          <w:sz w:val="18"/>
          <w:szCs w:val="16"/>
        </w:rPr>
      </w:pPr>
      <w:r w:rsidRPr="001E3F8A">
        <w:rPr>
          <w:sz w:val="18"/>
          <w:szCs w:val="16"/>
        </w:rPr>
        <w:t>Training &amp; Development Centre</w:t>
      </w:r>
    </w:p>
    <w:p w14:paraId="22DF8858" w14:textId="77777777" w:rsidR="00272BA5" w:rsidRPr="001E3F8A" w:rsidRDefault="00272BA5" w:rsidP="00272BA5">
      <w:pPr>
        <w:rPr>
          <w:sz w:val="18"/>
          <w:szCs w:val="16"/>
        </w:rPr>
      </w:pPr>
      <w:r w:rsidRPr="001E3F8A">
        <w:rPr>
          <w:sz w:val="18"/>
          <w:szCs w:val="16"/>
        </w:rPr>
        <w:t>Ministry of Health &amp; Prevention</w:t>
      </w:r>
    </w:p>
    <w:p w14:paraId="747E54A8" w14:textId="77777777" w:rsidR="00F53BC3" w:rsidRPr="001E3F8A" w:rsidRDefault="00F53BC3" w:rsidP="00272BA5">
      <w:pPr>
        <w:rPr>
          <w:sz w:val="20"/>
          <w:szCs w:val="20"/>
        </w:rPr>
      </w:pPr>
    </w:p>
    <w:p w14:paraId="2D82B62E" w14:textId="62596AB2" w:rsidR="00F53BC3" w:rsidRPr="001E3F8A" w:rsidRDefault="00A24F8C" w:rsidP="00272BA5">
      <w:pPr>
        <w:pStyle w:val="IntenseQuote"/>
        <w:rPr>
          <w:sz w:val="20"/>
          <w:szCs w:val="20"/>
        </w:rPr>
      </w:pPr>
      <w:r w:rsidRPr="001E3F8A">
        <w:rPr>
          <w:sz w:val="20"/>
          <w:szCs w:val="20"/>
        </w:rPr>
        <w:t xml:space="preserve">Dr. </w:t>
      </w:r>
      <w:r w:rsidR="00F53BC3" w:rsidRPr="001E3F8A">
        <w:rPr>
          <w:sz w:val="20"/>
          <w:szCs w:val="20"/>
        </w:rPr>
        <w:t>Shaikha Abdulkareem Abdool</w:t>
      </w:r>
    </w:p>
    <w:p w14:paraId="0A93D403" w14:textId="77777777" w:rsidR="00F53BC3" w:rsidRPr="001E3F8A" w:rsidRDefault="00F53BC3" w:rsidP="00272BA5">
      <w:pPr>
        <w:rPr>
          <w:sz w:val="18"/>
          <w:szCs w:val="16"/>
        </w:rPr>
      </w:pPr>
      <w:r w:rsidRPr="001E3F8A">
        <w:rPr>
          <w:sz w:val="18"/>
          <w:szCs w:val="16"/>
        </w:rPr>
        <w:t>Head of Data Science and Informatics Section</w:t>
      </w:r>
    </w:p>
    <w:p w14:paraId="64392DA3" w14:textId="77777777" w:rsidR="00F53BC3" w:rsidRPr="001E3F8A" w:rsidRDefault="00F53BC3" w:rsidP="00272BA5">
      <w:pPr>
        <w:rPr>
          <w:sz w:val="18"/>
          <w:szCs w:val="16"/>
        </w:rPr>
      </w:pPr>
      <w:r w:rsidRPr="001E3F8A">
        <w:rPr>
          <w:sz w:val="18"/>
          <w:szCs w:val="16"/>
        </w:rPr>
        <w:t>Statistics and Research Centre</w:t>
      </w:r>
    </w:p>
    <w:p w14:paraId="0098A90D" w14:textId="77777777" w:rsidR="00F53BC3" w:rsidRPr="001E3F8A" w:rsidRDefault="00F53BC3" w:rsidP="00272BA5">
      <w:pPr>
        <w:rPr>
          <w:sz w:val="18"/>
          <w:szCs w:val="16"/>
        </w:rPr>
      </w:pPr>
      <w:r w:rsidRPr="001E3F8A">
        <w:rPr>
          <w:sz w:val="18"/>
          <w:szCs w:val="16"/>
        </w:rPr>
        <w:t>Ministry of Health &amp; Prevention</w:t>
      </w:r>
    </w:p>
    <w:p w14:paraId="7B99FB3C" w14:textId="77777777" w:rsidR="00F53BC3" w:rsidRPr="001E3F8A" w:rsidRDefault="00F53BC3" w:rsidP="00272BA5">
      <w:pPr>
        <w:rPr>
          <w:sz w:val="20"/>
          <w:szCs w:val="20"/>
        </w:rPr>
      </w:pPr>
    </w:p>
    <w:p w14:paraId="5D4830BF" w14:textId="77777777" w:rsidR="00F53BC3" w:rsidRPr="001E3F8A" w:rsidRDefault="00F53BC3" w:rsidP="00272BA5">
      <w:pPr>
        <w:pStyle w:val="IntenseQuote"/>
        <w:rPr>
          <w:sz w:val="20"/>
          <w:szCs w:val="20"/>
        </w:rPr>
      </w:pPr>
      <w:r w:rsidRPr="001E3F8A">
        <w:rPr>
          <w:sz w:val="20"/>
          <w:szCs w:val="20"/>
        </w:rPr>
        <w:t>Hend Ali Ibrahim Al Mulla</w:t>
      </w:r>
    </w:p>
    <w:p w14:paraId="3582EFD2" w14:textId="77777777" w:rsidR="00F53BC3" w:rsidRPr="001E3F8A" w:rsidRDefault="00F53BC3" w:rsidP="00272BA5">
      <w:pPr>
        <w:rPr>
          <w:sz w:val="18"/>
          <w:szCs w:val="16"/>
        </w:rPr>
      </w:pPr>
      <w:r w:rsidRPr="001E3F8A">
        <w:rPr>
          <w:sz w:val="18"/>
          <w:szCs w:val="16"/>
        </w:rPr>
        <w:t>Head of Statistics Section</w:t>
      </w:r>
    </w:p>
    <w:p w14:paraId="7B371C5C" w14:textId="77777777" w:rsidR="00F53BC3" w:rsidRPr="001E3F8A" w:rsidRDefault="00F53BC3" w:rsidP="00272BA5">
      <w:pPr>
        <w:rPr>
          <w:sz w:val="18"/>
          <w:szCs w:val="16"/>
        </w:rPr>
      </w:pPr>
      <w:r w:rsidRPr="001E3F8A">
        <w:rPr>
          <w:sz w:val="18"/>
          <w:szCs w:val="16"/>
        </w:rPr>
        <w:t>Statistics and Research Centre</w:t>
      </w:r>
    </w:p>
    <w:p w14:paraId="0C47E3CB" w14:textId="77777777" w:rsidR="00272BA5" w:rsidRPr="001E3F8A" w:rsidRDefault="00F53BC3" w:rsidP="00CC01CF">
      <w:pPr>
        <w:rPr>
          <w:sz w:val="18"/>
          <w:szCs w:val="16"/>
        </w:rPr>
      </w:pPr>
      <w:r w:rsidRPr="001E3F8A">
        <w:rPr>
          <w:sz w:val="18"/>
          <w:szCs w:val="16"/>
        </w:rPr>
        <w:t>Ministry of Health &amp; Prevention</w:t>
      </w:r>
    </w:p>
    <w:p w14:paraId="3CFAABA7" w14:textId="77777777" w:rsidR="00CC01CF" w:rsidRPr="001E3F8A" w:rsidRDefault="00CC01CF" w:rsidP="00272BA5">
      <w:pPr>
        <w:rPr>
          <w:sz w:val="20"/>
          <w:szCs w:val="20"/>
        </w:rPr>
        <w:sectPr w:rsidR="00CC01CF" w:rsidRPr="001E3F8A" w:rsidSect="001D241F">
          <w:type w:val="continuous"/>
          <w:pgSz w:w="11906" w:h="16838" w:code="9"/>
          <w:pgMar w:top="1440" w:right="1466" w:bottom="1440" w:left="1800" w:header="720" w:footer="720" w:gutter="0"/>
          <w:pgNumType w:start="0"/>
          <w:cols w:num="2" w:space="720"/>
          <w:titlePg/>
          <w:docGrid w:linePitch="360"/>
        </w:sectPr>
      </w:pPr>
    </w:p>
    <w:p w14:paraId="7797F563" w14:textId="77777777" w:rsidR="00272BA5" w:rsidRPr="001E3F8A" w:rsidRDefault="00272BA5" w:rsidP="00272BA5">
      <w:pPr>
        <w:rPr>
          <w:sz w:val="20"/>
          <w:szCs w:val="20"/>
        </w:rPr>
      </w:pPr>
    </w:p>
    <w:p w14:paraId="1BADE15C" w14:textId="77777777" w:rsidR="00EE052C" w:rsidRPr="001E3F8A" w:rsidRDefault="00EE052C">
      <w:pPr>
        <w:spacing w:line="264" w:lineRule="auto"/>
        <w:rPr>
          <w:sz w:val="20"/>
          <w:szCs w:val="20"/>
        </w:rPr>
      </w:pPr>
      <w:r w:rsidRPr="001E3F8A">
        <w:rPr>
          <w:sz w:val="20"/>
          <w:szCs w:val="20"/>
        </w:rPr>
        <w:br w:type="page"/>
      </w:r>
    </w:p>
    <w:p w14:paraId="78AB4CC7" w14:textId="77777777" w:rsidR="00F53BC3" w:rsidRPr="001E3F8A" w:rsidRDefault="00EE052C" w:rsidP="001D241F">
      <w:pPr>
        <w:pStyle w:val="Heading1"/>
        <w:rPr>
          <w:sz w:val="32"/>
          <w:szCs w:val="32"/>
        </w:rPr>
      </w:pPr>
      <w:bookmarkStart w:id="6" w:name="_Toc61959409"/>
      <w:r w:rsidRPr="001E3F8A">
        <w:rPr>
          <w:sz w:val="32"/>
          <w:szCs w:val="32"/>
        </w:rPr>
        <w:lastRenderedPageBreak/>
        <w:t>ACKNOWLEDGEMENT</w:t>
      </w:r>
      <w:bookmarkEnd w:id="6"/>
    </w:p>
    <w:p w14:paraId="2B0AF23E" w14:textId="7C6C4FE1" w:rsidR="00BB41E2" w:rsidRPr="001E3F8A" w:rsidRDefault="00EA584D" w:rsidP="00C75768">
      <w:pPr>
        <w:spacing w:before="360" w:after="0" w:line="264" w:lineRule="auto"/>
        <w:jc w:val="both"/>
        <w:rPr>
          <w:sz w:val="20"/>
          <w:szCs w:val="20"/>
        </w:rPr>
      </w:pPr>
      <w:r w:rsidRPr="001E3F8A">
        <w:rPr>
          <w:sz w:val="20"/>
          <w:szCs w:val="20"/>
        </w:rPr>
        <w:t>We would like to express our sincere thanks and appreciation to all departments of the Ministry of Health and Prevention, esteemed Ministries and other Governmental and Private authorities, who contributed generously towards the collection and confirmation of the data in this report. Without their support and experience, this report would not have been possible.</w:t>
      </w:r>
      <w:r w:rsidR="00BB41E2" w:rsidRPr="001E3F8A">
        <w:rPr>
          <w:sz w:val="20"/>
          <w:szCs w:val="20"/>
        </w:rPr>
        <w:br w:type="page"/>
      </w:r>
    </w:p>
    <w:p w14:paraId="62DC18CC" w14:textId="77777777" w:rsidR="008E4E08" w:rsidRPr="001E3F8A" w:rsidRDefault="008E4E08" w:rsidP="001D241F">
      <w:pPr>
        <w:pStyle w:val="Heading1"/>
        <w:rPr>
          <w:sz w:val="32"/>
          <w:szCs w:val="32"/>
        </w:rPr>
      </w:pPr>
      <w:bookmarkStart w:id="7" w:name="_Toc61959410"/>
      <w:r w:rsidRPr="001E3F8A">
        <w:rPr>
          <w:sz w:val="32"/>
          <w:szCs w:val="32"/>
        </w:rPr>
        <w:lastRenderedPageBreak/>
        <w:t>FOREWORD</w:t>
      </w:r>
      <w:bookmarkEnd w:id="7"/>
    </w:p>
    <w:p w14:paraId="70D00DE7" w14:textId="77777777" w:rsidR="008E4E08" w:rsidRPr="005A302D" w:rsidRDefault="008E4E08" w:rsidP="00BF0D58">
      <w:pPr>
        <w:spacing w:before="360"/>
        <w:rPr>
          <w:color w:val="000000" w:themeColor="text1"/>
          <w:sz w:val="20"/>
          <w:szCs w:val="20"/>
          <w:u w:val="single"/>
        </w:rPr>
      </w:pPr>
      <w:r w:rsidRPr="001E3F8A">
        <w:rPr>
          <w:sz w:val="20"/>
          <w:szCs w:val="20"/>
        </w:rPr>
        <w:t xml:space="preserve">The Statistics and Research Centre (SARC) of MOHAP have prepared the report for the World Health Organization (WHO) devised National Health Workforce Account (NHWA) programme for UAE for the calendar year 2018. Technical details of this entire programme can be viewed at </w:t>
      </w:r>
      <w:hyperlink r:id="rId16" w:history="1">
        <w:r w:rsidRPr="005A302D">
          <w:rPr>
            <w:rStyle w:val="Hyperlink"/>
            <w:color w:val="000000" w:themeColor="text1"/>
            <w:sz w:val="20"/>
            <w:szCs w:val="20"/>
          </w:rPr>
          <w:t>https://www.who.int/hrh/documents/brief_nhwa_handbook/en/</w:t>
        </w:r>
      </w:hyperlink>
      <w:r w:rsidRPr="005A302D">
        <w:rPr>
          <w:color w:val="000000" w:themeColor="text1"/>
          <w:sz w:val="20"/>
          <w:szCs w:val="20"/>
          <w:u w:val="single"/>
        </w:rPr>
        <w:t xml:space="preserve"> </w:t>
      </w:r>
    </w:p>
    <w:p w14:paraId="78B24F66" w14:textId="77777777" w:rsidR="008E4E08" w:rsidRPr="001E3F8A" w:rsidRDefault="008E4E08" w:rsidP="008E4E08">
      <w:pPr>
        <w:rPr>
          <w:sz w:val="20"/>
          <w:szCs w:val="20"/>
        </w:rPr>
      </w:pPr>
      <w:r w:rsidRPr="001E3F8A">
        <w:rPr>
          <w:sz w:val="20"/>
          <w:szCs w:val="20"/>
        </w:rPr>
        <w:t>This report contains information about the below areas of NHWA:</w:t>
      </w:r>
    </w:p>
    <w:p w14:paraId="6B9CFF40" w14:textId="77777777" w:rsidR="008E4E08" w:rsidRPr="001E3F8A" w:rsidRDefault="008E4E08" w:rsidP="008E4E08">
      <w:pPr>
        <w:pStyle w:val="ListParagraph"/>
        <w:numPr>
          <w:ilvl w:val="0"/>
          <w:numId w:val="6"/>
        </w:numPr>
        <w:rPr>
          <w:sz w:val="20"/>
          <w:szCs w:val="20"/>
        </w:rPr>
      </w:pPr>
      <w:r w:rsidRPr="001E3F8A">
        <w:rPr>
          <w:sz w:val="20"/>
          <w:szCs w:val="20"/>
        </w:rPr>
        <w:t>Definition, characteristics and purpose behind implementation of this programme for UAE.</w:t>
      </w:r>
    </w:p>
    <w:p w14:paraId="00F93C8E" w14:textId="77777777" w:rsidR="008E4E08" w:rsidRPr="001E3F8A" w:rsidRDefault="008E4E08" w:rsidP="008E4E08">
      <w:pPr>
        <w:pStyle w:val="ListParagraph"/>
        <w:numPr>
          <w:ilvl w:val="0"/>
          <w:numId w:val="6"/>
        </w:numPr>
        <w:rPr>
          <w:sz w:val="20"/>
          <w:szCs w:val="20"/>
        </w:rPr>
      </w:pPr>
      <w:r w:rsidRPr="001E3F8A">
        <w:rPr>
          <w:sz w:val="20"/>
          <w:szCs w:val="20"/>
        </w:rPr>
        <w:t>Indicator values affecting health labour market cutting across education, labour workforce and population needs.</w:t>
      </w:r>
    </w:p>
    <w:p w14:paraId="7494C243" w14:textId="7ED5C2F8" w:rsidR="008E4E08" w:rsidRPr="001E3F8A" w:rsidRDefault="008E4E08" w:rsidP="008E4E08">
      <w:pPr>
        <w:pStyle w:val="ListParagraph"/>
        <w:numPr>
          <w:ilvl w:val="0"/>
          <w:numId w:val="6"/>
        </w:numPr>
        <w:rPr>
          <w:sz w:val="20"/>
          <w:szCs w:val="20"/>
        </w:rPr>
      </w:pPr>
      <w:r w:rsidRPr="001E3F8A">
        <w:rPr>
          <w:sz w:val="20"/>
          <w:szCs w:val="20"/>
        </w:rPr>
        <w:t>Module wise detailed description and values of each indicator</w:t>
      </w:r>
      <w:r w:rsidR="00FA1404" w:rsidRPr="001E3F8A">
        <w:rPr>
          <w:sz w:val="20"/>
          <w:szCs w:val="20"/>
        </w:rPr>
        <w:t>.</w:t>
      </w:r>
    </w:p>
    <w:p w14:paraId="09ED8AC4" w14:textId="77777777" w:rsidR="008E4E08" w:rsidRPr="001E3F8A" w:rsidRDefault="008E4E08" w:rsidP="008E4E08">
      <w:pPr>
        <w:pStyle w:val="ListParagraph"/>
        <w:numPr>
          <w:ilvl w:val="0"/>
          <w:numId w:val="6"/>
        </w:numPr>
        <w:rPr>
          <w:sz w:val="20"/>
          <w:szCs w:val="20"/>
        </w:rPr>
      </w:pPr>
      <w:r w:rsidRPr="001E3F8A">
        <w:rPr>
          <w:sz w:val="20"/>
          <w:szCs w:val="20"/>
        </w:rPr>
        <w:t>Key comparisons of NHWA indicator values between UAE and other countries.</w:t>
      </w:r>
    </w:p>
    <w:p w14:paraId="78F13AF8" w14:textId="77777777" w:rsidR="008E4E08" w:rsidRPr="001E3F8A" w:rsidRDefault="008E4E08" w:rsidP="008E4E08">
      <w:pPr>
        <w:pStyle w:val="ListParagraph"/>
        <w:numPr>
          <w:ilvl w:val="0"/>
          <w:numId w:val="6"/>
        </w:numPr>
        <w:rPr>
          <w:sz w:val="20"/>
          <w:szCs w:val="20"/>
        </w:rPr>
      </w:pPr>
      <w:r w:rsidRPr="001E3F8A">
        <w:rPr>
          <w:sz w:val="20"/>
          <w:szCs w:val="20"/>
        </w:rPr>
        <w:t>MOHAP recommendations for addressing areas of concern with health workforce.</w:t>
      </w:r>
    </w:p>
    <w:p w14:paraId="59703E05" w14:textId="77777777" w:rsidR="008E4E08" w:rsidRPr="001E3F8A" w:rsidRDefault="008E4E08" w:rsidP="008E4E08">
      <w:pPr>
        <w:pStyle w:val="ListParagraph"/>
        <w:numPr>
          <w:ilvl w:val="0"/>
          <w:numId w:val="6"/>
        </w:numPr>
        <w:rPr>
          <w:sz w:val="20"/>
          <w:szCs w:val="20"/>
        </w:rPr>
      </w:pPr>
      <w:r w:rsidRPr="001E3F8A">
        <w:rPr>
          <w:sz w:val="20"/>
          <w:szCs w:val="20"/>
        </w:rPr>
        <w:t>Challenges faced by us during implementation.</w:t>
      </w:r>
    </w:p>
    <w:p w14:paraId="42081E75" w14:textId="77777777" w:rsidR="008E4E08" w:rsidRPr="001E3F8A" w:rsidRDefault="008E4E08" w:rsidP="008E4E08">
      <w:pPr>
        <w:rPr>
          <w:sz w:val="20"/>
          <w:szCs w:val="20"/>
        </w:rPr>
      </w:pPr>
      <w:r w:rsidRPr="001E3F8A">
        <w:rPr>
          <w:sz w:val="20"/>
          <w:szCs w:val="20"/>
        </w:rPr>
        <w:t>The rationale behind presenting this report is for obtaining a holistic view of the UAE health workforce situation in terms of workforce statistics, skill and specialization adequacy, key policy regulations and information systems. We present the distinguishing aspects of UAE health workforce along with challenges and improvement areas, when addressed will catapult UAE’s health workforce to the greatest heights of population satisfaction and worker efficacy.</w:t>
      </w:r>
    </w:p>
    <w:p w14:paraId="4C8543C6" w14:textId="77777777" w:rsidR="008E4E08" w:rsidRPr="001E3F8A" w:rsidRDefault="008E4E08" w:rsidP="008E4E08">
      <w:pPr>
        <w:rPr>
          <w:sz w:val="20"/>
          <w:szCs w:val="20"/>
        </w:rPr>
      </w:pPr>
      <w:r w:rsidRPr="001E3F8A">
        <w:rPr>
          <w:sz w:val="20"/>
          <w:szCs w:val="20"/>
        </w:rPr>
        <w:t>One of the limitations of this report is that we could not publish results for all of the NHWA indicators because those data items were not available with the identified stakeholders. This has been highlighted in the chapter 12 relating to Challenges with NHWA implementation. We are highly optimistic that these pending areas shall be addressed in the subsequent NHWA UAE Report for 2019.</w:t>
      </w:r>
    </w:p>
    <w:p w14:paraId="2F85D188" w14:textId="77777777" w:rsidR="00AF2A30" w:rsidRPr="001E3F8A" w:rsidRDefault="00AF2A30">
      <w:pPr>
        <w:spacing w:line="264" w:lineRule="auto"/>
        <w:rPr>
          <w:sz w:val="20"/>
          <w:szCs w:val="20"/>
        </w:rPr>
      </w:pPr>
      <w:r w:rsidRPr="001E3F8A">
        <w:rPr>
          <w:sz w:val="20"/>
          <w:szCs w:val="20"/>
        </w:rPr>
        <w:br w:type="page"/>
      </w:r>
    </w:p>
    <w:p w14:paraId="3BC416A3" w14:textId="77777777" w:rsidR="00AF2A30" w:rsidRPr="001E3F8A" w:rsidRDefault="00AF2A30" w:rsidP="001D241F">
      <w:pPr>
        <w:pStyle w:val="Heading1"/>
        <w:rPr>
          <w:sz w:val="32"/>
          <w:szCs w:val="32"/>
        </w:rPr>
      </w:pPr>
      <w:bookmarkStart w:id="8" w:name="_Toc61959411"/>
      <w:r w:rsidRPr="001E3F8A">
        <w:rPr>
          <w:sz w:val="32"/>
          <w:szCs w:val="32"/>
        </w:rPr>
        <w:lastRenderedPageBreak/>
        <w:t>ABBREVIATIONS &amp; ACRONYMS</w:t>
      </w:r>
      <w:bookmarkEnd w:id="8"/>
    </w:p>
    <w:p w14:paraId="6CA548F3" w14:textId="77777777" w:rsidR="00AF2A30" w:rsidRPr="001E3F8A" w:rsidRDefault="00AF2A30" w:rsidP="00AF2A30">
      <w:pPr>
        <w:rPr>
          <w:sz w:val="20"/>
          <w:szCs w:val="20"/>
        </w:rPr>
      </w:pPr>
    </w:p>
    <w:tbl>
      <w:tblPr>
        <w:tblStyle w:val="ListTable4-Accent1"/>
        <w:tblW w:w="8280" w:type="dxa"/>
        <w:tblBorders>
          <w:top w:val="none" w:sz="0" w:space="0" w:color="auto"/>
          <w:left w:val="none" w:sz="0" w:space="0" w:color="auto"/>
          <w:bottom w:val="none" w:sz="0" w:space="0" w:color="auto"/>
          <w:right w:val="none" w:sz="0" w:space="0" w:color="auto"/>
          <w:insideH w:val="none" w:sz="0" w:space="0" w:color="auto"/>
        </w:tblBorders>
        <w:tblLayout w:type="fixed"/>
        <w:tblLook w:val="01E0" w:firstRow="1" w:lastRow="1" w:firstColumn="1" w:lastColumn="1" w:noHBand="0" w:noVBand="0"/>
      </w:tblPr>
      <w:tblGrid>
        <w:gridCol w:w="1890"/>
        <w:gridCol w:w="6390"/>
      </w:tblGrid>
      <w:tr w:rsidR="00AF2A30" w:rsidRPr="001E3F8A" w14:paraId="516A8F28" w14:textId="77777777" w:rsidTr="00AF2A30">
        <w:trPr>
          <w:cnfStyle w:val="100000000000" w:firstRow="1" w:lastRow="0" w:firstColumn="0" w:lastColumn="0" w:oddVBand="0" w:evenVBand="0" w:oddHBand="0"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tcBorders>
              <w:top w:val="none" w:sz="0" w:space="0" w:color="auto"/>
              <w:left w:val="none" w:sz="0" w:space="0" w:color="auto"/>
              <w:bottom w:val="none" w:sz="0" w:space="0" w:color="auto"/>
            </w:tcBorders>
            <w:shd w:val="clear" w:color="auto" w:fill="B68A35"/>
            <w:vAlign w:val="center"/>
          </w:tcPr>
          <w:p w14:paraId="1BEC7509" w14:textId="77777777" w:rsidR="00AF2A30" w:rsidRPr="001E3F8A" w:rsidRDefault="00AF2A30" w:rsidP="00AF2A30">
            <w:pPr>
              <w:rPr>
                <w:color w:val="FFFFFF" w:themeColor="background1"/>
                <w:sz w:val="20"/>
                <w:szCs w:val="20"/>
              </w:rPr>
            </w:pPr>
            <w:r w:rsidRPr="001E3F8A">
              <w:rPr>
                <w:color w:val="FFFFFF" w:themeColor="background1"/>
                <w:sz w:val="20"/>
                <w:szCs w:val="20"/>
              </w:rPr>
              <w:t>Abbreviation</w:t>
            </w:r>
          </w:p>
        </w:tc>
        <w:tc>
          <w:tcPr>
            <w:cnfStyle w:val="000100000000" w:firstRow="0" w:lastRow="0" w:firstColumn="0" w:lastColumn="1" w:oddVBand="0" w:evenVBand="0" w:oddHBand="0" w:evenHBand="0" w:firstRowFirstColumn="0" w:firstRowLastColumn="0" w:lastRowFirstColumn="0" w:lastRowLastColumn="0"/>
            <w:tcW w:w="6390" w:type="dxa"/>
            <w:tcBorders>
              <w:top w:val="none" w:sz="0" w:space="0" w:color="auto"/>
              <w:bottom w:val="none" w:sz="0" w:space="0" w:color="auto"/>
              <w:right w:val="none" w:sz="0" w:space="0" w:color="auto"/>
            </w:tcBorders>
            <w:shd w:val="clear" w:color="auto" w:fill="B68A35"/>
            <w:vAlign w:val="center"/>
          </w:tcPr>
          <w:p w14:paraId="59529D54" w14:textId="77777777" w:rsidR="00AF2A30" w:rsidRPr="001E3F8A" w:rsidRDefault="00AF2A30" w:rsidP="00AF2A30">
            <w:pPr>
              <w:rPr>
                <w:color w:val="FFFFFF" w:themeColor="background1"/>
                <w:sz w:val="20"/>
                <w:szCs w:val="20"/>
              </w:rPr>
            </w:pPr>
            <w:r w:rsidRPr="001E3F8A">
              <w:rPr>
                <w:color w:val="FFFFFF" w:themeColor="background1"/>
                <w:sz w:val="20"/>
                <w:szCs w:val="20"/>
              </w:rPr>
              <w:t>Full Form</w:t>
            </w:r>
          </w:p>
        </w:tc>
      </w:tr>
      <w:tr w:rsidR="00AF2A30" w:rsidRPr="001E3F8A" w14:paraId="25D0DD63" w14:textId="77777777" w:rsidTr="0016625B">
        <w:trPr>
          <w:cnfStyle w:val="000000100000" w:firstRow="0" w:lastRow="0" w:firstColumn="0" w:lastColumn="0" w:oddVBand="0" w:evenVBand="0" w:oddHBand="1"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shd w:val="clear" w:color="auto" w:fill="F2F2F2" w:themeFill="background1" w:themeFillShade="F2"/>
            <w:vAlign w:val="center"/>
          </w:tcPr>
          <w:p w14:paraId="0002E41A" w14:textId="77777777" w:rsidR="00AF2A30" w:rsidRPr="00674428" w:rsidRDefault="00AF2A30" w:rsidP="00AF2A30">
            <w:pPr>
              <w:rPr>
                <w:sz w:val="20"/>
                <w:szCs w:val="20"/>
              </w:rPr>
            </w:pPr>
            <w:r w:rsidRPr="00674428">
              <w:rPr>
                <w:sz w:val="20"/>
                <w:szCs w:val="20"/>
              </w:rPr>
              <w:t>CPD</w:t>
            </w:r>
          </w:p>
        </w:tc>
        <w:tc>
          <w:tcPr>
            <w:cnfStyle w:val="000100000000" w:firstRow="0" w:lastRow="0" w:firstColumn="0" w:lastColumn="1" w:oddVBand="0" w:evenVBand="0" w:oddHBand="0" w:evenHBand="0" w:firstRowFirstColumn="0" w:firstRowLastColumn="0" w:lastRowFirstColumn="0" w:lastRowLastColumn="0"/>
            <w:tcW w:w="6390" w:type="dxa"/>
            <w:shd w:val="clear" w:color="auto" w:fill="F2F2F2" w:themeFill="background1" w:themeFillShade="F2"/>
            <w:vAlign w:val="center"/>
          </w:tcPr>
          <w:p w14:paraId="09F56282" w14:textId="77777777" w:rsidR="00AF2A30" w:rsidRPr="001E3F8A" w:rsidRDefault="00AF2A30" w:rsidP="00AF2A30">
            <w:pPr>
              <w:rPr>
                <w:b w:val="0"/>
                <w:bCs w:val="0"/>
                <w:sz w:val="20"/>
                <w:szCs w:val="20"/>
              </w:rPr>
            </w:pPr>
            <w:r w:rsidRPr="001E3F8A">
              <w:rPr>
                <w:b w:val="0"/>
                <w:bCs w:val="0"/>
                <w:sz w:val="20"/>
                <w:szCs w:val="20"/>
              </w:rPr>
              <w:t>Continuing Professional Development</w:t>
            </w:r>
          </w:p>
        </w:tc>
      </w:tr>
      <w:tr w:rsidR="00AF2A30" w:rsidRPr="001E3F8A" w14:paraId="22380129" w14:textId="77777777" w:rsidTr="00AF2A30">
        <w:trPr>
          <w:trHeight w:val="488"/>
        </w:trPr>
        <w:tc>
          <w:tcPr>
            <w:cnfStyle w:val="001000000000" w:firstRow="0" w:lastRow="0" w:firstColumn="1" w:lastColumn="0" w:oddVBand="0" w:evenVBand="0" w:oddHBand="0" w:evenHBand="0" w:firstRowFirstColumn="0" w:firstRowLastColumn="0" w:lastRowFirstColumn="0" w:lastRowLastColumn="0"/>
            <w:tcW w:w="1890" w:type="dxa"/>
            <w:vAlign w:val="center"/>
          </w:tcPr>
          <w:p w14:paraId="58C9DD33" w14:textId="77777777" w:rsidR="00AF2A30" w:rsidRPr="00674428" w:rsidRDefault="00AF2A30" w:rsidP="00AF2A30">
            <w:pPr>
              <w:rPr>
                <w:sz w:val="20"/>
                <w:szCs w:val="20"/>
              </w:rPr>
            </w:pPr>
            <w:r w:rsidRPr="00674428">
              <w:rPr>
                <w:sz w:val="20"/>
                <w:szCs w:val="20"/>
              </w:rPr>
              <w:t>DHA</w:t>
            </w:r>
          </w:p>
        </w:tc>
        <w:tc>
          <w:tcPr>
            <w:cnfStyle w:val="000100000000" w:firstRow="0" w:lastRow="0" w:firstColumn="0" w:lastColumn="1" w:oddVBand="0" w:evenVBand="0" w:oddHBand="0" w:evenHBand="0" w:firstRowFirstColumn="0" w:firstRowLastColumn="0" w:lastRowFirstColumn="0" w:lastRowLastColumn="0"/>
            <w:tcW w:w="6390" w:type="dxa"/>
            <w:vAlign w:val="center"/>
          </w:tcPr>
          <w:p w14:paraId="5337E423" w14:textId="77777777" w:rsidR="00AF2A30" w:rsidRPr="001E3F8A" w:rsidRDefault="00AF2A30" w:rsidP="00AF2A30">
            <w:pPr>
              <w:rPr>
                <w:b w:val="0"/>
                <w:bCs w:val="0"/>
                <w:sz w:val="20"/>
                <w:szCs w:val="20"/>
              </w:rPr>
            </w:pPr>
            <w:r w:rsidRPr="001E3F8A">
              <w:rPr>
                <w:b w:val="0"/>
                <w:bCs w:val="0"/>
                <w:sz w:val="20"/>
                <w:szCs w:val="20"/>
              </w:rPr>
              <w:t>Dubai Health Authority</w:t>
            </w:r>
          </w:p>
        </w:tc>
      </w:tr>
      <w:tr w:rsidR="00AF2A30" w:rsidRPr="001E3F8A" w14:paraId="5E17F222" w14:textId="77777777" w:rsidTr="0016625B">
        <w:trPr>
          <w:cnfStyle w:val="000000100000" w:firstRow="0" w:lastRow="0" w:firstColumn="0" w:lastColumn="0" w:oddVBand="0" w:evenVBand="0" w:oddHBand="1"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shd w:val="clear" w:color="auto" w:fill="F2F2F2" w:themeFill="background1" w:themeFillShade="F2"/>
            <w:vAlign w:val="center"/>
          </w:tcPr>
          <w:p w14:paraId="599151B1" w14:textId="77777777" w:rsidR="00AF2A30" w:rsidRPr="00674428" w:rsidRDefault="00AF2A30" w:rsidP="00AF2A30">
            <w:pPr>
              <w:rPr>
                <w:sz w:val="20"/>
                <w:szCs w:val="20"/>
              </w:rPr>
            </w:pPr>
            <w:r w:rsidRPr="00674428">
              <w:rPr>
                <w:sz w:val="20"/>
                <w:szCs w:val="20"/>
              </w:rPr>
              <w:t>DHCC</w:t>
            </w:r>
          </w:p>
        </w:tc>
        <w:tc>
          <w:tcPr>
            <w:cnfStyle w:val="000100000000" w:firstRow="0" w:lastRow="0" w:firstColumn="0" w:lastColumn="1" w:oddVBand="0" w:evenVBand="0" w:oddHBand="0" w:evenHBand="0" w:firstRowFirstColumn="0" w:firstRowLastColumn="0" w:lastRowFirstColumn="0" w:lastRowLastColumn="0"/>
            <w:tcW w:w="6390" w:type="dxa"/>
            <w:shd w:val="clear" w:color="auto" w:fill="F2F2F2" w:themeFill="background1" w:themeFillShade="F2"/>
            <w:vAlign w:val="center"/>
          </w:tcPr>
          <w:p w14:paraId="36F7DE4D" w14:textId="77777777" w:rsidR="00AF2A30" w:rsidRPr="001E3F8A" w:rsidRDefault="00AF2A30" w:rsidP="00AF2A30">
            <w:pPr>
              <w:rPr>
                <w:b w:val="0"/>
                <w:bCs w:val="0"/>
                <w:sz w:val="20"/>
                <w:szCs w:val="20"/>
              </w:rPr>
            </w:pPr>
            <w:r w:rsidRPr="001E3F8A">
              <w:rPr>
                <w:b w:val="0"/>
                <w:bCs w:val="0"/>
                <w:sz w:val="20"/>
                <w:szCs w:val="20"/>
              </w:rPr>
              <w:t>Dubai Health Care City</w:t>
            </w:r>
          </w:p>
        </w:tc>
      </w:tr>
      <w:tr w:rsidR="00AF2A30" w:rsidRPr="001E3F8A" w14:paraId="388CEC97" w14:textId="77777777" w:rsidTr="00AF2A30">
        <w:trPr>
          <w:trHeight w:val="488"/>
        </w:trPr>
        <w:tc>
          <w:tcPr>
            <w:cnfStyle w:val="001000000000" w:firstRow="0" w:lastRow="0" w:firstColumn="1" w:lastColumn="0" w:oddVBand="0" w:evenVBand="0" w:oddHBand="0" w:evenHBand="0" w:firstRowFirstColumn="0" w:firstRowLastColumn="0" w:lastRowFirstColumn="0" w:lastRowLastColumn="0"/>
            <w:tcW w:w="1890" w:type="dxa"/>
            <w:vAlign w:val="center"/>
          </w:tcPr>
          <w:p w14:paraId="57B0EB1A" w14:textId="77777777" w:rsidR="00AF2A30" w:rsidRPr="00674428" w:rsidRDefault="00AF2A30" w:rsidP="00AF2A30">
            <w:pPr>
              <w:rPr>
                <w:sz w:val="20"/>
                <w:szCs w:val="20"/>
              </w:rPr>
            </w:pPr>
            <w:r w:rsidRPr="00674428">
              <w:rPr>
                <w:sz w:val="20"/>
                <w:szCs w:val="20"/>
              </w:rPr>
              <w:t>DOH</w:t>
            </w:r>
          </w:p>
        </w:tc>
        <w:tc>
          <w:tcPr>
            <w:cnfStyle w:val="000100000000" w:firstRow="0" w:lastRow="0" w:firstColumn="0" w:lastColumn="1" w:oddVBand="0" w:evenVBand="0" w:oddHBand="0" w:evenHBand="0" w:firstRowFirstColumn="0" w:firstRowLastColumn="0" w:lastRowFirstColumn="0" w:lastRowLastColumn="0"/>
            <w:tcW w:w="6390" w:type="dxa"/>
            <w:vAlign w:val="center"/>
          </w:tcPr>
          <w:p w14:paraId="39381BBD" w14:textId="77777777" w:rsidR="00AF2A30" w:rsidRPr="001E3F8A" w:rsidRDefault="00AF2A30" w:rsidP="00AF2A30">
            <w:pPr>
              <w:rPr>
                <w:b w:val="0"/>
                <w:bCs w:val="0"/>
                <w:sz w:val="20"/>
                <w:szCs w:val="20"/>
              </w:rPr>
            </w:pPr>
            <w:r w:rsidRPr="001E3F8A">
              <w:rPr>
                <w:b w:val="0"/>
                <w:bCs w:val="0"/>
                <w:sz w:val="20"/>
                <w:szCs w:val="20"/>
              </w:rPr>
              <w:t>Department of Health – Abu Dhabi</w:t>
            </w:r>
          </w:p>
        </w:tc>
      </w:tr>
      <w:tr w:rsidR="00AF2A30" w:rsidRPr="001E3F8A" w14:paraId="4F97CCC0" w14:textId="77777777" w:rsidTr="0016625B">
        <w:trPr>
          <w:cnfStyle w:val="000000100000" w:firstRow="0" w:lastRow="0" w:firstColumn="0" w:lastColumn="0" w:oddVBand="0" w:evenVBand="0" w:oddHBand="1"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shd w:val="clear" w:color="auto" w:fill="F2F2F2" w:themeFill="background1" w:themeFillShade="F2"/>
            <w:vAlign w:val="center"/>
          </w:tcPr>
          <w:p w14:paraId="115D28E9" w14:textId="77777777" w:rsidR="00AF2A30" w:rsidRPr="00674428" w:rsidRDefault="00AF2A30" w:rsidP="00AF2A30">
            <w:pPr>
              <w:rPr>
                <w:sz w:val="20"/>
                <w:szCs w:val="20"/>
              </w:rPr>
            </w:pPr>
            <w:r w:rsidRPr="00674428">
              <w:rPr>
                <w:sz w:val="20"/>
                <w:szCs w:val="20"/>
              </w:rPr>
              <w:t>FAHR</w:t>
            </w:r>
          </w:p>
        </w:tc>
        <w:tc>
          <w:tcPr>
            <w:cnfStyle w:val="000100000000" w:firstRow="0" w:lastRow="0" w:firstColumn="0" w:lastColumn="1" w:oddVBand="0" w:evenVBand="0" w:oddHBand="0" w:evenHBand="0" w:firstRowFirstColumn="0" w:firstRowLastColumn="0" w:lastRowFirstColumn="0" w:lastRowLastColumn="0"/>
            <w:tcW w:w="6390" w:type="dxa"/>
            <w:shd w:val="clear" w:color="auto" w:fill="F2F2F2" w:themeFill="background1" w:themeFillShade="F2"/>
            <w:vAlign w:val="center"/>
          </w:tcPr>
          <w:p w14:paraId="3DF73422" w14:textId="77777777" w:rsidR="00AF2A30" w:rsidRPr="001E3F8A" w:rsidRDefault="00AF2A30" w:rsidP="00AF2A30">
            <w:pPr>
              <w:rPr>
                <w:b w:val="0"/>
                <w:bCs w:val="0"/>
                <w:sz w:val="20"/>
                <w:szCs w:val="20"/>
              </w:rPr>
            </w:pPr>
            <w:r w:rsidRPr="001E3F8A">
              <w:rPr>
                <w:b w:val="0"/>
                <w:bCs w:val="0"/>
                <w:sz w:val="20"/>
                <w:szCs w:val="20"/>
              </w:rPr>
              <w:t>Federal Authority for Government Human Resources</w:t>
            </w:r>
          </w:p>
        </w:tc>
      </w:tr>
      <w:tr w:rsidR="00AF2A30" w:rsidRPr="001E3F8A" w14:paraId="3A4E3902" w14:textId="77777777" w:rsidTr="00AF2A30">
        <w:trPr>
          <w:trHeight w:val="488"/>
        </w:trPr>
        <w:tc>
          <w:tcPr>
            <w:cnfStyle w:val="001000000000" w:firstRow="0" w:lastRow="0" w:firstColumn="1" w:lastColumn="0" w:oddVBand="0" w:evenVBand="0" w:oddHBand="0" w:evenHBand="0" w:firstRowFirstColumn="0" w:firstRowLastColumn="0" w:lastRowFirstColumn="0" w:lastRowLastColumn="0"/>
            <w:tcW w:w="1890" w:type="dxa"/>
            <w:vAlign w:val="center"/>
          </w:tcPr>
          <w:p w14:paraId="0D96B7C5" w14:textId="77777777" w:rsidR="00AF2A30" w:rsidRPr="00674428" w:rsidRDefault="00AF2A30" w:rsidP="00AF2A30">
            <w:pPr>
              <w:rPr>
                <w:sz w:val="20"/>
                <w:szCs w:val="20"/>
              </w:rPr>
            </w:pPr>
            <w:r w:rsidRPr="00674428">
              <w:rPr>
                <w:sz w:val="20"/>
                <w:szCs w:val="20"/>
              </w:rPr>
              <w:t>FCSA</w:t>
            </w:r>
          </w:p>
        </w:tc>
        <w:tc>
          <w:tcPr>
            <w:cnfStyle w:val="000100000000" w:firstRow="0" w:lastRow="0" w:firstColumn="0" w:lastColumn="1" w:oddVBand="0" w:evenVBand="0" w:oddHBand="0" w:evenHBand="0" w:firstRowFirstColumn="0" w:firstRowLastColumn="0" w:lastRowFirstColumn="0" w:lastRowLastColumn="0"/>
            <w:tcW w:w="6390" w:type="dxa"/>
            <w:vAlign w:val="center"/>
          </w:tcPr>
          <w:p w14:paraId="6A14C81F" w14:textId="77777777" w:rsidR="00AF2A30" w:rsidRPr="001E3F8A" w:rsidRDefault="00AF2A30" w:rsidP="00AF2A30">
            <w:pPr>
              <w:rPr>
                <w:b w:val="0"/>
                <w:bCs w:val="0"/>
                <w:sz w:val="20"/>
                <w:szCs w:val="20"/>
              </w:rPr>
            </w:pPr>
            <w:r w:rsidRPr="001E3F8A">
              <w:rPr>
                <w:b w:val="0"/>
                <w:bCs w:val="0"/>
                <w:sz w:val="20"/>
                <w:szCs w:val="20"/>
              </w:rPr>
              <w:t>Federal Competitiveness and Statistics Authority</w:t>
            </w:r>
          </w:p>
        </w:tc>
      </w:tr>
      <w:tr w:rsidR="00AF2A30" w:rsidRPr="001E3F8A" w14:paraId="0EED2F93" w14:textId="77777777" w:rsidTr="0016625B">
        <w:trPr>
          <w:cnfStyle w:val="000000100000" w:firstRow="0" w:lastRow="0" w:firstColumn="0" w:lastColumn="0" w:oddVBand="0" w:evenVBand="0" w:oddHBand="1"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shd w:val="clear" w:color="auto" w:fill="F2F2F2" w:themeFill="background1" w:themeFillShade="F2"/>
            <w:vAlign w:val="center"/>
          </w:tcPr>
          <w:p w14:paraId="65EDE335" w14:textId="77777777" w:rsidR="00AF2A30" w:rsidRPr="00674428" w:rsidRDefault="00AF2A30" w:rsidP="00AF2A30">
            <w:pPr>
              <w:rPr>
                <w:sz w:val="20"/>
                <w:szCs w:val="20"/>
              </w:rPr>
            </w:pPr>
            <w:r w:rsidRPr="00674428">
              <w:rPr>
                <w:sz w:val="20"/>
                <w:szCs w:val="20"/>
              </w:rPr>
              <w:t>HIS</w:t>
            </w:r>
          </w:p>
        </w:tc>
        <w:tc>
          <w:tcPr>
            <w:cnfStyle w:val="000100000000" w:firstRow="0" w:lastRow="0" w:firstColumn="0" w:lastColumn="1" w:oddVBand="0" w:evenVBand="0" w:oddHBand="0" w:evenHBand="0" w:firstRowFirstColumn="0" w:firstRowLastColumn="0" w:lastRowFirstColumn="0" w:lastRowLastColumn="0"/>
            <w:tcW w:w="6390" w:type="dxa"/>
            <w:shd w:val="clear" w:color="auto" w:fill="F2F2F2" w:themeFill="background1" w:themeFillShade="F2"/>
            <w:vAlign w:val="center"/>
          </w:tcPr>
          <w:p w14:paraId="72324E27" w14:textId="77777777" w:rsidR="00AF2A30" w:rsidRPr="001E3F8A" w:rsidRDefault="00AF2A30" w:rsidP="00AF2A30">
            <w:pPr>
              <w:rPr>
                <w:b w:val="0"/>
                <w:bCs w:val="0"/>
                <w:sz w:val="20"/>
                <w:szCs w:val="20"/>
              </w:rPr>
            </w:pPr>
            <w:r w:rsidRPr="001E3F8A">
              <w:rPr>
                <w:b w:val="0"/>
                <w:bCs w:val="0"/>
                <w:sz w:val="20"/>
                <w:szCs w:val="20"/>
              </w:rPr>
              <w:t>Health Information System</w:t>
            </w:r>
          </w:p>
        </w:tc>
      </w:tr>
      <w:tr w:rsidR="00AF2A30" w:rsidRPr="001E3F8A" w14:paraId="3C61C897" w14:textId="77777777" w:rsidTr="00AF2A30">
        <w:trPr>
          <w:trHeight w:val="488"/>
        </w:trPr>
        <w:tc>
          <w:tcPr>
            <w:cnfStyle w:val="001000000000" w:firstRow="0" w:lastRow="0" w:firstColumn="1" w:lastColumn="0" w:oddVBand="0" w:evenVBand="0" w:oddHBand="0" w:evenHBand="0" w:firstRowFirstColumn="0" w:firstRowLastColumn="0" w:lastRowFirstColumn="0" w:lastRowLastColumn="0"/>
            <w:tcW w:w="1890" w:type="dxa"/>
            <w:vAlign w:val="center"/>
          </w:tcPr>
          <w:p w14:paraId="3C46C231" w14:textId="77777777" w:rsidR="00AF2A30" w:rsidRPr="00674428" w:rsidRDefault="00AF2A30" w:rsidP="00AF2A30">
            <w:pPr>
              <w:rPr>
                <w:sz w:val="20"/>
                <w:szCs w:val="20"/>
              </w:rPr>
            </w:pPr>
            <w:r w:rsidRPr="00674428">
              <w:rPr>
                <w:sz w:val="20"/>
                <w:szCs w:val="20"/>
              </w:rPr>
              <w:t>HRHIS</w:t>
            </w:r>
          </w:p>
        </w:tc>
        <w:tc>
          <w:tcPr>
            <w:cnfStyle w:val="000100000000" w:firstRow="0" w:lastRow="0" w:firstColumn="0" w:lastColumn="1" w:oddVBand="0" w:evenVBand="0" w:oddHBand="0" w:evenHBand="0" w:firstRowFirstColumn="0" w:firstRowLastColumn="0" w:lastRowFirstColumn="0" w:lastRowLastColumn="0"/>
            <w:tcW w:w="6390" w:type="dxa"/>
            <w:vAlign w:val="center"/>
          </w:tcPr>
          <w:p w14:paraId="01949697" w14:textId="77777777" w:rsidR="00AF2A30" w:rsidRPr="001E3F8A" w:rsidRDefault="00AF2A30" w:rsidP="00AF2A30">
            <w:pPr>
              <w:rPr>
                <w:b w:val="0"/>
                <w:bCs w:val="0"/>
                <w:sz w:val="20"/>
                <w:szCs w:val="20"/>
              </w:rPr>
            </w:pPr>
            <w:r w:rsidRPr="001E3F8A">
              <w:rPr>
                <w:b w:val="0"/>
                <w:bCs w:val="0"/>
                <w:sz w:val="20"/>
                <w:szCs w:val="20"/>
              </w:rPr>
              <w:t>Human Resource for Health Information System</w:t>
            </w:r>
          </w:p>
        </w:tc>
      </w:tr>
      <w:tr w:rsidR="00AF2A30" w:rsidRPr="001E3F8A" w14:paraId="1D6ED11E" w14:textId="77777777" w:rsidTr="0016625B">
        <w:trPr>
          <w:cnfStyle w:val="000000100000" w:firstRow="0" w:lastRow="0" w:firstColumn="0" w:lastColumn="0" w:oddVBand="0" w:evenVBand="0" w:oddHBand="1"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shd w:val="clear" w:color="auto" w:fill="F2F2F2" w:themeFill="background1" w:themeFillShade="F2"/>
            <w:vAlign w:val="center"/>
          </w:tcPr>
          <w:p w14:paraId="0E59295E" w14:textId="77777777" w:rsidR="00AF2A30" w:rsidRPr="00674428" w:rsidRDefault="00AF2A30" w:rsidP="00AF2A30">
            <w:pPr>
              <w:rPr>
                <w:sz w:val="20"/>
                <w:szCs w:val="20"/>
              </w:rPr>
            </w:pPr>
            <w:r w:rsidRPr="00674428">
              <w:rPr>
                <w:sz w:val="20"/>
                <w:szCs w:val="20"/>
              </w:rPr>
              <w:t>HWF</w:t>
            </w:r>
          </w:p>
        </w:tc>
        <w:tc>
          <w:tcPr>
            <w:cnfStyle w:val="000100000000" w:firstRow="0" w:lastRow="0" w:firstColumn="0" w:lastColumn="1" w:oddVBand="0" w:evenVBand="0" w:oddHBand="0" w:evenHBand="0" w:firstRowFirstColumn="0" w:firstRowLastColumn="0" w:lastRowFirstColumn="0" w:lastRowLastColumn="0"/>
            <w:tcW w:w="6390" w:type="dxa"/>
            <w:shd w:val="clear" w:color="auto" w:fill="F2F2F2" w:themeFill="background1" w:themeFillShade="F2"/>
            <w:vAlign w:val="center"/>
          </w:tcPr>
          <w:p w14:paraId="0D94B84B" w14:textId="77777777" w:rsidR="00AF2A30" w:rsidRPr="001E3F8A" w:rsidRDefault="00AF2A30" w:rsidP="00AF2A30">
            <w:pPr>
              <w:rPr>
                <w:b w:val="0"/>
                <w:bCs w:val="0"/>
                <w:sz w:val="20"/>
                <w:szCs w:val="20"/>
              </w:rPr>
            </w:pPr>
            <w:r w:rsidRPr="001E3F8A">
              <w:rPr>
                <w:b w:val="0"/>
                <w:bCs w:val="0"/>
                <w:sz w:val="20"/>
                <w:szCs w:val="20"/>
              </w:rPr>
              <w:t>Health Workforce</w:t>
            </w:r>
          </w:p>
        </w:tc>
      </w:tr>
      <w:tr w:rsidR="00AF2A30" w:rsidRPr="001E3F8A" w14:paraId="0405C5ED" w14:textId="77777777" w:rsidTr="00AF2A30">
        <w:trPr>
          <w:trHeight w:val="488"/>
        </w:trPr>
        <w:tc>
          <w:tcPr>
            <w:cnfStyle w:val="001000000000" w:firstRow="0" w:lastRow="0" w:firstColumn="1" w:lastColumn="0" w:oddVBand="0" w:evenVBand="0" w:oddHBand="0" w:evenHBand="0" w:firstRowFirstColumn="0" w:firstRowLastColumn="0" w:lastRowFirstColumn="0" w:lastRowLastColumn="0"/>
            <w:tcW w:w="1890" w:type="dxa"/>
            <w:vAlign w:val="center"/>
          </w:tcPr>
          <w:p w14:paraId="3F592465" w14:textId="77777777" w:rsidR="00AF2A30" w:rsidRPr="00674428" w:rsidRDefault="00AF2A30" w:rsidP="00AF2A30">
            <w:pPr>
              <w:rPr>
                <w:sz w:val="20"/>
                <w:szCs w:val="20"/>
              </w:rPr>
            </w:pPr>
            <w:r w:rsidRPr="00674428">
              <w:rPr>
                <w:sz w:val="20"/>
                <w:szCs w:val="20"/>
              </w:rPr>
              <w:t>IHR</w:t>
            </w:r>
          </w:p>
        </w:tc>
        <w:tc>
          <w:tcPr>
            <w:cnfStyle w:val="000100000000" w:firstRow="0" w:lastRow="0" w:firstColumn="0" w:lastColumn="1" w:oddVBand="0" w:evenVBand="0" w:oddHBand="0" w:evenHBand="0" w:firstRowFirstColumn="0" w:firstRowLastColumn="0" w:lastRowFirstColumn="0" w:lastRowLastColumn="0"/>
            <w:tcW w:w="6390" w:type="dxa"/>
            <w:vAlign w:val="center"/>
          </w:tcPr>
          <w:p w14:paraId="59D60EE1" w14:textId="77777777" w:rsidR="00AF2A30" w:rsidRPr="001E3F8A" w:rsidRDefault="00AF2A30" w:rsidP="00AF2A30">
            <w:pPr>
              <w:rPr>
                <w:b w:val="0"/>
                <w:bCs w:val="0"/>
                <w:sz w:val="20"/>
                <w:szCs w:val="20"/>
              </w:rPr>
            </w:pPr>
            <w:r w:rsidRPr="001E3F8A">
              <w:rPr>
                <w:b w:val="0"/>
                <w:bCs w:val="0"/>
                <w:sz w:val="20"/>
                <w:szCs w:val="20"/>
              </w:rPr>
              <w:t>International Health Regulation</w:t>
            </w:r>
          </w:p>
        </w:tc>
      </w:tr>
      <w:tr w:rsidR="00AF2A30" w:rsidRPr="001E3F8A" w14:paraId="1BEC03C3" w14:textId="77777777" w:rsidTr="0016625B">
        <w:trPr>
          <w:cnfStyle w:val="000000100000" w:firstRow="0" w:lastRow="0" w:firstColumn="0" w:lastColumn="0" w:oddVBand="0" w:evenVBand="0" w:oddHBand="1"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shd w:val="clear" w:color="auto" w:fill="F2F2F2" w:themeFill="background1" w:themeFillShade="F2"/>
            <w:vAlign w:val="center"/>
          </w:tcPr>
          <w:p w14:paraId="6C86D60F" w14:textId="77777777" w:rsidR="00AF2A30" w:rsidRPr="00674428" w:rsidRDefault="00AF2A30" w:rsidP="00AF2A30">
            <w:pPr>
              <w:rPr>
                <w:sz w:val="20"/>
                <w:szCs w:val="20"/>
              </w:rPr>
            </w:pPr>
            <w:r w:rsidRPr="00674428">
              <w:rPr>
                <w:sz w:val="20"/>
                <w:szCs w:val="20"/>
              </w:rPr>
              <w:t>IPE</w:t>
            </w:r>
          </w:p>
        </w:tc>
        <w:tc>
          <w:tcPr>
            <w:cnfStyle w:val="000100000000" w:firstRow="0" w:lastRow="0" w:firstColumn="0" w:lastColumn="1" w:oddVBand="0" w:evenVBand="0" w:oddHBand="0" w:evenHBand="0" w:firstRowFirstColumn="0" w:firstRowLastColumn="0" w:lastRowFirstColumn="0" w:lastRowLastColumn="0"/>
            <w:tcW w:w="6390" w:type="dxa"/>
            <w:shd w:val="clear" w:color="auto" w:fill="F2F2F2" w:themeFill="background1" w:themeFillShade="F2"/>
            <w:vAlign w:val="center"/>
          </w:tcPr>
          <w:p w14:paraId="0BCEE9CD" w14:textId="77777777" w:rsidR="00AF2A30" w:rsidRPr="001E3F8A" w:rsidRDefault="00AF2A30" w:rsidP="00AF2A30">
            <w:pPr>
              <w:rPr>
                <w:b w:val="0"/>
                <w:bCs w:val="0"/>
                <w:sz w:val="20"/>
                <w:szCs w:val="20"/>
              </w:rPr>
            </w:pPr>
            <w:r w:rsidRPr="001E3F8A">
              <w:rPr>
                <w:b w:val="0"/>
                <w:bCs w:val="0"/>
                <w:sz w:val="20"/>
                <w:szCs w:val="20"/>
              </w:rPr>
              <w:t>Inter-professional Education</w:t>
            </w:r>
          </w:p>
        </w:tc>
      </w:tr>
      <w:tr w:rsidR="00AF2A30" w:rsidRPr="001E3F8A" w14:paraId="66D944A8" w14:textId="77777777" w:rsidTr="00AF2A30">
        <w:trPr>
          <w:trHeight w:val="488"/>
        </w:trPr>
        <w:tc>
          <w:tcPr>
            <w:cnfStyle w:val="001000000000" w:firstRow="0" w:lastRow="0" w:firstColumn="1" w:lastColumn="0" w:oddVBand="0" w:evenVBand="0" w:oddHBand="0" w:evenHBand="0" w:firstRowFirstColumn="0" w:firstRowLastColumn="0" w:lastRowFirstColumn="0" w:lastRowLastColumn="0"/>
            <w:tcW w:w="1890" w:type="dxa"/>
            <w:vAlign w:val="center"/>
          </w:tcPr>
          <w:p w14:paraId="485922B6" w14:textId="77777777" w:rsidR="00AF2A30" w:rsidRPr="00674428" w:rsidRDefault="00AF2A30" w:rsidP="00AF2A30">
            <w:pPr>
              <w:rPr>
                <w:sz w:val="20"/>
                <w:szCs w:val="20"/>
              </w:rPr>
            </w:pPr>
            <w:r w:rsidRPr="00674428">
              <w:rPr>
                <w:sz w:val="20"/>
                <w:szCs w:val="20"/>
              </w:rPr>
              <w:t>MOE</w:t>
            </w:r>
          </w:p>
        </w:tc>
        <w:tc>
          <w:tcPr>
            <w:cnfStyle w:val="000100000000" w:firstRow="0" w:lastRow="0" w:firstColumn="0" w:lastColumn="1" w:oddVBand="0" w:evenVBand="0" w:oddHBand="0" w:evenHBand="0" w:firstRowFirstColumn="0" w:firstRowLastColumn="0" w:lastRowFirstColumn="0" w:lastRowLastColumn="0"/>
            <w:tcW w:w="6390" w:type="dxa"/>
            <w:vAlign w:val="center"/>
          </w:tcPr>
          <w:p w14:paraId="1E9575EA" w14:textId="77777777" w:rsidR="00AF2A30" w:rsidRPr="001E3F8A" w:rsidRDefault="00AF2A30" w:rsidP="00AF2A30">
            <w:pPr>
              <w:rPr>
                <w:b w:val="0"/>
                <w:bCs w:val="0"/>
                <w:sz w:val="20"/>
                <w:szCs w:val="20"/>
              </w:rPr>
            </w:pPr>
            <w:r w:rsidRPr="001E3F8A">
              <w:rPr>
                <w:b w:val="0"/>
                <w:bCs w:val="0"/>
                <w:sz w:val="20"/>
                <w:szCs w:val="20"/>
              </w:rPr>
              <w:t>Ministry of Education</w:t>
            </w:r>
          </w:p>
        </w:tc>
      </w:tr>
      <w:tr w:rsidR="00AF2A30" w:rsidRPr="001E3F8A" w14:paraId="07A104CC" w14:textId="77777777" w:rsidTr="0016625B">
        <w:trPr>
          <w:cnfStyle w:val="000000100000" w:firstRow="0" w:lastRow="0" w:firstColumn="0" w:lastColumn="0" w:oddVBand="0" w:evenVBand="0" w:oddHBand="1"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shd w:val="clear" w:color="auto" w:fill="F2F2F2" w:themeFill="background1" w:themeFillShade="F2"/>
            <w:vAlign w:val="center"/>
          </w:tcPr>
          <w:p w14:paraId="382BD924" w14:textId="77777777" w:rsidR="00AF2A30" w:rsidRPr="00674428" w:rsidRDefault="00AF2A30" w:rsidP="00AF2A30">
            <w:pPr>
              <w:rPr>
                <w:sz w:val="20"/>
                <w:szCs w:val="20"/>
              </w:rPr>
            </w:pPr>
            <w:r w:rsidRPr="00674428">
              <w:rPr>
                <w:sz w:val="20"/>
                <w:szCs w:val="20"/>
              </w:rPr>
              <w:t>MOE – HE</w:t>
            </w:r>
          </w:p>
        </w:tc>
        <w:tc>
          <w:tcPr>
            <w:cnfStyle w:val="000100000000" w:firstRow="0" w:lastRow="0" w:firstColumn="0" w:lastColumn="1" w:oddVBand="0" w:evenVBand="0" w:oddHBand="0" w:evenHBand="0" w:firstRowFirstColumn="0" w:firstRowLastColumn="0" w:lastRowFirstColumn="0" w:lastRowLastColumn="0"/>
            <w:tcW w:w="6390" w:type="dxa"/>
            <w:shd w:val="clear" w:color="auto" w:fill="F2F2F2" w:themeFill="background1" w:themeFillShade="F2"/>
            <w:vAlign w:val="center"/>
          </w:tcPr>
          <w:p w14:paraId="05361A71" w14:textId="77777777" w:rsidR="00AF2A30" w:rsidRPr="001E3F8A" w:rsidRDefault="00AF2A30" w:rsidP="00AF2A30">
            <w:pPr>
              <w:rPr>
                <w:b w:val="0"/>
                <w:bCs w:val="0"/>
                <w:sz w:val="20"/>
                <w:szCs w:val="20"/>
              </w:rPr>
            </w:pPr>
            <w:r w:rsidRPr="001E3F8A">
              <w:rPr>
                <w:b w:val="0"/>
                <w:bCs w:val="0"/>
                <w:sz w:val="20"/>
                <w:szCs w:val="20"/>
              </w:rPr>
              <w:t>Ministry of Education – Higher Education</w:t>
            </w:r>
          </w:p>
        </w:tc>
      </w:tr>
      <w:tr w:rsidR="00AF2A30" w:rsidRPr="001E3F8A" w14:paraId="5F074FA8" w14:textId="77777777" w:rsidTr="00AF2A30">
        <w:trPr>
          <w:trHeight w:val="488"/>
        </w:trPr>
        <w:tc>
          <w:tcPr>
            <w:cnfStyle w:val="001000000000" w:firstRow="0" w:lastRow="0" w:firstColumn="1" w:lastColumn="0" w:oddVBand="0" w:evenVBand="0" w:oddHBand="0" w:evenHBand="0" w:firstRowFirstColumn="0" w:firstRowLastColumn="0" w:lastRowFirstColumn="0" w:lastRowLastColumn="0"/>
            <w:tcW w:w="1890" w:type="dxa"/>
            <w:vAlign w:val="center"/>
          </w:tcPr>
          <w:p w14:paraId="4741ABE0" w14:textId="77777777" w:rsidR="00AF2A30" w:rsidRPr="00674428" w:rsidRDefault="00AF2A30" w:rsidP="00AF2A30">
            <w:pPr>
              <w:rPr>
                <w:sz w:val="20"/>
                <w:szCs w:val="20"/>
              </w:rPr>
            </w:pPr>
            <w:r w:rsidRPr="00674428">
              <w:rPr>
                <w:sz w:val="20"/>
                <w:szCs w:val="20"/>
              </w:rPr>
              <w:t>MOHAP</w:t>
            </w:r>
          </w:p>
        </w:tc>
        <w:tc>
          <w:tcPr>
            <w:cnfStyle w:val="000100000000" w:firstRow="0" w:lastRow="0" w:firstColumn="0" w:lastColumn="1" w:oddVBand="0" w:evenVBand="0" w:oddHBand="0" w:evenHBand="0" w:firstRowFirstColumn="0" w:firstRowLastColumn="0" w:lastRowFirstColumn="0" w:lastRowLastColumn="0"/>
            <w:tcW w:w="6390" w:type="dxa"/>
            <w:vAlign w:val="center"/>
          </w:tcPr>
          <w:p w14:paraId="3D6B78D5" w14:textId="77777777" w:rsidR="00AF2A30" w:rsidRPr="001E3F8A" w:rsidRDefault="00AF2A30" w:rsidP="00AF2A30">
            <w:pPr>
              <w:rPr>
                <w:b w:val="0"/>
                <w:bCs w:val="0"/>
                <w:sz w:val="20"/>
                <w:szCs w:val="20"/>
              </w:rPr>
            </w:pPr>
            <w:r w:rsidRPr="001E3F8A">
              <w:rPr>
                <w:b w:val="0"/>
                <w:bCs w:val="0"/>
                <w:sz w:val="20"/>
                <w:szCs w:val="20"/>
              </w:rPr>
              <w:t>Ministry of Health &amp; Prevention</w:t>
            </w:r>
          </w:p>
        </w:tc>
      </w:tr>
      <w:tr w:rsidR="00AF2A30" w:rsidRPr="001E3F8A" w14:paraId="125918FF" w14:textId="77777777" w:rsidTr="0016625B">
        <w:trPr>
          <w:cnfStyle w:val="000000100000" w:firstRow="0" w:lastRow="0" w:firstColumn="0" w:lastColumn="0" w:oddVBand="0" w:evenVBand="0" w:oddHBand="1"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shd w:val="clear" w:color="auto" w:fill="F2F2F2" w:themeFill="background1" w:themeFillShade="F2"/>
            <w:vAlign w:val="center"/>
          </w:tcPr>
          <w:p w14:paraId="3687B66D" w14:textId="77777777" w:rsidR="00AF2A30" w:rsidRPr="00674428" w:rsidRDefault="00AF2A30" w:rsidP="00AF2A30">
            <w:pPr>
              <w:rPr>
                <w:sz w:val="20"/>
                <w:szCs w:val="20"/>
              </w:rPr>
            </w:pPr>
            <w:r w:rsidRPr="00674428">
              <w:rPr>
                <w:sz w:val="20"/>
                <w:szCs w:val="20"/>
              </w:rPr>
              <w:t>MOHRE</w:t>
            </w:r>
          </w:p>
        </w:tc>
        <w:tc>
          <w:tcPr>
            <w:cnfStyle w:val="000100000000" w:firstRow="0" w:lastRow="0" w:firstColumn="0" w:lastColumn="1" w:oddVBand="0" w:evenVBand="0" w:oddHBand="0" w:evenHBand="0" w:firstRowFirstColumn="0" w:firstRowLastColumn="0" w:lastRowFirstColumn="0" w:lastRowLastColumn="0"/>
            <w:tcW w:w="6390" w:type="dxa"/>
            <w:shd w:val="clear" w:color="auto" w:fill="F2F2F2" w:themeFill="background1" w:themeFillShade="F2"/>
            <w:vAlign w:val="center"/>
          </w:tcPr>
          <w:p w14:paraId="0F6E37A3" w14:textId="77777777" w:rsidR="00AF2A30" w:rsidRPr="001E3F8A" w:rsidRDefault="00AF2A30" w:rsidP="00AF2A30">
            <w:pPr>
              <w:rPr>
                <w:b w:val="0"/>
                <w:bCs w:val="0"/>
                <w:sz w:val="20"/>
                <w:szCs w:val="20"/>
              </w:rPr>
            </w:pPr>
            <w:r w:rsidRPr="001E3F8A">
              <w:rPr>
                <w:b w:val="0"/>
                <w:bCs w:val="0"/>
                <w:sz w:val="20"/>
                <w:szCs w:val="20"/>
              </w:rPr>
              <w:t>Ministry of Human Resources &amp; Emiratisation</w:t>
            </w:r>
          </w:p>
        </w:tc>
      </w:tr>
      <w:tr w:rsidR="00AF2A30" w:rsidRPr="001E3F8A" w14:paraId="77B4C6D4" w14:textId="77777777" w:rsidTr="00AF2A30">
        <w:trPr>
          <w:trHeight w:val="488"/>
        </w:trPr>
        <w:tc>
          <w:tcPr>
            <w:cnfStyle w:val="001000000000" w:firstRow="0" w:lastRow="0" w:firstColumn="1" w:lastColumn="0" w:oddVBand="0" w:evenVBand="0" w:oddHBand="0" w:evenHBand="0" w:firstRowFirstColumn="0" w:firstRowLastColumn="0" w:lastRowFirstColumn="0" w:lastRowLastColumn="0"/>
            <w:tcW w:w="1890" w:type="dxa"/>
            <w:vAlign w:val="center"/>
          </w:tcPr>
          <w:p w14:paraId="7F20ABA0" w14:textId="77777777" w:rsidR="00AF2A30" w:rsidRPr="00674428" w:rsidRDefault="00AF2A30" w:rsidP="00AF2A30">
            <w:pPr>
              <w:rPr>
                <w:sz w:val="20"/>
                <w:szCs w:val="20"/>
              </w:rPr>
            </w:pPr>
            <w:r w:rsidRPr="00674428">
              <w:rPr>
                <w:sz w:val="20"/>
                <w:szCs w:val="20"/>
              </w:rPr>
              <w:t>SDG</w:t>
            </w:r>
          </w:p>
        </w:tc>
        <w:tc>
          <w:tcPr>
            <w:cnfStyle w:val="000100000000" w:firstRow="0" w:lastRow="0" w:firstColumn="0" w:lastColumn="1" w:oddVBand="0" w:evenVBand="0" w:oddHBand="0" w:evenHBand="0" w:firstRowFirstColumn="0" w:firstRowLastColumn="0" w:lastRowFirstColumn="0" w:lastRowLastColumn="0"/>
            <w:tcW w:w="6390" w:type="dxa"/>
            <w:vAlign w:val="center"/>
          </w:tcPr>
          <w:p w14:paraId="236513C9" w14:textId="77777777" w:rsidR="00AF2A30" w:rsidRPr="001E3F8A" w:rsidRDefault="00AF2A30" w:rsidP="00AF2A30">
            <w:pPr>
              <w:rPr>
                <w:b w:val="0"/>
                <w:bCs w:val="0"/>
                <w:sz w:val="20"/>
                <w:szCs w:val="20"/>
              </w:rPr>
            </w:pPr>
            <w:r w:rsidRPr="001E3F8A">
              <w:rPr>
                <w:b w:val="0"/>
                <w:bCs w:val="0"/>
                <w:sz w:val="20"/>
                <w:szCs w:val="20"/>
              </w:rPr>
              <w:t>Sustainable Development Growth</w:t>
            </w:r>
          </w:p>
        </w:tc>
      </w:tr>
      <w:tr w:rsidR="00AF2A30" w:rsidRPr="001E3F8A" w14:paraId="005CD741" w14:textId="77777777" w:rsidTr="0016625B">
        <w:trPr>
          <w:cnfStyle w:val="000000100000" w:firstRow="0" w:lastRow="0" w:firstColumn="0" w:lastColumn="0" w:oddVBand="0" w:evenVBand="0" w:oddHBand="1"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shd w:val="clear" w:color="auto" w:fill="F2F2F2" w:themeFill="background1" w:themeFillShade="F2"/>
            <w:vAlign w:val="center"/>
          </w:tcPr>
          <w:p w14:paraId="6D3CB7C9" w14:textId="77777777" w:rsidR="00AF2A30" w:rsidRPr="00674428" w:rsidRDefault="00AF2A30" w:rsidP="00AF2A30">
            <w:pPr>
              <w:rPr>
                <w:sz w:val="20"/>
                <w:szCs w:val="20"/>
              </w:rPr>
            </w:pPr>
            <w:r w:rsidRPr="00674428">
              <w:rPr>
                <w:sz w:val="20"/>
                <w:szCs w:val="20"/>
              </w:rPr>
              <w:t>UHC</w:t>
            </w:r>
          </w:p>
        </w:tc>
        <w:tc>
          <w:tcPr>
            <w:cnfStyle w:val="000100000000" w:firstRow="0" w:lastRow="0" w:firstColumn="0" w:lastColumn="1" w:oddVBand="0" w:evenVBand="0" w:oddHBand="0" w:evenHBand="0" w:firstRowFirstColumn="0" w:firstRowLastColumn="0" w:lastRowFirstColumn="0" w:lastRowLastColumn="0"/>
            <w:tcW w:w="6390" w:type="dxa"/>
            <w:shd w:val="clear" w:color="auto" w:fill="F2F2F2" w:themeFill="background1" w:themeFillShade="F2"/>
            <w:vAlign w:val="center"/>
          </w:tcPr>
          <w:p w14:paraId="4D639520" w14:textId="77777777" w:rsidR="00AF2A30" w:rsidRPr="001E3F8A" w:rsidRDefault="00AF2A30" w:rsidP="00AF2A30">
            <w:pPr>
              <w:rPr>
                <w:b w:val="0"/>
                <w:bCs w:val="0"/>
                <w:sz w:val="20"/>
                <w:szCs w:val="20"/>
              </w:rPr>
            </w:pPr>
            <w:r w:rsidRPr="001E3F8A">
              <w:rPr>
                <w:b w:val="0"/>
                <w:bCs w:val="0"/>
                <w:sz w:val="20"/>
                <w:szCs w:val="20"/>
              </w:rPr>
              <w:t>Universal Health Coverage</w:t>
            </w:r>
          </w:p>
        </w:tc>
      </w:tr>
      <w:tr w:rsidR="00AF2A30" w:rsidRPr="001E3F8A" w14:paraId="5DE54FB7" w14:textId="77777777" w:rsidTr="00AF2A30">
        <w:trPr>
          <w:cnfStyle w:val="010000000000" w:firstRow="0" w:lastRow="1" w:firstColumn="0" w:lastColumn="0" w:oddVBand="0" w:evenVBand="0" w:oddHBand="0" w:evenHBand="0" w:firstRowFirstColumn="0" w:firstRowLastColumn="0" w:lastRowFirstColumn="0" w:lastRowLastColumn="0"/>
          <w:trHeight w:val="488"/>
        </w:trPr>
        <w:tc>
          <w:tcPr>
            <w:cnfStyle w:val="001000000000" w:firstRow="0" w:lastRow="0" w:firstColumn="1" w:lastColumn="0" w:oddVBand="0" w:evenVBand="0" w:oddHBand="0" w:evenHBand="0" w:firstRowFirstColumn="0" w:firstRowLastColumn="0" w:lastRowFirstColumn="0" w:lastRowLastColumn="0"/>
            <w:tcW w:w="1890" w:type="dxa"/>
            <w:tcBorders>
              <w:top w:val="none" w:sz="0" w:space="0" w:color="auto"/>
            </w:tcBorders>
            <w:vAlign w:val="center"/>
          </w:tcPr>
          <w:p w14:paraId="04BA77F0" w14:textId="77777777" w:rsidR="00AF2A30" w:rsidRPr="00674428" w:rsidRDefault="00AF2A30" w:rsidP="00AF2A30">
            <w:pPr>
              <w:rPr>
                <w:sz w:val="20"/>
                <w:szCs w:val="20"/>
              </w:rPr>
            </w:pPr>
            <w:r w:rsidRPr="00674428">
              <w:rPr>
                <w:sz w:val="20"/>
                <w:szCs w:val="20"/>
              </w:rPr>
              <w:t>WHO</w:t>
            </w:r>
          </w:p>
        </w:tc>
        <w:tc>
          <w:tcPr>
            <w:cnfStyle w:val="000100000000" w:firstRow="0" w:lastRow="0" w:firstColumn="0" w:lastColumn="1" w:oddVBand="0" w:evenVBand="0" w:oddHBand="0" w:evenHBand="0" w:firstRowFirstColumn="0" w:firstRowLastColumn="0" w:lastRowFirstColumn="0" w:lastRowLastColumn="0"/>
            <w:tcW w:w="6390" w:type="dxa"/>
            <w:tcBorders>
              <w:top w:val="none" w:sz="0" w:space="0" w:color="auto"/>
            </w:tcBorders>
            <w:vAlign w:val="center"/>
          </w:tcPr>
          <w:p w14:paraId="0097E2D2" w14:textId="77777777" w:rsidR="00AF2A30" w:rsidRPr="001E3F8A" w:rsidRDefault="00AF2A30" w:rsidP="00AF2A30">
            <w:pPr>
              <w:rPr>
                <w:b w:val="0"/>
                <w:bCs w:val="0"/>
                <w:sz w:val="20"/>
                <w:szCs w:val="20"/>
              </w:rPr>
            </w:pPr>
            <w:r w:rsidRPr="001E3F8A">
              <w:rPr>
                <w:b w:val="0"/>
                <w:bCs w:val="0"/>
                <w:sz w:val="20"/>
                <w:szCs w:val="20"/>
              </w:rPr>
              <w:t>World Health Organization</w:t>
            </w:r>
          </w:p>
        </w:tc>
      </w:tr>
    </w:tbl>
    <w:p w14:paraId="413006B3" w14:textId="77777777" w:rsidR="00AF2A30" w:rsidRPr="001E3F8A" w:rsidRDefault="00AF2A30" w:rsidP="00AF2A30">
      <w:pPr>
        <w:rPr>
          <w:sz w:val="20"/>
          <w:szCs w:val="20"/>
        </w:rPr>
      </w:pPr>
    </w:p>
    <w:p w14:paraId="6A7DE2E2" w14:textId="77777777" w:rsidR="00AF2A30" w:rsidRPr="001E3F8A" w:rsidRDefault="00AF2A30" w:rsidP="00AF2A30">
      <w:pPr>
        <w:rPr>
          <w:sz w:val="20"/>
          <w:szCs w:val="20"/>
        </w:rPr>
      </w:pPr>
      <w:r w:rsidRPr="001E3F8A">
        <w:rPr>
          <w:sz w:val="20"/>
          <w:szCs w:val="20"/>
        </w:rPr>
        <w:br w:type="page"/>
      </w:r>
    </w:p>
    <w:p w14:paraId="7A75DA7B" w14:textId="77777777" w:rsidR="00AF2A30" w:rsidRPr="001E3F8A" w:rsidRDefault="00AF2A30" w:rsidP="001D241F">
      <w:pPr>
        <w:pStyle w:val="Heading1"/>
        <w:rPr>
          <w:sz w:val="32"/>
          <w:szCs w:val="32"/>
        </w:rPr>
      </w:pPr>
      <w:bookmarkStart w:id="9" w:name="_Toc61959412"/>
      <w:r w:rsidRPr="001E3F8A">
        <w:rPr>
          <w:sz w:val="32"/>
          <w:szCs w:val="32"/>
        </w:rPr>
        <w:lastRenderedPageBreak/>
        <w:t>TABLE OF CONTENTS</w:t>
      </w:r>
      <w:bookmarkEnd w:id="9"/>
    </w:p>
    <w:p w14:paraId="1D4FFC51" w14:textId="77777777" w:rsidR="002B6683" w:rsidRPr="000154E1" w:rsidRDefault="001C540B" w:rsidP="005C4E56">
      <w:pPr>
        <w:pStyle w:val="TOC1"/>
        <w:spacing w:before="360" w:after="0"/>
        <w:rPr>
          <w:b/>
          <w:bCs/>
          <w:color w:val="auto"/>
          <w:sz w:val="20"/>
          <w:szCs w:val="20"/>
        </w:rPr>
      </w:pPr>
      <w:r w:rsidRPr="001E3F8A">
        <w:rPr>
          <w:sz w:val="20"/>
          <w:szCs w:val="20"/>
        </w:rPr>
        <w:fldChar w:fldCharType="begin"/>
      </w:r>
      <w:r w:rsidRPr="001E3F8A">
        <w:rPr>
          <w:sz w:val="20"/>
          <w:szCs w:val="20"/>
        </w:rPr>
        <w:instrText xml:space="preserve"> TOC \o "1-3" \h \z \u </w:instrText>
      </w:r>
      <w:r w:rsidRPr="001E3F8A">
        <w:rPr>
          <w:sz w:val="20"/>
          <w:szCs w:val="20"/>
        </w:rPr>
        <w:fldChar w:fldCharType="separate"/>
      </w:r>
      <w:hyperlink w:anchor="_Toc61959405" w:history="1">
        <w:r w:rsidR="002B6683" w:rsidRPr="000154E1">
          <w:rPr>
            <w:rStyle w:val="Hyperlink"/>
            <w:b/>
            <w:bCs/>
            <w:sz w:val="20"/>
            <w:szCs w:val="20"/>
          </w:rPr>
          <w:t>1.</w:t>
        </w:r>
        <w:r w:rsidR="002B6683" w:rsidRPr="000154E1">
          <w:rPr>
            <w:b/>
            <w:bCs/>
            <w:color w:val="auto"/>
            <w:sz w:val="20"/>
            <w:szCs w:val="20"/>
          </w:rPr>
          <w:tab/>
        </w:r>
        <w:r w:rsidR="002B6683" w:rsidRPr="000154E1">
          <w:rPr>
            <w:rStyle w:val="Hyperlink"/>
            <w:b/>
            <w:bCs/>
            <w:sz w:val="20"/>
            <w:szCs w:val="20"/>
          </w:rPr>
          <w:t>CONTRIBUTORS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_Toc61959405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1</w:t>
        </w:r>
        <w:r w:rsidR="002B6683" w:rsidRPr="000154E1">
          <w:rPr>
            <w:rStyle w:val="Hyperlink"/>
            <w:b/>
            <w:bCs/>
            <w:sz w:val="20"/>
            <w:szCs w:val="20"/>
            <w:rtl/>
          </w:rPr>
          <w:fldChar w:fldCharType="end"/>
        </w:r>
      </w:hyperlink>
    </w:p>
    <w:p w14:paraId="208F61B4" w14:textId="261BA70E" w:rsidR="002B6683" w:rsidRPr="000154E1" w:rsidRDefault="00517D4E">
      <w:pPr>
        <w:pStyle w:val="TOC1"/>
        <w:rPr>
          <w:b/>
          <w:bCs/>
          <w:color w:val="auto"/>
          <w:sz w:val="20"/>
          <w:szCs w:val="20"/>
        </w:rPr>
      </w:pPr>
      <w:hyperlink w:anchor="_Toc61959406" w:history="1">
        <w:r w:rsidR="002B6683" w:rsidRPr="000154E1">
          <w:rPr>
            <w:rStyle w:val="Hyperlink"/>
            <w:b/>
            <w:bCs/>
            <w:sz w:val="20"/>
            <w:szCs w:val="20"/>
          </w:rPr>
          <w:t>2.</w:t>
        </w:r>
        <w:r w:rsidR="002B6683" w:rsidRPr="000154E1">
          <w:rPr>
            <w:b/>
            <w:bCs/>
            <w:color w:val="auto"/>
            <w:sz w:val="20"/>
            <w:szCs w:val="20"/>
          </w:rPr>
          <w:tab/>
        </w:r>
        <w:r w:rsidR="002B6683" w:rsidRPr="000154E1">
          <w:rPr>
            <w:rStyle w:val="Hyperlink"/>
            <w:b/>
            <w:bCs/>
            <w:sz w:val="20"/>
            <w:szCs w:val="20"/>
          </w:rPr>
          <w:t>KEY INDIVIDUALS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_Toc61959406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2</w:t>
        </w:r>
        <w:r w:rsidR="002B6683" w:rsidRPr="000154E1">
          <w:rPr>
            <w:rStyle w:val="Hyperlink"/>
            <w:b/>
            <w:bCs/>
            <w:sz w:val="20"/>
            <w:szCs w:val="20"/>
            <w:rtl/>
          </w:rPr>
          <w:fldChar w:fldCharType="end"/>
        </w:r>
      </w:hyperlink>
    </w:p>
    <w:p w14:paraId="37A40BA9" w14:textId="77777777" w:rsidR="002B6683" w:rsidRPr="000154E1" w:rsidRDefault="00517D4E" w:rsidP="00AD6A48">
      <w:pPr>
        <w:pStyle w:val="TOC2"/>
        <w:rPr>
          <w:sz w:val="20"/>
          <w:szCs w:val="20"/>
        </w:rPr>
      </w:pPr>
      <w:hyperlink w:anchor="_Toc61959407" w:history="1">
        <w:r w:rsidR="002B6683" w:rsidRPr="000154E1">
          <w:rPr>
            <w:rStyle w:val="Hyperlink"/>
            <w:sz w:val="20"/>
            <w:szCs w:val="20"/>
          </w:rPr>
          <w:t>2.1</w:t>
        </w:r>
        <w:r w:rsidR="002B6683" w:rsidRPr="000154E1">
          <w:rPr>
            <w:sz w:val="20"/>
            <w:szCs w:val="20"/>
          </w:rPr>
          <w:tab/>
        </w:r>
        <w:r w:rsidR="002B6683" w:rsidRPr="000154E1">
          <w:rPr>
            <w:rStyle w:val="Hyperlink"/>
            <w:sz w:val="20"/>
            <w:szCs w:val="20"/>
          </w:rPr>
          <w:t>AUTHORS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_Toc61959407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2</w:t>
        </w:r>
        <w:r w:rsidR="002B6683" w:rsidRPr="000154E1">
          <w:rPr>
            <w:rStyle w:val="Hyperlink"/>
            <w:sz w:val="20"/>
            <w:szCs w:val="20"/>
            <w:rtl/>
          </w:rPr>
          <w:fldChar w:fldCharType="end"/>
        </w:r>
      </w:hyperlink>
    </w:p>
    <w:p w14:paraId="2B6020FF" w14:textId="77777777" w:rsidR="002B6683" w:rsidRPr="000154E1" w:rsidRDefault="00517D4E" w:rsidP="00AD6A48">
      <w:pPr>
        <w:pStyle w:val="TOC2"/>
        <w:rPr>
          <w:sz w:val="20"/>
          <w:szCs w:val="20"/>
        </w:rPr>
      </w:pPr>
      <w:hyperlink w:anchor="_Toc61959408" w:history="1">
        <w:r w:rsidR="002B6683" w:rsidRPr="000154E1">
          <w:rPr>
            <w:rStyle w:val="Hyperlink"/>
            <w:sz w:val="20"/>
            <w:szCs w:val="20"/>
          </w:rPr>
          <w:t>2.2</w:t>
        </w:r>
        <w:r w:rsidR="002B6683" w:rsidRPr="000154E1">
          <w:rPr>
            <w:sz w:val="20"/>
            <w:szCs w:val="20"/>
          </w:rPr>
          <w:tab/>
        </w:r>
        <w:r w:rsidR="002B6683" w:rsidRPr="000154E1">
          <w:rPr>
            <w:rStyle w:val="Hyperlink"/>
            <w:sz w:val="20"/>
            <w:szCs w:val="20"/>
          </w:rPr>
          <w:t>REVIEWERS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_Toc61959408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2</w:t>
        </w:r>
        <w:r w:rsidR="002B6683" w:rsidRPr="000154E1">
          <w:rPr>
            <w:rStyle w:val="Hyperlink"/>
            <w:sz w:val="20"/>
            <w:szCs w:val="20"/>
            <w:rtl/>
          </w:rPr>
          <w:fldChar w:fldCharType="end"/>
        </w:r>
      </w:hyperlink>
    </w:p>
    <w:p w14:paraId="21DE9EDF" w14:textId="77777777" w:rsidR="002B6683" w:rsidRPr="000154E1" w:rsidRDefault="00517D4E">
      <w:pPr>
        <w:pStyle w:val="TOC1"/>
        <w:rPr>
          <w:b/>
          <w:bCs/>
          <w:color w:val="auto"/>
          <w:sz w:val="20"/>
          <w:szCs w:val="20"/>
        </w:rPr>
      </w:pPr>
      <w:hyperlink w:anchor="_Toc61959409" w:history="1">
        <w:r w:rsidR="002B6683" w:rsidRPr="000154E1">
          <w:rPr>
            <w:rStyle w:val="Hyperlink"/>
            <w:b/>
            <w:bCs/>
            <w:sz w:val="20"/>
            <w:szCs w:val="20"/>
          </w:rPr>
          <w:t>3.</w:t>
        </w:r>
        <w:r w:rsidR="002B6683" w:rsidRPr="000154E1">
          <w:rPr>
            <w:b/>
            <w:bCs/>
            <w:color w:val="auto"/>
            <w:sz w:val="20"/>
            <w:szCs w:val="20"/>
          </w:rPr>
          <w:tab/>
        </w:r>
        <w:r w:rsidR="002B6683" w:rsidRPr="000154E1">
          <w:rPr>
            <w:rStyle w:val="Hyperlink"/>
            <w:b/>
            <w:bCs/>
            <w:sz w:val="20"/>
            <w:szCs w:val="20"/>
          </w:rPr>
          <w:t>ACKNOWLEDGEMENT</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_Toc61959409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3</w:t>
        </w:r>
        <w:r w:rsidR="002B6683" w:rsidRPr="000154E1">
          <w:rPr>
            <w:rStyle w:val="Hyperlink"/>
            <w:b/>
            <w:bCs/>
            <w:sz w:val="20"/>
            <w:szCs w:val="20"/>
            <w:rtl/>
          </w:rPr>
          <w:fldChar w:fldCharType="end"/>
        </w:r>
      </w:hyperlink>
    </w:p>
    <w:p w14:paraId="74818861" w14:textId="77777777" w:rsidR="002B6683" w:rsidRPr="000154E1" w:rsidRDefault="00517D4E">
      <w:pPr>
        <w:pStyle w:val="TOC1"/>
        <w:rPr>
          <w:b/>
          <w:bCs/>
          <w:color w:val="auto"/>
          <w:sz w:val="20"/>
          <w:szCs w:val="20"/>
        </w:rPr>
      </w:pPr>
      <w:hyperlink w:anchor="_Toc61959410" w:history="1">
        <w:r w:rsidR="002B6683" w:rsidRPr="000154E1">
          <w:rPr>
            <w:rStyle w:val="Hyperlink"/>
            <w:b/>
            <w:bCs/>
            <w:sz w:val="20"/>
            <w:szCs w:val="20"/>
          </w:rPr>
          <w:t>4.</w:t>
        </w:r>
        <w:r w:rsidR="002B6683" w:rsidRPr="000154E1">
          <w:rPr>
            <w:b/>
            <w:bCs/>
            <w:color w:val="auto"/>
            <w:sz w:val="20"/>
            <w:szCs w:val="20"/>
          </w:rPr>
          <w:tab/>
        </w:r>
        <w:r w:rsidR="002B6683" w:rsidRPr="000154E1">
          <w:rPr>
            <w:rStyle w:val="Hyperlink"/>
            <w:b/>
            <w:bCs/>
            <w:sz w:val="20"/>
            <w:szCs w:val="20"/>
          </w:rPr>
          <w:t>FOREWORD</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_Toc61959410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4</w:t>
        </w:r>
        <w:r w:rsidR="002B6683" w:rsidRPr="000154E1">
          <w:rPr>
            <w:rStyle w:val="Hyperlink"/>
            <w:b/>
            <w:bCs/>
            <w:sz w:val="20"/>
            <w:szCs w:val="20"/>
            <w:rtl/>
          </w:rPr>
          <w:fldChar w:fldCharType="end"/>
        </w:r>
      </w:hyperlink>
    </w:p>
    <w:p w14:paraId="2859FA5C" w14:textId="77777777" w:rsidR="002B6683" w:rsidRPr="000154E1" w:rsidRDefault="00517D4E">
      <w:pPr>
        <w:pStyle w:val="TOC1"/>
        <w:rPr>
          <w:b/>
          <w:bCs/>
          <w:color w:val="auto"/>
          <w:sz w:val="20"/>
          <w:szCs w:val="20"/>
        </w:rPr>
      </w:pPr>
      <w:hyperlink w:anchor="_Toc61959411" w:history="1">
        <w:r w:rsidR="002B6683" w:rsidRPr="000154E1">
          <w:rPr>
            <w:rStyle w:val="Hyperlink"/>
            <w:b/>
            <w:bCs/>
            <w:sz w:val="20"/>
            <w:szCs w:val="20"/>
          </w:rPr>
          <w:t>5.</w:t>
        </w:r>
        <w:r w:rsidR="002B6683" w:rsidRPr="000154E1">
          <w:rPr>
            <w:b/>
            <w:bCs/>
            <w:color w:val="auto"/>
            <w:sz w:val="20"/>
            <w:szCs w:val="20"/>
          </w:rPr>
          <w:tab/>
        </w:r>
        <w:r w:rsidR="002B6683" w:rsidRPr="000154E1">
          <w:rPr>
            <w:rStyle w:val="Hyperlink"/>
            <w:b/>
            <w:bCs/>
            <w:sz w:val="20"/>
            <w:szCs w:val="20"/>
          </w:rPr>
          <w:t>ABBREVIATIONS &amp; ACRONYMS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_Toc61959411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5</w:t>
        </w:r>
        <w:r w:rsidR="002B6683" w:rsidRPr="000154E1">
          <w:rPr>
            <w:rStyle w:val="Hyperlink"/>
            <w:b/>
            <w:bCs/>
            <w:sz w:val="20"/>
            <w:szCs w:val="20"/>
            <w:rtl/>
          </w:rPr>
          <w:fldChar w:fldCharType="end"/>
        </w:r>
      </w:hyperlink>
    </w:p>
    <w:p w14:paraId="1EE65E7C" w14:textId="77777777" w:rsidR="002B6683" w:rsidRPr="000154E1" w:rsidRDefault="00517D4E">
      <w:pPr>
        <w:pStyle w:val="TOC1"/>
        <w:rPr>
          <w:b/>
          <w:bCs/>
          <w:color w:val="auto"/>
          <w:sz w:val="20"/>
          <w:szCs w:val="20"/>
        </w:rPr>
      </w:pPr>
      <w:hyperlink w:anchor="_Toc61959412" w:history="1">
        <w:r w:rsidR="002B6683" w:rsidRPr="000154E1">
          <w:rPr>
            <w:rStyle w:val="Hyperlink"/>
            <w:b/>
            <w:bCs/>
            <w:sz w:val="20"/>
            <w:szCs w:val="20"/>
          </w:rPr>
          <w:t>6.</w:t>
        </w:r>
        <w:r w:rsidR="002B6683" w:rsidRPr="000154E1">
          <w:rPr>
            <w:b/>
            <w:bCs/>
            <w:color w:val="auto"/>
            <w:sz w:val="20"/>
            <w:szCs w:val="20"/>
          </w:rPr>
          <w:tab/>
        </w:r>
        <w:r w:rsidR="002B6683" w:rsidRPr="000154E1">
          <w:rPr>
            <w:rStyle w:val="Hyperlink"/>
            <w:b/>
            <w:bCs/>
            <w:sz w:val="20"/>
            <w:szCs w:val="20"/>
          </w:rPr>
          <w:t>TABLE OF CONTENTS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_Toc61959412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6</w:t>
        </w:r>
        <w:r w:rsidR="002B6683" w:rsidRPr="000154E1">
          <w:rPr>
            <w:rStyle w:val="Hyperlink"/>
            <w:b/>
            <w:bCs/>
            <w:sz w:val="20"/>
            <w:szCs w:val="20"/>
            <w:rtl/>
          </w:rPr>
          <w:fldChar w:fldCharType="end"/>
        </w:r>
      </w:hyperlink>
    </w:p>
    <w:p w14:paraId="06C38455" w14:textId="77777777" w:rsidR="002B6683" w:rsidRPr="000154E1" w:rsidRDefault="00517D4E">
      <w:pPr>
        <w:pStyle w:val="TOC1"/>
        <w:rPr>
          <w:b/>
          <w:bCs/>
          <w:color w:val="auto"/>
          <w:sz w:val="20"/>
          <w:szCs w:val="20"/>
        </w:rPr>
      </w:pPr>
      <w:hyperlink w:anchor="_Toc61959413" w:history="1">
        <w:r w:rsidR="002B6683" w:rsidRPr="000154E1">
          <w:rPr>
            <w:rStyle w:val="Hyperlink"/>
            <w:b/>
            <w:bCs/>
            <w:sz w:val="20"/>
            <w:szCs w:val="20"/>
          </w:rPr>
          <w:t>7.</w:t>
        </w:r>
        <w:r w:rsidR="002B6683" w:rsidRPr="000154E1">
          <w:rPr>
            <w:b/>
            <w:bCs/>
            <w:color w:val="auto"/>
            <w:sz w:val="20"/>
            <w:szCs w:val="20"/>
          </w:rPr>
          <w:tab/>
        </w:r>
        <w:r w:rsidR="002B6683" w:rsidRPr="000154E1">
          <w:rPr>
            <w:rStyle w:val="Hyperlink"/>
            <w:b/>
            <w:bCs/>
            <w:sz w:val="20"/>
            <w:szCs w:val="20"/>
          </w:rPr>
          <w:t>LIST OF FIGURES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_Toc61959413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9</w:t>
        </w:r>
        <w:r w:rsidR="002B6683" w:rsidRPr="000154E1">
          <w:rPr>
            <w:rStyle w:val="Hyperlink"/>
            <w:b/>
            <w:bCs/>
            <w:sz w:val="20"/>
            <w:szCs w:val="20"/>
            <w:rtl/>
          </w:rPr>
          <w:fldChar w:fldCharType="end"/>
        </w:r>
      </w:hyperlink>
    </w:p>
    <w:p w14:paraId="15B856B8" w14:textId="77777777" w:rsidR="002B6683" w:rsidRPr="000154E1" w:rsidRDefault="00517D4E">
      <w:pPr>
        <w:pStyle w:val="TOC1"/>
        <w:rPr>
          <w:b/>
          <w:bCs/>
          <w:color w:val="auto"/>
          <w:sz w:val="20"/>
          <w:szCs w:val="20"/>
        </w:rPr>
      </w:pPr>
      <w:hyperlink w:anchor="_Toc61959414" w:history="1">
        <w:r w:rsidR="002B6683" w:rsidRPr="000154E1">
          <w:rPr>
            <w:rStyle w:val="Hyperlink"/>
            <w:b/>
            <w:bCs/>
            <w:sz w:val="20"/>
            <w:szCs w:val="20"/>
          </w:rPr>
          <w:t>8.</w:t>
        </w:r>
        <w:r w:rsidR="002B6683" w:rsidRPr="000154E1">
          <w:rPr>
            <w:b/>
            <w:bCs/>
            <w:color w:val="auto"/>
            <w:sz w:val="20"/>
            <w:szCs w:val="20"/>
          </w:rPr>
          <w:tab/>
        </w:r>
        <w:r w:rsidR="002B6683" w:rsidRPr="000154E1">
          <w:rPr>
            <w:rStyle w:val="Hyperlink"/>
            <w:b/>
            <w:bCs/>
            <w:sz w:val="20"/>
            <w:szCs w:val="20"/>
          </w:rPr>
          <w:t>LIST OF TABLES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_Toc61959414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10</w:t>
        </w:r>
        <w:r w:rsidR="002B6683" w:rsidRPr="000154E1">
          <w:rPr>
            <w:rStyle w:val="Hyperlink"/>
            <w:b/>
            <w:bCs/>
            <w:sz w:val="20"/>
            <w:szCs w:val="20"/>
            <w:rtl/>
          </w:rPr>
          <w:fldChar w:fldCharType="end"/>
        </w:r>
      </w:hyperlink>
    </w:p>
    <w:p w14:paraId="5BE3A044" w14:textId="77777777" w:rsidR="002B6683" w:rsidRPr="000154E1" w:rsidRDefault="00517D4E">
      <w:pPr>
        <w:pStyle w:val="TOC1"/>
        <w:rPr>
          <w:b/>
          <w:bCs/>
          <w:color w:val="auto"/>
          <w:sz w:val="20"/>
          <w:szCs w:val="20"/>
        </w:rPr>
      </w:pPr>
      <w:hyperlink w:anchor="_Toc61959415" w:history="1">
        <w:r w:rsidR="002B6683" w:rsidRPr="000154E1">
          <w:rPr>
            <w:rStyle w:val="Hyperlink"/>
            <w:b/>
            <w:bCs/>
            <w:sz w:val="20"/>
            <w:szCs w:val="20"/>
          </w:rPr>
          <w:t>9.</w:t>
        </w:r>
        <w:r w:rsidR="002B6683" w:rsidRPr="000154E1">
          <w:rPr>
            <w:b/>
            <w:bCs/>
            <w:color w:val="auto"/>
            <w:sz w:val="20"/>
            <w:szCs w:val="20"/>
          </w:rPr>
          <w:tab/>
        </w:r>
        <w:r w:rsidR="002B6683" w:rsidRPr="000154E1">
          <w:rPr>
            <w:rStyle w:val="Hyperlink"/>
            <w:b/>
            <w:bCs/>
            <w:sz w:val="20"/>
            <w:szCs w:val="20"/>
          </w:rPr>
          <w:t>CHAPTER 1: INTRODUCTION TO NATIONAL HEALTH WORKFORCE ACCOUNT</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_Toc61959415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11</w:t>
        </w:r>
        <w:r w:rsidR="002B6683" w:rsidRPr="000154E1">
          <w:rPr>
            <w:rStyle w:val="Hyperlink"/>
            <w:b/>
            <w:bCs/>
            <w:sz w:val="20"/>
            <w:szCs w:val="20"/>
            <w:rtl/>
          </w:rPr>
          <w:fldChar w:fldCharType="end"/>
        </w:r>
      </w:hyperlink>
    </w:p>
    <w:p w14:paraId="46883F39" w14:textId="77777777" w:rsidR="002B6683" w:rsidRPr="000154E1" w:rsidRDefault="00517D4E" w:rsidP="00AD6A48">
      <w:pPr>
        <w:pStyle w:val="TOC2"/>
        <w:rPr>
          <w:sz w:val="20"/>
          <w:szCs w:val="20"/>
        </w:rPr>
      </w:pPr>
      <w:hyperlink w:anchor="_Toc61959416" w:history="1">
        <w:r w:rsidR="002B6683" w:rsidRPr="000154E1">
          <w:rPr>
            <w:rStyle w:val="Hyperlink"/>
            <w:sz w:val="20"/>
            <w:szCs w:val="20"/>
          </w:rPr>
          <w:t>9.1</w:t>
        </w:r>
        <w:r w:rsidR="002B6683" w:rsidRPr="000154E1">
          <w:rPr>
            <w:sz w:val="20"/>
            <w:szCs w:val="20"/>
          </w:rPr>
          <w:tab/>
        </w:r>
        <w:r w:rsidR="002B6683" w:rsidRPr="000154E1">
          <w:rPr>
            <w:rStyle w:val="Hyperlink"/>
            <w:sz w:val="20"/>
            <w:szCs w:val="20"/>
          </w:rPr>
          <w:t>Definition</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_Toc61959416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11</w:t>
        </w:r>
        <w:r w:rsidR="002B6683" w:rsidRPr="000154E1">
          <w:rPr>
            <w:rStyle w:val="Hyperlink"/>
            <w:sz w:val="20"/>
            <w:szCs w:val="20"/>
            <w:rtl/>
          </w:rPr>
          <w:fldChar w:fldCharType="end"/>
        </w:r>
      </w:hyperlink>
    </w:p>
    <w:p w14:paraId="73EE4479" w14:textId="77777777" w:rsidR="002B6683" w:rsidRPr="000154E1" w:rsidRDefault="00517D4E" w:rsidP="00AD6A48">
      <w:pPr>
        <w:pStyle w:val="TOC2"/>
        <w:rPr>
          <w:sz w:val="20"/>
          <w:szCs w:val="20"/>
        </w:rPr>
      </w:pPr>
      <w:hyperlink w:anchor="_Toc61959417" w:history="1">
        <w:r w:rsidR="002B6683" w:rsidRPr="000154E1">
          <w:rPr>
            <w:rStyle w:val="Hyperlink"/>
            <w:sz w:val="20"/>
            <w:szCs w:val="20"/>
          </w:rPr>
          <w:t>9.2</w:t>
        </w:r>
        <w:r w:rsidR="002B6683" w:rsidRPr="000154E1">
          <w:rPr>
            <w:sz w:val="20"/>
            <w:szCs w:val="20"/>
          </w:rPr>
          <w:tab/>
        </w:r>
        <w:r w:rsidR="002B6683" w:rsidRPr="000154E1">
          <w:rPr>
            <w:rStyle w:val="Hyperlink"/>
            <w:sz w:val="20"/>
            <w:szCs w:val="20"/>
          </w:rPr>
          <w:t>Characteristics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_Toc61959417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11</w:t>
        </w:r>
        <w:r w:rsidR="002B6683" w:rsidRPr="000154E1">
          <w:rPr>
            <w:rStyle w:val="Hyperlink"/>
            <w:sz w:val="20"/>
            <w:szCs w:val="20"/>
            <w:rtl/>
          </w:rPr>
          <w:fldChar w:fldCharType="end"/>
        </w:r>
      </w:hyperlink>
    </w:p>
    <w:p w14:paraId="16C5BCD6" w14:textId="77777777" w:rsidR="002B6683" w:rsidRPr="000154E1" w:rsidRDefault="00517D4E" w:rsidP="00AD6A48">
      <w:pPr>
        <w:pStyle w:val="TOC2"/>
        <w:rPr>
          <w:sz w:val="20"/>
          <w:szCs w:val="20"/>
        </w:rPr>
      </w:pPr>
      <w:hyperlink w:anchor="_Toc61959418" w:history="1">
        <w:r w:rsidR="002B6683" w:rsidRPr="000154E1">
          <w:rPr>
            <w:rStyle w:val="Hyperlink"/>
            <w:sz w:val="20"/>
            <w:szCs w:val="20"/>
          </w:rPr>
          <w:t>9.3</w:t>
        </w:r>
        <w:r w:rsidR="002B6683" w:rsidRPr="000154E1">
          <w:rPr>
            <w:sz w:val="20"/>
            <w:szCs w:val="20"/>
          </w:rPr>
          <w:tab/>
        </w:r>
        <w:r w:rsidR="002B6683" w:rsidRPr="000154E1">
          <w:rPr>
            <w:rStyle w:val="Hyperlink"/>
            <w:sz w:val="20"/>
            <w:szCs w:val="20"/>
          </w:rPr>
          <w:t>Purpose</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_Toc61959418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11</w:t>
        </w:r>
        <w:r w:rsidR="002B6683" w:rsidRPr="000154E1">
          <w:rPr>
            <w:rStyle w:val="Hyperlink"/>
            <w:sz w:val="20"/>
            <w:szCs w:val="20"/>
            <w:rtl/>
          </w:rPr>
          <w:fldChar w:fldCharType="end"/>
        </w:r>
      </w:hyperlink>
    </w:p>
    <w:p w14:paraId="3AEA205B" w14:textId="77777777" w:rsidR="002B6683" w:rsidRPr="000154E1" w:rsidRDefault="00517D4E" w:rsidP="00AD6A48">
      <w:pPr>
        <w:pStyle w:val="TOC2"/>
        <w:rPr>
          <w:sz w:val="20"/>
          <w:szCs w:val="20"/>
        </w:rPr>
      </w:pPr>
      <w:hyperlink w:anchor="_Toc61959419" w:history="1">
        <w:r w:rsidR="002B6683" w:rsidRPr="000154E1">
          <w:rPr>
            <w:rStyle w:val="Hyperlink"/>
            <w:sz w:val="20"/>
            <w:szCs w:val="20"/>
          </w:rPr>
          <w:t>9.4</w:t>
        </w:r>
        <w:r w:rsidR="002B6683" w:rsidRPr="000154E1">
          <w:rPr>
            <w:sz w:val="20"/>
            <w:szCs w:val="20"/>
          </w:rPr>
          <w:tab/>
        </w:r>
        <w:r w:rsidR="002B6683" w:rsidRPr="000154E1">
          <w:rPr>
            <w:rStyle w:val="Hyperlink"/>
            <w:sz w:val="20"/>
            <w:szCs w:val="20"/>
          </w:rPr>
          <w:t>Benefits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_Toc61959419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12</w:t>
        </w:r>
        <w:r w:rsidR="002B6683" w:rsidRPr="000154E1">
          <w:rPr>
            <w:rStyle w:val="Hyperlink"/>
            <w:sz w:val="20"/>
            <w:szCs w:val="20"/>
            <w:rtl/>
          </w:rPr>
          <w:fldChar w:fldCharType="end"/>
        </w:r>
      </w:hyperlink>
    </w:p>
    <w:p w14:paraId="42E808E4" w14:textId="77777777" w:rsidR="002B6683" w:rsidRPr="000154E1" w:rsidRDefault="00517D4E">
      <w:pPr>
        <w:pStyle w:val="TOC1"/>
        <w:rPr>
          <w:b/>
          <w:bCs/>
          <w:color w:val="auto"/>
          <w:sz w:val="20"/>
          <w:szCs w:val="20"/>
        </w:rPr>
      </w:pPr>
      <w:hyperlink w:anchor="_Toc61959420" w:history="1">
        <w:r w:rsidR="002B6683" w:rsidRPr="000154E1">
          <w:rPr>
            <w:rStyle w:val="Hyperlink"/>
            <w:b/>
            <w:bCs/>
            <w:sz w:val="20"/>
            <w:szCs w:val="20"/>
          </w:rPr>
          <w:t>10.</w:t>
        </w:r>
        <w:r w:rsidR="002B6683" w:rsidRPr="000154E1">
          <w:rPr>
            <w:b/>
            <w:bCs/>
            <w:color w:val="auto"/>
            <w:sz w:val="20"/>
            <w:szCs w:val="20"/>
          </w:rPr>
          <w:tab/>
        </w:r>
        <w:r w:rsidR="002B6683" w:rsidRPr="000154E1">
          <w:rPr>
            <w:rStyle w:val="Hyperlink"/>
            <w:b/>
            <w:bCs/>
            <w:sz w:val="20"/>
            <w:szCs w:val="20"/>
          </w:rPr>
          <w:t>CHAPTER 2: NHWA MODULES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_Toc61959420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13</w:t>
        </w:r>
        <w:r w:rsidR="002B6683" w:rsidRPr="000154E1">
          <w:rPr>
            <w:rStyle w:val="Hyperlink"/>
            <w:b/>
            <w:bCs/>
            <w:sz w:val="20"/>
            <w:szCs w:val="20"/>
            <w:rtl/>
          </w:rPr>
          <w:fldChar w:fldCharType="end"/>
        </w:r>
      </w:hyperlink>
    </w:p>
    <w:p w14:paraId="5AA9F7C1" w14:textId="77777777" w:rsidR="002B6683" w:rsidRPr="000154E1" w:rsidRDefault="00517D4E">
      <w:pPr>
        <w:pStyle w:val="TOC1"/>
        <w:rPr>
          <w:b/>
          <w:bCs/>
          <w:color w:val="auto"/>
          <w:sz w:val="20"/>
          <w:szCs w:val="20"/>
        </w:rPr>
      </w:pPr>
      <w:hyperlink w:anchor="_Toc61959421" w:history="1">
        <w:r w:rsidR="002B6683" w:rsidRPr="000154E1">
          <w:rPr>
            <w:rStyle w:val="Hyperlink"/>
            <w:b/>
            <w:bCs/>
            <w:sz w:val="20"/>
            <w:szCs w:val="20"/>
          </w:rPr>
          <w:t>11.</w:t>
        </w:r>
        <w:r w:rsidR="002B6683" w:rsidRPr="000154E1">
          <w:rPr>
            <w:b/>
            <w:bCs/>
            <w:color w:val="auto"/>
            <w:sz w:val="20"/>
            <w:szCs w:val="20"/>
          </w:rPr>
          <w:tab/>
        </w:r>
        <w:r w:rsidR="002B6683" w:rsidRPr="000154E1">
          <w:rPr>
            <w:rStyle w:val="Hyperlink"/>
            <w:b/>
            <w:bCs/>
            <w:sz w:val="20"/>
            <w:szCs w:val="20"/>
          </w:rPr>
          <w:t>CHAPTER 3: NHWA UAE 2018 INDICATORS VALUES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_Toc61959421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14</w:t>
        </w:r>
        <w:r w:rsidR="002B6683" w:rsidRPr="000154E1">
          <w:rPr>
            <w:rStyle w:val="Hyperlink"/>
            <w:b/>
            <w:bCs/>
            <w:sz w:val="20"/>
            <w:szCs w:val="20"/>
            <w:rtl/>
          </w:rPr>
          <w:fldChar w:fldCharType="end"/>
        </w:r>
      </w:hyperlink>
    </w:p>
    <w:p w14:paraId="45929AA7" w14:textId="77777777" w:rsidR="002B6683" w:rsidRPr="000154E1" w:rsidRDefault="00517D4E">
      <w:pPr>
        <w:pStyle w:val="TOC1"/>
        <w:rPr>
          <w:b/>
          <w:bCs/>
          <w:color w:val="auto"/>
          <w:sz w:val="20"/>
          <w:szCs w:val="20"/>
        </w:rPr>
      </w:pPr>
      <w:hyperlink w:anchor="_Toc61959422" w:history="1">
        <w:r w:rsidR="002B6683" w:rsidRPr="000154E1">
          <w:rPr>
            <w:rStyle w:val="Hyperlink"/>
            <w:b/>
            <w:bCs/>
            <w:sz w:val="20"/>
            <w:szCs w:val="20"/>
          </w:rPr>
          <w:t>12.</w:t>
        </w:r>
        <w:r w:rsidR="002B6683" w:rsidRPr="000154E1">
          <w:rPr>
            <w:b/>
            <w:bCs/>
            <w:color w:val="auto"/>
            <w:sz w:val="20"/>
            <w:szCs w:val="20"/>
          </w:rPr>
          <w:tab/>
        </w:r>
        <w:r w:rsidR="002B6683" w:rsidRPr="000154E1">
          <w:rPr>
            <w:rStyle w:val="Hyperlink"/>
            <w:b/>
            <w:bCs/>
            <w:sz w:val="20"/>
            <w:szCs w:val="20"/>
          </w:rPr>
          <w:t>CHAPTER 4: MODULE 1 – ACTIVE HEALTH WORK STOCK</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_Toc61959422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18</w:t>
        </w:r>
        <w:r w:rsidR="002B6683" w:rsidRPr="000154E1">
          <w:rPr>
            <w:rStyle w:val="Hyperlink"/>
            <w:b/>
            <w:bCs/>
            <w:sz w:val="20"/>
            <w:szCs w:val="20"/>
            <w:rtl/>
          </w:rPr>
          <w:fldChar w:fldCharType="end"/>
        </w:r>
      </w:hyperlink>
    </w:p>
    <w:p w14:paraId="2443D5F5" w14:textId="77777777" w:rsidR="002B6683" w:rsidRPr="000154E1" w:rsidRDefault="00517D4E" w:rsidP="00AD6A48">
      <w:pPr>
        <w:pStyle w:val="TOC2"/>
        <w:rPr>
          <w:sz w:val="20"/>
          <w:szCs w:val="20"/>
        </w:rPr>
      </w:pPr>
      <w:hyperlink w:anchor="_Toc61959423" w:history="1">
        <w:r w:rsidR="002B6683" w:rsidRPr="000154E1">
          <w:rPr>
            <w:rStyle w:val="Hyperlink"/>
            <w:sz w:val="20"/>
            <w:szCs w:val="20"/>
          </w:rPr>
          <w:t>12.1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_Toc61959423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18</w:t>
        </w:r>
        <w:r w:rsidR="002B6683" w:rsidRPr="000154E1">
          <w:rPr>
            <w:rStyle w:val="Hyperlink"/>
            <w:sz w:val="20"/>
            <w:szCs w:val="20"/>
            <w:rtl/>
          </w:rPr>
          <w:fldChar w:fldCharType="end"/>
        </w:r>
      </w:hyperlink>
    </w:p>
    <w:p w14:paraId="5973D0F3" w14:textId="77777777" w:rsidR="002B6683" w:rsidRPr="000154E1" w:rsidRDefault="00517D4E" w:rsidP="00AD6A48">
      <w:pPr>
        <w:pStyle w:val="TOC2"/>
        <w:rPr>
          <w:sz w:val="20"/>
          <w:szCs w:val="20"/>
        </w:rPr>
      </w:pPr>
      <w:hyperlink w:anchor="_Toc61959424" w:history="1">
        <w:r w:rsidR="002B6683" w:rsidRPr="000154E1">
          <w:rPr>
            <w:rStyle w:val="Hyperlink"/>
            <w:sz w:val="20"/>
            <w:szCs w:val="20"/>
          </w:rPr>
          <w:t>12.2</w:t>
        </w:r>
        <w:r w:rsidR="002B6683" w:rsidRPr="000154E1">
          <w:rPr>
            <w:sz w:val="20"/>
            <w:szCs w:val="20"/>
          </w:rPr>
          <w:tab/>
        </w:r>
        <w:r w:rsidR="002B6683" w:rsidRPr="000154E1">
          <w:rPr>
            <w:rStyle w:val="Hyperlink"/>
            <w:sz w:val="20"/>
            <w:szCs w:val="20"/>
          </w:rPr>
          <w:t>Indicator Data</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_Toc61959424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18</w:t>
        </w:r>
        <w:r w:rsidR="002B6683" w:rsidRPr="000154E1">
          <w:rPr>
            <w:rStyle w:val="Hyperlink"/>
            <w:sz w:val="20"/>
            <w:szCs w:val="20"/>
            <w:rtl/>
          </w:rPr>
          <w:fldChar w:fldCharType="end"/>
        </w:r>
      </w:hyperlink>
    </w:p>
    <w:p w14:paraId="4B23D5EA" w14:textId="77777777" w:rsidR="002B6683" w:rsidRPr="000154E1" w:rsidRDefault="00517D4E" w:rsidP="00AD6A48">
      <w:pPr>
        <w:pStyle w:val="TOC2"/>
        <w:rPr>
          <w:sz w:val="20"/>
          <w:szCs w:val="20"/>
        </w:rPr>
      </w:pPr>
      <w:hyperlink w:anchor="_Toc61959425" w:history="1">
        <w:r w:rsidR="002B6683" w:rsidRPr="000154E1">
          <w:rPr>
            <w:rStyle w:val="Hyperlink"/>
            <w:sz w:val="20"/>
            <w:szCs w:val="20"/>
          </w:rPr>
          <w:t>12.3</w:t>
        </w:r>
        <w:r w:rsidR="002B6683" w:rsidRPr="000154E1">
          <w:rPr>
            <w:sz w:val="20"/>
            <w:szCs w:val="20"/>
          </w:rPr>
          <w:tab/>
        </w:r>
        <w:r w:rsidR="002B6683" w:rsidRPr="000154E1">
          <w:rPr>
            <w:rStyle w:val="Hyperlink"/>
            <w:sz w:val="20"/>
            <w:szCs w:val="20"/>
          </w:rPr>
          <w:t>Module Summary</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_Toc61959425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34</w:t>
        </w:r>
        <w:r w:rsidR="002B6683" w:rsidRPr="000154E1">
          <w:rPr>
            <w:rStyle w:val="Hyperlink"/>
            <w:sz w:val="20"/>
            <w:szCs w:val="20"/>
            <w:rtl/>
          </w:rPr>
          <w:fldChar w:fldCharType="end"/>
        </w:r>
      </w:hyperlink>
    </w:p>
    <w:p w14:paraId="38D25178" w14:textId="77777777" w:rsidR="002B6683" w:rsidRPr="000154E1" w:rsidRDefault="00517D4E">
      <w:pPr>
        <w:pStyle w:val="TOC1"/>
        <w:rPr>
          <w:b/>
          <w:bCs/>
          <w:color w:val="auto"/>
          <w:sz w:val="20"/>
          <w:szCs w:val="20"/>
        </w:rPr>
      </w:pPr>
      <w:hyperlink w:anchor="_Toc61959426" w:history="1">
        <w:r w:rsidR="002B6683" w:rsidRPr="000154E1">
          <w:rPr>
            <w:rStyle w:val="Hyperlink"/>
            <w:b/>
            <w:bCs/>
            <w:sz w:val="20"/>
            <w:szCs w:val="20"/>
          </w:rPr>
          <w:t>13.</w:t>
        </w:r>
        <w:r w:rsidR="002B6683" w:rsidRPr="000154E1">
          <w:rPr>
            <w:b/>
            <w:bCs/>
            <w:color w:val="auto"/>
            <w:sz w:val="20"/>
            <w:szCs w:val="20"/>
          </w:rPr>
          <w:tab/>
        </w:r>
        <w:r w:rsidR="002B6683" w:rsidRPr="000154E1">
          <w:rPr>
            <w:rStyle w:val="Hyperlink"/>
            <w:b/>
            <w:bCs/>
            <w:sz w:val="20"/>
            <w:szCs w:val="20"/>
          </w:rPr>
          <w:t>CHAPTER 5: MODULE 2 – EDUCATION &amp; TRAINING</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_Toc61959426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35</w:t>
        </w:r>
        <w:r w:rsidR="002B6683" w:rsidRPr="000154E1">
          <w:rPr>
            <w:rStyle w:val="Hyperlink"/>
            <w:b/>
            <w:bCs/>
            <w:sz w:val="20"/>
            <w:szCs w:val="20"/>
            <w:rtl/>
          </w:rPr>
          <w:fldChar w:fldCharType="end"/>
        </w:r>
      </w:hyperlink>
    </w:p>
    <w:p w14:paraId="778C2BCD" w14:textId="77777777" w:rsidR="002B6683" w:rsidRPr="000154E1" w:rsidRDefault="00517D4E" w:rsidP="00AD6A48">
      <w:pPr>
        <w:pStyle w:val="TOC2"/>
        <w:rPr>
          <w:sz w:val="20"/>
          <w:szCs w:val="20"/>
        </w:rPr>
      </w:pPr>
      <w:hyperlink w:anchor="_Toc61959427" w:history="1">
        <w:r w:rsidR="002B6683" w:rsidRPr="000154E1">
          <w:rPr>
            <w:rStyle w:val="Hyperlink"/>
            <w:sz w:val="20"/>
            <w:szCs w:val="20"/>
          </w:rPr>
          <w:t>13.1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_Toc61959427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35</w:t>
        </w:r>
        <w:r w:rsidR="002B6683" w:rsidRPr="000154E1">
          <w:rPr>
            <w:rStyle w:val="Hyperlink"/>
            <w:sz w:val="20"/>
            <w:szCs w:val="20"/>
            <w:rtl/>
          </w:rPr>
          <w:fldChar w:fldCharType="end"/>
        </w:r>
      </w:hyperlink>
    </w:p>
    <w:p w14:paraId="5779550D" w14:textId="77777777" w:rsidR="002B6683" w:rsidRPr="000154E1" w:rsidRDefault="00517D4E" w:rsidP="00AD6A48">
      <w:pPr>
        <w:pStyle w:val="TOC2"/>
        <w:rPr>
          <w:sz w:val="20"/>
          <w:szCs w:val="20"/>
        </w:rPr>
      </w:pPr>
      <w:hyperlink w:anchor="_Toc61959428" w:history="1">
        <w:r w:rsidR="002B6683" w:rsidRPr="000154E1">
          <w:rPr>
            <w:rStyle w:val="Hyperlink"/>
            <w:sz w:val="20"/>
            <w:szCs w:val="20"/>
          </w:rPr>
          <w:t>13.2</w:t>
        </w:r>
        <w:r w:rsidR="002B6683" w:rsidRPr="000154E1">
          <w:rPr>
            <w:sz w:val="20"/>
            <w:szCs w:val="20"/>
          </w:rPr>
          <w:tab/>
        </w:r>
        <w:r w:rsidR="002B6683" w:rsidRPr="000154E1">
          <w:rPr>
            <w:rStyle w:val="Hyperlink"/>
            <w:sz w:val="20"/>
            <w:szCs w:val="20"/>
          </w:rPr>
          <w:t>Indicator Data</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_Toc61959428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36</w:t>
        </w:r>
        <w:r w:rsidR="002B6683" w:rsidRPr="000154E1">
          <w:rPr>
            <w:rStyle w:val="Hyperlink"/>
            <w:sz w:val="20"/>
            <w:szCs w:val="20"/>
            <w:rtl/>
          </w:rPr>
          <w:fldChar w:fldCharType="end"/>
        </w:r>
      </w:hyperlink>
    </w:p>
    <w:p w14:paraId="64C0BE0B" w14:textId="77777777" w:rsidR="002B6683" w:rsidRPr="000154E1" w:rsidRDefault="00517D4E" w:rsidP="00AD6A48">
      <w:pPr>
        <w:pStyle w:val="TOC2"/>
        <w:rPr>
          <w:sz w:val="20"/>
          <w:szCs w:val="20"/>
        </w:rPr>
      </w:pPr>
      <w:hyperlink w:anchor="_Toc61959429" w:history="1">
        <w:r w:rsidR="002B6683" w:rsidRPr="000154E1">
          <w:rPr>
            <w:rStyle w:val="Hyperlink"/>
            <w:sz w:val="20"/>
            <w:szCs w:val="20"/>
          </w:rPr>
          <w:t>13.3</w:t>
        </w:r>
        <w:r w:rsidR="002B6683" w:rsidRPr="000154E1">
          <w:rPr>
            <w:sz w:val="20"/>
            <w:szCs w:val="20"/>
          </w:rPr>
          <w:tab/>
        </w:r>
        <w:r w:rsidR="002B6683" w:rsidRPr="000154E1">
          <w:rPr>
            <w:rStyle w:val="Hyperlink"/>
            <w:sz w:val="20"/>
            <w:szCs w:val="20"/>
          </w:rPr>
          <w:t>Module Summary</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_Toc61959429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36</w:t>
        </w:r>
        <w:r w:rsidR="002B6683" w:rsidRPr="000154E1">
          <w:rPr>
            <w:rStyle w:val="Hyperlink"/>
            <w:sz w:val="20"/>
            <w:szCs w:val="20"/>
            <w:rtl/>
          </w:rPr>
          <w:fldChar w:fldCharType="end"/>
        </w:r>
      </w:hyperlink>
    </w:p>
    <w:p w14:paraId="5147A288" w14:textId="77777777" w:rsidR="002B6683" w:rsidRPr="000154E1" w:rsidRDefault="00517D4E">
      <w:pPr>
        <w:pStyle w:val="TOC1"/>
        <w:rPr>
          <w:b/>
          <w:bCs/>
          <w:color w:val="auto"/>
          <w:sz w:val="20"/>
          <w:szCs w:val="20"/>
        </w:rPr>
      </w:pPr>
      <w:hyperlink w:anchor="_Toc61959430" w:history="1">
        <w:r w:rsidR="002B6683" w:rsidRPr="000154E1">
          <w:rPr>
            <w:rStyle w:val="Hyperlink"/>
            <w:b/>
            <w:bCs/>
            <w:sz w:val="20"/>
            <w:szCs w:val="20"/>
          </w:rPr>
          <w:t>14.</w:t>
        </w:r>
        <w:r w:rsidR="002B6683" w:rsidRPr="000154E1">
          <w:rPr>
            <w:b/>
            <w:bCs/>
            <w:color w:val="auto"/>
            <w:sz w:val="20"/>
            <w:szCs w:val="20"/>
          </w:rPr>
          <w:tab/>
        </w:r>
        <w:r w:rsidR="002B6683" w:rsidRPr="000154E1">
          <w:rPr>
            <w:rStyle w:val="Hyperlink"/>
            <w:b/>
            <w:bCs/>
            <w:sz w:val="20"/>
            <w:szCs w:val="20"/>
          </w:rPr>
          <w:t>CHAPTER 6: MODULE 3 - EDUCATION &amp; TRAINING REGULATION AND ACCREDITATION</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_Toc61959430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37</w:t>
        </w:r>
        <w:r w:rsidR="002B6683" w:rsidRPr="000154E1">
          <w:rPr>
            <w:rStyle w:val="Hyperlink"/>
            <w:b/>
            <w:bCs/>
            <w:sz w:val="20"/>
            <w:szCs w:val="20"/>
            <w:rtl/>
          </w:rPr>
          <w:fldChar w:fldCharType="end"/>
        </w:r>
      </w:hyperlink>
    </w:p>
    <w:p w14:paraId="443322E2" w14:textId="77777777" w:rsidR="002B6683" w:rsidRPr="000154E1" w:rsidRDefault="00517D4E" w:rsidP="00AD6A48">
      <w:pPr>
        <w:pStyle w:val="TOC2"/>
        <w:rPr>
          <w:sz w:val="20"/>
          <w:szCs w:val="20"/>
        </w:rPr>
      </w:pPr>
      <w:hyperlink w:anchor="_Toc61959431" w:history="1">
        <w:r w:rsidR="002B6683" w:rsidRPr="000154E1">
          <w:rPr>
            <w:rStyle w:val="Hyperlink"/>
            <w:sz w:val="20"/>
            <w:szCs w:val="20"/>
          </w:rPr>
          <w:t>14.1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_Toc61959431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37</w:t>
        </w:r>
        <w:r w:rsidR="002B6683" w:rsidRPr="000154E1">
          <w:rPr>
            <w:rStyle w:val="Hyperlink"/>
            <w:sz w:val="20"/>
            <w:szCs w:val="20"/>
            <w:rtl/>
          </w:rPr>
          <w:fldChar w:fldCharType="end"/>
        </w:r>
      </w:hyperlink>
    </w:p>
    <w:p w14:paraId="78CE0C05" w14:textId="77777777" w:rsidR="002B6683" w:rsidRPr="000154E1" w:rsidRDefault="00517D4E" w:rsidP="00AD6A48">
      <w:pPr>
        <w:pStyle w:val="TOC2"/>
        <w:rPr>
          <w:sz w:val="20"/>
          <w:szCs w:val="20"/>
        </w:rPr>
      </w:pPr>
      <w:hyperlink w:anchor="_Toc61959432" w:history="1">
        <w:r w:rsidR="002B6683" w:rsidRPr="000154E1">
          <w:rPr>
            <w:rStyle w:val="Hyperlink"/>
            <w:sz w:val="20"/>
            <w:szCs w:val="20"/>
          </w:rPr>
          <w:t>14.2</w:t>
        </w:r>
        <w:r w:rsidR="002B6683" w:rsidRPr="000154E1">
          <w:rPr>
            <w:sz w:val="20"/>
            <w:szCs w:val="20"/>
          </w:rPr>
          <w:tab/>
        </w:r>
        <w:r w:rsidR="002B6683" w:rsidRPr="000154E1">
          <w:rPr>
            <w:rStyle w:val="Hyperlink"/>
            <w:sz w:val="20"/>
            <w:szCs w:val="20"/>
          </w:rPr>
          <w:t>Indicator Data</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_Toc61959432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38</w:t>
        </w:r>
        <w:r w:rsidR="002B6683" w:rsidRPr="000154E1">
          <w:rPr>
            <w:rStyle w:val="Hyperlink"/>
            <w:sz w:val="20"/>
            <w:szCs w:val="20"/>
            <w:rtl/>
          </w:rPr>
          <w:fldChar w:fldCharType="end"/>
        </w:r>
      </w:hyperlink>
    </w:p>
    <w:p w14:paraId="13B00671" w14:textId="77777777" w:rsidR="002B6683" w:rsidRPr="000154E1" w:rsidRDefault="00517D4E" w:rsidP="00AD6A48">
      <w:pPr>
        <w:pStyle w:val="TOC2"/>
        <w:rPr>
          <w:sz w:val="20"/>
          <w:szCs w:val="20"/>
        </w:rPr>
      </w:pPr>
      <w:hyperlink w:anchor="_Toc61959433" w:history="1">
        <w:r w:rsidR="002B6683" w:rsidRPr="000154E1">
          <w:rPr>
            <w:rStyle w:val="Hyperlink"/>
            <w:sz w:val="20"/>
            <w:szCs w:val="20"/>
          </w:rPr>
          <w:t>14.3</w:t>
        </w:r>
        <w:r w:rsidR="002B6683" w:rsidRPr="000154E1">
          <w:rPr>
            <w:sz w:val="20"/>
            <w:szCs w:val="20"/>
          </w:rPr>
          <w:tab/>
        </w:r>
        <w:r w:rsidR="002B6683" w:rsidRPr="000154E1">
          <w:rPr>
            <w:rStyle w:val="Hyperlink"/>
            <w:sz w:val="20"/>
            <w:szCs w:val="20"/>
          </w:rPr>
          <w:t>Module Summary</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_Toc61959433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47</w:t>
        </w:r>
        <w:r w:rsidR="002B6683" w:rsidRPr="000154E1">
          <w:rPr>
            <w:rStyle w:val="Hyperlink"/>
            <w:sz w:val="20"/>
            <w:szCs w:val="20"/>
            <w:rtl/>
          </w:rPr>
          <w:fldChar w:fldCharType="end"/>
        </w:r>
      </w:hyperlink>
    </w:p>
    <w:p w14:paraId="62F3E2CF" w14:textId="77777777" w:rsidR="002B6683" w:rsidRPr="000154E1" w:rsidRDefault="00517D4E">
      <w:pPr>
        <w:pStyle w:val="TOC1"/>
        <w:rPr>
          <w:b/>
          <w:bCs/>
          <w:color w:val="auto"/>
          <w:sz w:val="20"/>
          <w:szCs w:val="20"/>
        </w:rPr>
      </w:pPr>
      <w:hyperlink w:anchor="_Toc61959434" w:history="1">
        <w:r w:rsidR="002B6683" w:rsidRPr="000154E1">
          <w:rPr>
            <w:rStyle w:val="Hyperlink"/>
            <w:b/>
            <w:bCs/>
            <w:sz w:val="20"/>
            <w:szCs w:val="20"/>
          </w:rPr>
          <w:t>15.</w:t>
        </w:r>
        <w:r w:rsidR="002B6683" w:rsidRPr="000154E1">
          <w:rPr>
            <w:b/>
            <w:bCs/>
            <w:color w:val="auto"/>
            <w:sz w:val="20"/>
            <w:szCs w:val="20"/>
          </w:rPr>
          <w:tab/>
        </w:r>
        <w:r w:rsidR="002B6683" w:rsidRPr="000154E1">
          <w:rPr>
            <w:rStyle w:val="Hyperlink"/>
            <w:b/>
            <w:bCs/>
            <w:sz w:val="20"/>
            <w:szCs w:val="20"/>
          </w:rPr>
          <w:t>CHAPTER 7: MODULE 4 – EDUCATION FINANCES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_Toc61959434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48</w:t>
        </w:r>
        <w:r w:rsidR="002B6683" w:rsidRPr="000154E1">
          <w:rPr>
            <w:rStyle w:val="Hyperlink"/>
            <w:b/>
            <w:bCs/>
            <w:sz w:val="20"/>
            <w:szCs w:val="20"/>
            <w:rtl/>
          </w:rPr>
          <w:fldChar w:fldCharType="end"/>
        </w:r>
      </w:hyperlink>
    </w:p>
    <w:p w14:paraId="4150FD29" w14:textId="77777777" w:rsidR="002B6683" w:rsidRPr="000154E1" w:rsidRDefault="00517D4E" w:rsidP="00AD6A48">
      <w:pPr>
        <w:pStyle w:val="TOC2"/>
        <w:rPr>
          <w:sz w:val="20"/>
          <w:szCs w:val="20"/>
        </w:rPr>
      </w:pPr>
      <w:hyperlink w:anchor="_Toc61959435" w:history="1">
        <w:r w:rsidR="002B6683" w:rsidRPr="000154E1">
          <w:rPr>
            <w:rStyle w:val="Hyperlink"/>
            <w:sz w:val="20"/>
            <w:szCs w:val="20"/>
          </w:rPr>
          <w:t>15.1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_Toc61959435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48</w:t>
        </w:r>
        <w:r w:rsidR="002B6683" w:rsidRPr="000154E1">
          <w:rPr>
            <w:rStyle w:val="Hyperlink"/>
            <w:sz w:val="20"/>
            <w:szCs w:val="20"/>
            <w:rtl/>
          </w:rPr>
          <w:fldChar w:fldCharType="end"/>
        </w:r>
      </w:hyperlink>
    </w:p>
    <w:p w14:paraId="5B0CDF31" w14:textId="77777777" w:rsidR="002B6683" w:rsidRPr="000154E1" w:rsidRDefault="00517D4E">
      <w:pPr>
        <w:pStyle w:val="TOC1"/>
        <w:rPr>
          <w:b/>
          <w:bCs/>
          <w:color w:val="auto"/>
          <w:sz w:val="20"/>
          <w:szCs w:val="20"/>
        </w:rPr>
      </w:pPr>
      <w:hyperlink w:anchor="_Toc61959436" w:history="1">
        <w:r w:rsidR="002B6683" w:rsidRPr="000154E1">
          <w:rPr>
            <w:rStyle w:val="Hyperlink"/>
            <w:b/>
            <w:bCs/>
            <w:sz w:val="20"/>
            <w:szCs w:val="20"/>
          </w:rPr>
          <w:t>16.</w:t>
        </w:r>
        <w:r w:rsidR="002B6683" w:rsidRPr="000154E1">
          <w:rPr>
            <w:b/>
            <w:bCs/>
            <w:color w:val="auto"/>
            <w:sz w:val="20"/>
            <w:szCs w:val="20"/>
          </w:rPr>
          <w:tab/>
        </w:r>
        <w:r w:rsidR="002B6683" w:rsidRPr="000154E1">
          <w:rPr>
            <w:rStyle w:val="Hyperlink"/>
            <w:b/>
            <w:bCs/>
            <w:sz w:val="20"/>
            <w:szCs w:val="20"/>
          </w:rPr>
          <w:t>CHAPTER 8: MODULE 5 – HEALTH LABOUR MARKET FLOWS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_Toc61959436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49</w:t>
        </w:r>
        <w:r w:rsidR="002B6683" w:rsidRPr="000154E1">
          <w:rPr>
            <w:rStyle w:val="Hyperlink"/>
            <w:b/>
            <w:bCs/>
            <w:sz w:val="20"/>
            <w:szCs w:val="20"/>
            <w:rtl/>
          </w:rPr>
          <w:fldChar w:fldCharType="end"/>
        </w:r>
      </w:hyperlink>
    </w:p>
    <w:p w14:paraId="17DB37B7" w14:textId="77777777" w:rsidR="002B6683" w:rsidRPr="000154E1" w:rsidRDefault="00517D4E" w:rsidP="00AD6A48">
      <w:pPr>
        <w:pStyle w:val="TOC2"/>
        <w:rPr>
          <w:sz w:val="20"/>
          <w:szCs w:val="20"/>
        </w:rPr>
      </w:pPr>
      <w:hyperlink w:anchor="_Toc61959437" w:history="1">
        <w:r w:rsidR="002B6683" w:rsidRPr="000154E1">
          <w:rPr>
            <w:rStyle w:val="Hyperlink"/>
            <w:sz w:val="20"/>
            <w:szCs w:val="20"/>
          </w:rPr>
          <w:t>16.1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_Toc61959437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49</w:t>
        </w:r>
        <w:r w:rsidR="002B6683" w:rsidRPr="000154E1">
          <w:rPr>
            <w:rStyle w:val="Hyperlink"/>
            <w:sz w:val="20"/>
            <w:szCs w:val="20"/>
            <w:rtl/>
          </w:rPr>
          <w:fldChar w:fldCharType="end"/>
        </w:r>
      </w:hyperlink>
    </w:p>
    <w:p w14:paraId="4FF523F2" w14:textId="77777777" w:rsidR="002B6683" w:rsidRPr="000154E1" w:rsidRDefault="00517D4E">
      <w:pPr>
        <w:pStyle w:val="TOC1"/>
        <w:rPr>
          <w:b/>
          <w:bCs/>
          <w:color w:val="auto"/>
          <w:sz w:val="20"/>
          <w:szCs w:val="20"/>
        </w:rPr>
      </w:pPr>
      <w:hyperlink w:anchor="_Toc61959438" w:history="1">
        <w:r w:rsidR="002B6683" w:rsidRPr="000154E1">
          <w:rPr>
            <w:rStyle w:val="Hyperlink"/>
            <w:b/>
            <w:bCs/>
            <w:sz w:val="20"/>
            <w:szCs w:val="20"/>
          </w:rPr>
          <w:t>17.</w:t>
        </w:r>
        <w:r w:rsidR="002B6683" w:rsidRPr="000154E1">
          <w:rPr>
            <w:b/>
            <w:bCs/>
            <w:color w:val="auto"/>
            <w:sz w:val="20"/>
            <w:szCs w:val="20"/>
          </w:rPr>
          <w:tab/>
        </w:r>
        <w:r w:rsidR="002B6683" w:rsidRPr="000154E1">
          <w:rPr>
            <w:rStyle w:val="Hyperlink"/>
            <w:b/>
            <w:bCs/>
            <w:sz w:val="20"/>
            <w:szCs w:val="20"/>
          </w:rPr>
          <w:t>CHAPTER 9: MODULE 6 – EMPLOYMENT CHARACTERISTICS AND WORKING CONDITIONS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_Toc61959438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50</w:t>
        </w:r>
        <w:r w:rsidR="002B6683" w:rsidRPr="000154E1">
          <w:rPr>
            <w:rStyle w:val="Hyperlink"/>
            <w:b/>
            <w:bCs/>
            <w:sz w:val="20"/>
            <w:szCs w:val="20"/>
            <w:rtl/>
          </w:rPr>
          <w:fldChar w:fldCharType="end"/>
        </w:r>
      </w:hyperlink>
    </w:p>
    <w:p w14:paraId="0A70EB29" w14:textId="77777777" w:rsidR="002B6683" w:rsidRPr="000154E1" w:rsidRDefault="00517D4E" w:rsidP="00AD6A48">
      <w:pPr>
        <w:pStyle w:val="TOC2"/>
        <w:rPr>
          <w:sz w:val="20"/>
          <w:szCs w:val="20"/>
        </w:rPr>
      </w:pPr>
      <w:hyperlink w:anchor="_Toc61959439" w:history="1">
        <w:r w:rsidR="002B6683" w:rsidRPr="000154E1">
          <w:rPr>
            <w:rStyle w:val="Hyperlink"/>
            <w:sz w:val="20"/>
            <w:szCs w:val="20"/>
          </w:rPr>
          <w:t>17.1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_Toc61959439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50</w:t>
        </w:r>
        <w:r w:rsidR="002B6683" w:rsidRPr="000154E1">
          <w:rPr>
            <w:rStyle w:val="Hyperlink"/>
            <w:sz w:val="20"/>
            <w:szCs w:val="20"/>
            <w:rtl/>
          </w:rPr>
          <w:fldChar w:fldCharType="end"/>
        </w:r>
      </w:hyperlink>
    </w:p>
    <w:p w14:paraId="28FA3B1E" w14:textId="77777777" w:rsidR="002B6683" w:rsidRPr="000154E1" w:rsidRDefault="00517D4E" w:rsidP="00AD6A48">
      <w:pPr>
        <w:pStyle w:val="TOC2"/>
        <w:rPr>
          <w:sz w:val="20"/>
          <w:szCs w:val="20"/>
        </w:rPr>
      </w:pPr>
      <w:hyperlink w:anchor="_Toc61959440" w:history="1">
        <w:r w:rsidR="002B6683" w:rsidRPr="000154E1">
          <w:rPr>
            <w:rStyle w:val="Hyperlink"/>
            <w:sz w:val="20"/>
            <w:szCs w:val="20"/>
          </w:rPr>
          <w:t>17.2</w:t>
        </w:r>
        <w:r w:rsidR="002B6683" w:rsidRPr="000154E1">
          <w:rPr>
            <w:sz w:val="20"/>
            <w:szCs w:val="20"/>
          </w:rPr>
          <w:tab/>
        </w:r>
        <w:r w:rsidR="002B6683" w:rsidRPr="000154E1">
          <w:rPr>
            <w:rStyle w:val="Hyperlink"/>
            <w:sz w:val="20"/>
            <w:szCs w:val="20"/>
          </w:rPr>
          <w:t>Indicator Data</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_Toc61959440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51</w:t>
        </w:r>
        <w:r w:rsidR="002B6683" w:rsidRPr="000154E1">
          <w:rPr>
            <w:rStyle w:val="Hyperlink"/>
            <w:sz w:val="20"/>
            <w:szCs w:val="20"/>
            <w:rtl/>
          </w:rPr>
          <w:fldChar w:fldCharType="end"/>
        </w:r>
      </w:hyperlink>
    </w:p>
    <w:p w14:paraId="22BAC2B8" w14:textId="77777777" w:rsidR="002B6683" w:rsidRPr="000154E1" w:rsidRDefault="00517D4E" w:rsidP="00AD6A48">
      <w:pPr>
        <w:pStyle w:val="TOC2"/>
        <w:rPr>
          <w:sz w:val="20"/>
          <w:szCs w:val="20"/>
        </w:rPr>
      </w:pPr>
      <w:hyperlink w:anchor="_Toc61959441" w:history="1">
        <w:r w:rsidR="002B6683" w:rsidRPr="000154E1">
          <w:rPr>
            <w:rStyle w:val="Hyperlink"/>
            <w:sz w:val="20"/>
            <w:szCs w:val="20"/>
          </w:rPr>
          <w:t>17.3</w:t>
        </w:r>
        <w:r w:rsidR="002B6683" w:rsidRPr="000154E1">
          <w:rPr>
            <w:sz w:val="20"/>
            <w:szCs w:val="20"/>
          </w:rPr>
          <w:tab/>
        </w:r>
        <w:r w:rsidR="002B6683" w:rsidRPr="000154E1">
          <w:rPr>
            <w:rStyle w:val="Hyperlink"/>
            <w:sz w:val="20"/>
            <w:szCs w:val="20"/>
          </w:rPr>
          <w:t>Module Summary</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_Toc61959441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54</w:t>
        </w:r>
        <w:r w:rsidR="002B6683" w:rsidRPr="000154E1">
          <w:rPr>
            <w:rStyle w:val="Hyperlink"/>
            <w:sz w:val="20"/>
            <w:szCs w:val="20"/>
            <w:rtl/>
          </w:rPr>
          <w:fldChar w:fldCharType="end"/>
        </w:r>
      </w:hyperlink>
    </w:p>
    <w:p w14:paraId="71CCD7FE" w14:textId="77777777" w:rsidR="002B6683" w:rsidRPr="000154E1" w:rsidRDefault="00517D4E">
      <w:pPr>
        <w:pStyle w:val="TOC1"/>
        <w:rPr>
          <w:b/>
          <w:bCs/>
          <w:color w:val="auto"/>
          <w:sz w:val="20"/>
          <w:szCs w:val="20"/>
        </w:rPr>
      </w:pPr>
      <w:hyperlink w:anchor="_Toc61959442" w:history="1">
        <w:r w:rsidR="002B6683" w:rsidRPr="000154E1">
          <w:rPr>
            <w:rStyle w:val="Hyperlink"/>
            <w:b/>
            <w:bCs/>
            <w:sz w:val="20"/>
            <w:szCs w:val="20"/>
          </w:rPr>
          <w:t>18.</w:t>
        </w:r>
        <w:r w:rsidR="002B6683" w:rsidRPr="000154E1">
          <w:rPr>
            <w:b/>
            <w:bCs/>
            <w:color w:val="auto"/>
            <w:sz w:val="20"/>
            <w:szCs w:val="20"/>
          </w:rPr>
          <w:tab/>
        </w:r>
        <w:r w:rsidR="002B6683" w:rsidRPr="000154E1">
          <w:rPr>
            <w:rStyle w:val="Hyperlink"/>
            <w:b/>
            <w:bCs/>
            <w:sz w:val="20"/>
            <w:szCs w:val="20"/>
          </w:rPr>
          <w:t>CHAPTER 10: MODULE 7 - HEALTH WORKFORCE SPENDING &amp; REMUNERATION</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_Toc61959442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55</w:t>
        </w:r>
        <w:r w:rsidR="002B6683" w:rsidRPr="000154E1">
          <w:rPr>
            <w:rStyle w:val="Hyperlink"/>
            <w:b/>
            <w:bCs/>
            <w:sz w:val="20"/>
            <w:szCs w:val="20"/>
            <w:rtl/>
          </w:rPr>
          <w:fldChar w:fldCharType="end"/>
        </w:r>
      </w:hyperlink>
    </w:p>
    <w:p w14:paraId="5A873298" w14:textId="77777777" w:rsidR="002B6683" w:rsidRPr="000154E1" w:rsidRDefault="00517D4E" w:rsidP="00AD6A48">
      <w:pPr>
        <w:pStyle w:val="TOC2"/>
        <w:rPr>
          <w:sz w:val="20"/>
          <w:szCs w:val="20"/>
        </w:rPr>
      </w:pPr>
      <w:hyperlink w:anchor="_Toc61959443" w:history="1">
        <w:r w:rsidR="002B6683" w:rsidRPr="000154E1">
          <w:rPr>
            <w:rStyle w:val="Hyperlink"/>
            <w:sz w:val="20"/>
            <w:szCs w:val="20"/>
          </w:rPr>
          <w:t>18.1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_Toc61959443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55</w:t>
        </w:r>
        <w:r w:rsidR="002B6683" w:rsidRPr="000154E1">
          <w:rPr>
            <w:rStyle w:val="Hyperlink"/>
            <w:sz w:val="20"/>
            <w:szCs w:val="20"/>
            <w:rtl/>
          </w:rPr>
          <w:fldChar w:fldCharType="end"/>
        </w:r>
      </w:hyperlink>
    </w:p>
    <w:p w14:paraId="0FACCCDC" w14:textId="77777777" w:rsidR="002B6683" w:rsidRPr="000154E1" w:rsidRDefault="00517D4E" w:rsidP="00AD6A48">
      <w:pPr>
        <w:pStyle w:val="TOC2"/>
        <w:rPr>
          <w:sz w:val="20"/>
          <w:szCs w:val="20"/>
        </w:rPr>
      </w:pPr>
      <w:hyperlink w:anchor="_Toc61959444" w:history="1">
        <w:r w:rsidR="002B6683" w:rsidRPr="000154E1">
          <w:rPr>
            <w:rStyle w:val="Hyperlink"/>
            <w:sz w:val="20"/>
            <w:szCs w:val="20"/>
          </w:rPr>
          <w:t>18.2</w:t>
        </w:r>
        <w:r w:rsidR="002B6683" w:rsidRPr="000154E1">
          <w:rPr>
            <w:sz w:val="20"/>
            <w:szCs w:val="20"/>
          </w:rPr>
          <w:tab/>
        </w:r>
        <w:r w:rsidR="002B6683" w:rsidRPr="000154E1">
          <w:rPr>
            <w:rStyle w:val="Hyperlink"/>
            <w:sz w:val="20"/>
            <w:szCs w:val="20"/>
          </w:rPr>
          <w:t>Indicator Data</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_Toc61959444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56</w:t>
        </w:r>
        <w:r w:rsidR="002B6683" w:rsidRPr="000154E1">
          <w:rPr>
            <w:rStyle w:val="Hyperlink"/>
            <w:sz w:val="20"/>
            <w:szCs w:val="20"/>
            <w:rtl/>
          </w:rPr>
          <w:fldChar w:fldCharType="end"/>
        </w:r>
      </w:hyperlink>
    </w:p>
    <w:p w14:paraId="733BCD04" w14:textId="77777777" w:rsidR="002B6683" w:rsidRPr="000154E1" w:rsidRDefault="00517D4E" w:rsidP="00AD6A48">
      <w:pPr>
        <w:pStyle w:val="TOC2"/>
        <w:rPr>
          <w:sz w:val="20"/>
          <w:szCs w:val="20"/>
        </w:rPr>
      </w:pPr>
      <w:hyperlink w:anchor="_Toc61959445" w:history="1">
        <w:r w:rsidR="002B6683" w:rsidRPr="000154E1">
          <w:rPr>
            <w:rStyle w:val="Hyperlink"/>
            <w:sz w:val="20"/>
            <w:szCs w:val="20"/>
          </w:rPr>
          <w:t>18.3</w:t>
        </w:r>
        <w:r w:rsidR="002B6683" w:rsidRPr="000154E1">
          <w:rPr>
            <w:sz w:val="20"/>
            <w:szCs w:val="20"/>
          </w:rPr>
          <w:tab/>
        </w:r>
        <w:r w:rsidR="002B6683" w:rsidRPr="000154E1">
          <w:rPr>
            <w:rStyle w:val="Hyperlink"/>
            <w:sz w:val="20"/>
            <w:szCs w:val="20"/>
          </w:rPr>
          <w:t>Module Summary</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_Toc61959445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57</w:t>
        </w:r>
        <w:r w:rsidR="002B6683" w:rsidRPr="000154E1">
          <w:rPr>
            <w:rStyle w:val="Hyperlink"/>
            <w:sz w:val="20"/>
            <w:szCs w:val="20"/>
            <w:rtl/>
          </w:rPr>
          <w:fldChar w:fldCharType="end"/>
        </w:r>
      </w:hyperlink>
    </w:p>
    <w:p w14:paraId="5834FC07" w14:textId="77777777" w:rsidR="002B6683" w:rsidRPr="000154E1" w:rsidRDefault="00517D4E">
      <w:pPr>
        <w:pStyle w:val="TOC1"/>
        <w:rPr>
          <w:b/>
          <w:bCs/>
          <w:color w:val="auto"/>
          <w:sz w:val="20"/>
          <w:szCs w:val="20"/>
        </w:rPr>
      </w:pPr>
      <w:hyperlink w:anchor="_Toc61959446" w:history="1">
        <w:r w:rsidR="002B6683" w:rsidRPr="000154E1">
          <w:rPr>
            <w:rStyle w:val="Hyperlink"/>
            <w:b/>
            <w:bCs/>
            <w:sz w:val="20"/>
            <w:szCs w:val="20"/>
          </w:rPr>
          <w:t>19.</w:t>
        </w:r>
        <w:r w:rsidR="002B6683" w:rsidRPr="000154E1">
          <w:rPr>
            <w:b/>
            <w:bCs/>
            <w:color w:val="auto"/>
            <w:sz w:val="20"/>
            <w:szCs w:val="20"/>
          </w:rPr>
          <w:tab/>
        </w:r>
        <w:r w:rsidR="002B6683" w:rsidRPr="000154E1">
          <w:rPr>
            <w:rStyle w:val="Hyperlink"/>
            <w:b/>
            <w:bCs/>
            <w:sz w:val="20"/>
            <w:szCs w:val="20"/>
          </w:rPr>
          <w:t>CHAPTER 11: MODULE 8 - SKILL-MIX COMPOSITION FOR MODELS OF CARE</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_Toc61959446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58</w:t>
        </w:r>
        <w:r w:rsidR="002B6683" w:rsidRPr="000154E1">
          <w:rPr>
            <w:rStyle w:val="Hyperlink"/>
            <w:b/>
            <w:bCs/>
            <w:sz w:val="20"/>
            <w:szCs w:val="20"/>
            <w:rtl/>
          </w:rPr>
          <w:fldChar w:fldCharType="end"/>
        </w:r>
      </w:hyperlink>
    </w:p>
    <w:p w14:paraId="03B56FD7" w14:textId="77777777" w:rsidR="002B6683" w:rsidRPr="000154E1" w:rsidRDefault="00517D4E" w:rsidP="00AD6A48">
      <w:pPr>
        <w:pStyle w:val="TOC2"/>
        <w:rPr>
          <w:sz w:val="20"/>
          <w:szCs w:val="20"/>
        </w:rPr>
      </w:pPr>
      <w:hyperlink w:anchor="_Toc61959447" w:history="1">
        <w:r w:rsidR="002B6683" w:rsidRPr="000154E1">
          <w:rPr>
            <w:rStyle w:val="Hyperlink"/>
            <w:sz w:val="20"/>
            <w:szCs w:val="20"/>
          </w:rPr>
          <w:t>19.1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_Toc61959447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58</w:t>
        </w:r>
        <w:r w:rsidR="002B6683" w:rsidRPr="000154E1">
          <w:rPr>
            <w:rStyle w:val="Hyperlink"/>
            <w:sz w:val="20"/>
            <w:szCs w:val="20"/>
            <w:rtl/>
          </w:rPr>
          <w:fldChar w:fldCharType="end"/>
        </w:r>
      </w:hyperlink>
    </w:p>
    <w:p w14:paraId="62902FAB" w14:textId="77777777" w:rsidR="002B6683" w:rsidRPr="000154E1" w:rsidRDefault="00517D4E" w:rsidP="00AD6A48">
      <w:pPr>
        <w:pStyle w:val="TOC2"/>
        <w:rPr>
          <w:sz w:val="20"/>
          <w:szCs w:val="20"/>
        </w:rPr>
      </w:pPr>
      <w:hyperlink w:anchor="_Toc61959448" w:history="1">
        <w:r w:rsidR="002B6683" w:rsidRPr="000154E1">
          <w:rPr>
            <w:rStyle w:val="Hyperlink"/>
            <w:sz w:val="20"/>
            <w:szCs w:val="20"/>
          </w:rPr>
          <w:t>19.2</w:t>
        </w:r>
        <w:r w:rsidR="002B6683" w:rsidRPr="000154E1">
          <w:rPr>
            <w:sz w:val="20"/>
            <w:szCs w:val="20"/>
          </w:rPr>
          <w:tab/>
        </w:r>
        <w:r w:rsidR="002B6683" w:rsidRPr="000154E1">
          <w:rPr>
            <w:rStyle w:val="Hyperlink"/>
            <w:sz w:val="20"/>
            <w:szCs w:val="20"/>
          </w:rPr>
          <w:t>Indicator Data</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_Toc61959448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59</w:t>
        </w:r>
        <w:r w:rsidR="002B6683" w:rsidRPr="000154E1">
          <w:rPr>
            <w:rStyle w:val="Hyperlink"/>
            <w:sz w:val="20"/>
            <w:szCs w:val="20"/>
            <w:rtl/>
          </w:rPr>
          <w:fldChar w:fldCharType="end"/>
        </w:r>
      </w:hyperlink>
    </w:p>
    <w:p w14:paraId="5081A589" w14:textId="77777777" w:rsidR="002B6683" w:rsidRPr="000154E1" w:rsidRDefault="00517D4E" w:rsidP="00AD6A48">
      <w:pPr>
        <w:pStyle w:val="TOC2"/>
        <w:rPr>
          <w:sz w:val="20"/>
          <w:szCs w:val="20"/>
        </w:rPr>
      </w:pPr>
      <w:hyperlink w:anchor="_Toc61959449" w:history="1">
        <w:r w:rsidR="002B6683" w:rsidRPr="000154E1">
          <w:rPr>
            <w:rStyle w:val="Hyperlink"/>
            <w:sz w:val="20"/>
            <w:szCs w:val="20"/>
          </w:rPr>
          <w:t>19.3</w:t>
        </w:r>
        <w:r w:rsidR="002B6683" w:rsidRPr="000154E1">
          <w:rPr>
            <w:sz w:val="20"/>
            <w:szCs w:val="20"/>
          </w:rPr>
          <w:tab/>
        </w:r>
        <w:r w:rsidR="002B6683" w:rsidRPr="000154E1">
          <w:rPr>
            <w:rStyle w:val="Hyperlink"/>
            <w:sz w:val="20"/>
            <w:szCs w:val="20"/>
          </w:rPr>
          <w:t>Module Summary</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_Toc61959449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67</w:t>
        </w:r>
        <w:r w:rsidR="002B6683" w:rsidRPr="000154E1">
          <w:rPr>
            <w:rStyle w:val="Hyperlink"/>
            <w:sz w:val="20"/>
            <w:szCs w:val="20"/>
            <w:rtl/>
          </w:rPr>
          <w:fldChar w:fldCharType="end"/>
        </w:r>
      </w:hyperlink>
    </w:p>
    <w:p w14:paraId="18B8609F" w14:textId="77777777" w:rsidR="002B6683" w:rsidRPr="000154E1" w:rsidRDefault="00517D4E">
      <w:pPr>
        <w:pStyle w:val="TOC1"/>
        <w:rPr>
          <w:b/>
          <w:bCs/>
          <w:color w:val="auto"/>
          <w:sz w:val="20"/>
          <w:szCs w:val="20"/>
        </w:rPr>
      </w:pPr>
      <w:hyperlink w:anchor="_Toc61959450" w:history="1">
        <w:r w:rsidR="002B6683" w:rsidRPr="000154E1">
          <w:rPr>
            <w:rStyle w:val="Hyperlink"/>
            <w:b/>
            <w:bCs/>
            <w:sz w:val="20"/>
            <w:szCs w:val="20"/>
          </w:rPr>
          <w:t>20.</w:t>
        </w:r>
        <w:r w:rsidR="002B6683" w:rsidRPr="000154E1">
          <w:rPr>
            <w:b/>
            <w:bCs/>
            <w:color w:val="auto"/>
            <w:sz w:val="20"/>
            <w:szCs w:val="20"/>
          </w:rPr>
          <w:tab/>
        </w:r>
        <w:r w:rsidR="002B6683" w:rsidRPr="000154E1">
          <w:rPr>
            <w:rStyle w:val="Hyperlink"/>
            <w:b/>
            <w:bCs/>
            <w:sz w:val="20"/>
            <w:szCs w:val="20"/>
          </w:rPr>
          <w:t>CHAPTER 12: MODULE 9 - GOVERNANCE AND HEALTH WORKFORCE POLICIES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_Toc61959450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68</w:t>
        </w:r>
        <w:r w:rsidR="002B6683" w:rsidRPr="000154E1">
          <w:rPr>
            <w:rStyle w:val="Hyperlink"/>
            <w:b/>
            <w:bCs/>
            <w:sz w:val="20"/>
            <w:szCs w:val="20"/>
            <w:rtl/>
          </w:rPr>
          <w:fldChar w:fldCharType="end"/>
        </w:r>
      </w:hyperlink>
    </w:p>
    <w:p w14:paraId="745F8428" w14:textId="77777777" w:rsidR="002B6683" w:rsidRPr="000154E1" w:rsidRDefault="00517D4E" w:rsidP="00AD6A48">
      <w:pPr>
        <w:pStyle w:val="TOC2"/>
        <w:rPr>
          <w:sz w:val="20"/>
          <w:szCs w:val="20"/>
        </w:rPr>
      </w:pPr>
      <w:hyperlink w:anchor="_Toc61959451" w:history="1">
        <w:r w:rsidR="002B6683" w:rsidRPr="000154E1">
          <w:rPr>
            <w:rStyle w:val="Hyperlink"/>
            <w:sz w:val="20"/>
            <w:szCs w:val="20"/>
          </w:rPr>
          <w:t>20.1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_Toc61959451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68</w:t>
        </w:r>
        <w:r w:rsidR="002B6683" w:rsidRPr="000154E1">
          <w:rPr>
            <w:rStyle w:val="Hyperlink"/>
            <w:sz w:val="20"/>
            <w:szCs w:val="20"/>
            <w:rtl/>
          </w:rPr>
          <w:fldChar w:fldCharType="end"/>
        </w:r>
      </w:hyperlink>
    </w:p>
    <w:p w14:paraId="0F5DEEEA" w14:textId="77777777" w:rsidR="002B6683" w:rsidRPr="000154E1" w:rsidRDefault="00517D4E" w:rsidP="00AD6A48">
      <w:pPr>
        <w:pStyle w:val="TOC2"/>
        <w:rPr>
          <w:sz w:val="20"/>
          <w:szCs w:val="20"/>
        </w:rPr>
      </w:pPr>
      <w:hyperlink w:anchor="_Toc61959452" w:history="1">
        <w:r w:rsidR="002B6683" w:rsidRPr="000154E1">
          <w:rPr>
            <w:rStyle w:val="Hyperlink"/>
            <w:sz w:val="20"/>
            <w:szCs w:val="20"/>
          </w:rPr>
          <w:t>20.2</w:t>
        </w:r>
        <w:r w:rsidR="002B6683" w:rsidRPr="000154E1">
          <w:rPr>
            <w:sz w:val="20"/>
            <w:szCs w:val="20"/>
          </w:rPr>
          <w:tab/>
        </w:r>
        <w:r w:rsidR="002B6683" w:rsidRPr="000154E1">
          <w:rPr>
            <w:rStyle w:val="Hyperlink"/>
            <w:sz w:val="20"/>
            <w:szCs w:val="20"/>
          </w:rPr>
          <w:t>Indicator Data</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_Toc61959452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69</w:t>
        </w:r>
        <w:r w:rsidR="002B6683" w:rsidRPr="000154E1">
          <w:rPr>
            <w:rStyle w:val="Hyperlink"/>
            <w:sz w:val="20"/>
            <w:szCs w:val="20"/>
            <w:rtl/>
          </w:rPr>
          <w:fldChar w:fldCharType="end"/>
        </w:r>
      </w:hyperlink>
    </w:p>
    <w:p w14:paraId="21A34E91" w14:textId="77777777" w:rsidR="002B6683" w:rsidRPr="000154E1" w:rsidRDefault="00517D4E" w:rsidP="00AD6A48">
      <w:pPr>
        <w:pStyle w:val="TOC2"/>
        <w:rPr>
          <w:sz w:val="20"/>
          <w:szCs w:val="20"/>
        </w:rPr>
      </w:pPr>
      <w:hyperlink w:anchor="_Toc61959453" w:history="1">
        <w:r w:rsidR="002B6683" w:rsidRPr="000154E1">
          <w:rPr>
            <w:rStyle w:val="Hyperlink"/>
            <w:sz w:val="20"/>
            <w:szCs w:val="20"/>
          </w:rPr>
          <w:t>20.3</w:t>
        </w:r>
        <w:r w:rsidR="002B6683" w:rsidRPr="000154E1">
          <w:rPr>
            <w:sz w:val="20"/>
            <w:szCs w:val="20"/>
          </w:rPr>
          <w:tab/>
        </w:r>
        <w:r w:rsidR="002B6683" w:rsidRPr="000154E1">
          <w:rPr>
            <w:rStyle w:val="Hyperlink"/>
            <w:sz w:val="20"/>
            <w:szCs w:val="20"/>
          </w:rPr>
          <w:t>Module Summary</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_Toc61959453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73</w:t>
        </w:r>
        <w:r w:rsidR="002B6683" w:rsidRPr="000154E1">
          <w:rPr>
            <w:rStyle w:val="Hyperlink"/>
            <w:sz w:val="20"/>
            <w:szCs w:val="20"/>
            <w:rtl/>
          </w:rPr>
          <w:fldChar w:fldCharType="end"/>
        </w:r>
      </w:hyperlink>
    </w:p>
    <w:p w14:paraId="1109D610" w14:textId="77777777" w:rsidR="002B6683" w:rsidRPr="000154E1" w:rsidRDefault="00517D4E">
      <w:pPr>
        <w:pStyle w:val="TOC1"/>
        <w:rPr>
          <w:b/>
          <w:bCs/>
          <w:color w:val="auto"/>
          <w:sz w:val="20"/>
          <w:szCs w:val="20"/>
        </w:rPr>
      </w:pPr>
      <w:hyperlink w:anchor="_Toc61959454" w:history="1">
        <w:r w:rsidR="002B6683" w:rsidRPr="000154E1">
          <w:rPr>
            <w:rStyle w:val="Hyperlink"/>
            <w:b/>
            <w:bCs/>
            <w:sz w:val="20"/>
            <w:szCs w:val="20"/>
          </w:rPr>
          <w:t>21.</w:t>
        </w:r>
        <w:r w:rsidR="002B6683" w:rsidRPr="000154E1">
          <w:rPr>
            <w:b/>
            <w:bCs/>
            <w:color w:val="auto"/>
            <w:sz w:val="20"/>
            <w:szCs w:val="20"/>
          </w:rPr>
          <w:tab/>
        </w:r>
        <w:r w:rsidR="002B6683" w:rsidRPr="000154E1">
          <w:rPr>
            <w:rStyle w:val="Hyperlink"/>
            <w:b/>
            <w:bCs/>
            <w:sz w:val="20"/>
            <w:szCs w:val="20"/>
          </w:rPr>
          <w:t>CHAPTER 13: MODULE 10 – HEALTH WORKFORCE INFORMATION SYSTEMS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_Toc61959454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73</w:t>
        </w:r>
        <w:r w:rsidR="002B6683" w:rsidRPr="000154E1">
          <w:rPr>
            <w:rStyle w:val="Hyperlink"/>
            <w:b/>
            <w:bCs/>
            <w:sz w:val="20"/>
            <w:szCs w:val="20"/>
            <w:rtl/>
          </w:rPr>
          <w:fldChar w:fldCharType="end"/>
        </w:r>
      </w:hyperlink>
    </w:p>
    <w:p w14:paraId="4165DEEE" w14:textId="77777777" w:rsidR="002B6683" w:rsidRPr="000154E1" w:rsidRDefault="00517D4E" w:rsidP="00AD6A48">
      <w:pPr>
        <w:pStyle w:val="TOC2"/>
        <w:rPr>
          <w:sz w:val="20"/>
          <w:szCs w:val="20"/>
        </w:rPr>
      </w:pPr>
      <w:hyperlink w:anchor="_Toc61959455" w:history="1">
        <w:r w:rsidR="002B6683" w:rsidRPr="000154E1">
          <w:rPr>
            <w:rStyle w:val="Hyperlink"/>
            <w:sz w:val="20"/>
            <w:szCs w:val="20"/>
          </w:rPr>
          <w:t>21.1</w:t>
        </w:r>
        <w:r w:rsidR="002B6683" w:rsidRPr="000154E1">
          <w:rPr>
            <w:sz w:val="20"/>
            <w:szCs w:val="20"/>
          </w:rPr>
          <w:tab/>
        </w:r>
        <w:r w:rsidR="002B6683" w:rsidRPr="000154E1">
          <w:rPr>
            <w:rStyle w:val="Hyperlink"/>
            <w:sz w:val="20"/>
            <w:szCs w:val="20"/>
          </w:rPr>
          <w:t>Key Areas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_Toc61959455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74</w:t>
        </w:r>
        <w:r w:rsidR="002B6683" w:rsidRPr="000154E1">
          <w:rPr>
            <w:rStyle w:val="Hyperlink"/>
            <w:sz w:val="20"/>
            <w:szCs w:val="20"/>
            <w:rtl/>
          </w:rPr>
          <w:fldChar w:fldCharType="end"/>
        </w:r>
      </w:hyperlink>
    </w:p>
    <w:p w14:paraId="7C26365C" w14:textId="77777777" w:rsidR="002B6683" w:rsidRPr="000154E1" w:rsidRDefault="00517D4E" w:rsidP="00AD6A48">
      <w:pPr>
        <w:pStyle w:val="TOC2"/>
        <w:rPr>
          <w:sz w:val="20"/>
          <w:szCs w:val="20"/>
        </w:rPr>
      </w:pPr>
      <w:hyperlink w:anchor="_Toc61959456" w:history="1">
        <w:r w:rsidR="002B6683" w:rsidRPr="000154E1">
          <w:rPr>
            <w:rStyle w:val="Hyperlink"/>
            <w:sz w:val="20"/>
            <w:szCs w:val="20"/>
          </w:rPr>
          <w:t>21.2</w:t>
        </w:r>
        <w:r w:rsidR="002B6683" w:rsidRPr="000154E1">
          <w:rPr>
            <w:sz w:val="20"/>
            <w:szCs w:val="20"/>
          </w:rPr>
          <w:tab/>
        </w:r>
        <w:r w:rsidR="002B6683" w:rsidRPr="000154E1">
          <w:rPr>
            <w:rStyle w:val="Hyperlink"/>
            <w:sz w:val="20"/>
            <w:szCs w:val="20"/>
          </w:rPr>
          <w:t>Indicator Data</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_Toc61959456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75</w:t>
        </w:r>
        <w:r w:rsidR="002B6683" w:rsidRPr="000154E1">
          <w:rPr>
            <w:rStyle w:val="Hyperlink"/>
            <w:sz w:val="20"/>
            <w:szCs w:val="20"/>
            <w:rtl/>
          </w:rPr>
          <w:fldChar w:fldCharType="end"/>
        </w:r>
      </w:hyperlink>
    </w:p>
    <w:p w14:paraId="610068D2" w14:textId="77777777" w:rsidR="002B6683" w:rsidRPr="000154E1" w:rsidRDefault="00517D4E" w:rsidP="00AD6A48">
      <w:pPr>
        <w:pStyle w:val="TOC2"/>
        <w:rPr>
          <w:sz w:val="20"/>
          <w:szCs w:val="20"/>
        </w:rPr>
      </w:pPr>
      <w:hyperlink w:anchor="_Toc61959457" w:history="1">
        <w:r w:rsidR="002B6683" w:rsidRPr="000154E1">
          <w:rPr>
            <w:rStyle w:val="Hyperlink"/>
            <w:sz w:val="20"/>
            <w:szCs w:val="20"/>
          </w:rPr>
          <w:t>21.3</w:t>
        </w:r>
        <w:r w:rsidR="002B6683" w:rsidRPr="000154E1">
          <w:rPr>
            <w:sz w:val="20"/>
            <w:szCs w:val="20"/>
          </w:rPr>
          <w:tab/>
        </w:r>
        <w:r w:rsidR="002B6683" w:rsidRPr="000154E1">
          <w:rPr>
            <w:rStyle w:val="Hyperlink"/>
            <w:sz w:val="20"/>
            <w:szCs w:val="20"/>
          </w:rPr>
          <w:t>Module Summary</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_Toc61959457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80</w:t>
        </w:r>
        <w:r w:rsidR="002B6683" w:rsidRPr="000154E1">
          <w:rPr>
            <w:rStyle w:val="Hyperlink"/>
            <w:sz w:val="20"/>
            <w:szCs w:val="20"/>
            <w:rtl/>
          </w:rPr>
          <w:fldChar w:fldCharType="end"/>
        </w:r>
      </w:hyperlink>
    </w:p>
    <w:p w14:paraId="67C234CD" w14:textId="77777777" w:rsidR="002B6683" w:rsidRPr="000154E1" w:rsidRDefault="00517D4E">
      <w:pPr>
        <w:pStyle w:val="TOC1"/>
        <w:rPr>
          <w:b/>
          <w:bCs/>
          <w:color w:val="auto"/>
          <w:sz w:val="20"/>
          <w:szCs w:val="20"/>
        </w:rPr>
      </w:pPr>
      <w:hyperlink w:anchor="_Toc61959458" w:history="1">
        <w:r w:rsidR="002B6683" w:rsidRPr="000154E1">
          <w:rPr>
            <w:rStyle w:val="Hyperlink"/>
            <w:b/>
            <w:bCs/>
            <w:sz w:val="20"/>
            <w:szCs w:val="20"/>
          </w:rPr>
          <w:t>22.</w:t>
        </w:r>
        <w:r w:rsidR="002B6683" w:rsidRPr="000154E1">
          <w:rPr>
            <w:b/>
            <w:bCs/>
            <w:color w:val="auto"/>
            <w:sz w:val="20"/>
            <w:szCs w:val="20"/>
          </w:rPr>
          <w:tab/>
        </w:r>
        <w:r w:rsidR="002B6683" w:rsidRPr="000154E1">
          <w:rPr>
            <w:rStyle w:val="Hyperlink"/>
            <w:b/>
            <w:bCs/>
            <w:sz w:val="20"/>
            <w:szCs w:val="20"/>
          </w:rPr>
          <w:t>CHAPTER 14: NHWA INTERNATIONAL COMPARISONS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_Toc61959458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81</w:t>
        </w:r>
        <w:r w:rsidR="002B6683" w:rsidRPr="000154E1">
          <w:rPr>
            <w:rStyle w:val="Hyperlink"/>
            <w:b/>
            <w:bCs/>
            <w:sz w:val="20"/>
            <w:szCs w:val="20"/>
            <w:rtl/>
          </w:rPr>
          <w:fldChar w:fldCharType="end"/>
        </w:r>
      </w:hyperlink>
    </w:p>
    <w:p w14:paraId="2070879F" w14:textId="77777777" w:rsidR="002B6683" w:rsidRPr="000154E1" w:rsidRDefault="00517D4E" w:rsidP="00AD6A48">
      <w:pPr>
        <w:pStyle w:val="TOC2"/>
        <w:rPr>
          <w:sz w:val="20"/>
          <w:szCs w:val="20"/>
        </w:rPr>
      </w:pPr>
      <w:hyperlink w:anchor="_Toc61959459" w:history="1">
        <w:r w:rsidR="002B6683" w:rsidRPr="000154E1">
          <w:rPr>
            <w:rStyle w:val="Hyperlink"/>
            <w:sz w:val="20"/>
            <w:szCs w:val="20"/>
          </w:rPr>
          <w:t>22.1</w:t>
        </w:r>
        <w:r w:rsidR="002B6683" w:rsidRPr="000154E1">
          <w:rPr>
            <w:sz w:val="20"/>
            <w:szCs w:val="20"/>
          </w:rPr>
          <w:tab/>
        </w:r>
        <w:r w:rsidR="002B6683" w:rsidRPr="000154E1">
          <w:rPr>
            <w:rStyle w:val="Hyperlink"/>
            <w:sz w:val="20"/>
            <w:szCs w:val="20"/>
          </w:rPr>
          <w:t>Overview</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_Toc61959459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81</w:t>
        </w:r>
        <w:r w:rsidR="002B6683" w:rsidRPr="000154E1">
          <w:rPr>
            <w:rStyle w:val="Hyperlink"/>
            <w:sz w:val="20"/>
            <w:szCs w:val="20"/>
            <w:rtl/>
          </w:rPr>
          <w:fldChar w:fldCharType="end"/>
        </w:r>
      </w:hyperlink>
    </w:p>
    <w:p w14:paraId="180FAEDD" w14:textId="77777777" w:rsidR="002B6683" w:rsidRPr="000154E1" w:rsidRDefault="00517D4E" w:rsidP="00AD6A48">
      <w:pPr>
        <w:pStyle w:val="TOC2"/>
        <w:rPr>
          <w:sz w:val="20"/>
          <w:szCs w:val="20"/>
        </w:rPr>
      </w:pPr>
      <w:hyperlink w:anchor="_Toc61959460" w:history="1">
        <w:r w:rsidR="002B6683" w:rsidRPr="000154E1">
          <w:rPr>
            <w:rStyle w:val="Hyperlink"/>
            <w:sz w:val="20"/>
            <w:szCs w:val="20"/>
          </w:rPr>
          <w:t>22.2</w:t>
        </w:r>
        <w:r w:rsidR="002B6683" w:rsidRPr="000154E1">
          <w:rPr>
            <w:sz w:val="20"/>
            <w:szCs w:val="20"/>
          </w:rPr>
          <w:tab/>
        </w:r>
        <w:r w:rsidR="002B6683" w:rsidRPr="000154E1">
          <w:rPr>
            <w:rStyle w:val="Hyperlink"/>
            <w:sz w:val="20"/>
            <w:szCs w:val="20"/>
          </w:rPr>
          <w:t>Gender Distribution Indicator</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_Toc61959460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81</w:t>
        </w:r>
        <w:r w:rsidR="002B6683" w:rsidRPr="000154E1">
          <w:rPr>
            <w:rStyle w:val="Hyperlink"/>
            <w:sz w:val="20"/>
            <w:szCs w:val="20"/>
            <w:rtl/>
          </w:rPr>
          <w:fldChar w:fldCharType="end"/>
        </w:r>
      </w:hyperlink>
    </w:p>
    <w:p w14:paraId="2CB40E6E"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61" w:history="1">
        <w:r w:rsidR="002B6683" w:rsidRPr="000154E1">
          <w:rPr>
            <w:rStyle w:val="Hyperlink"/>
            <w:rFonts w:ascii="Segoe UI" w:hAnsi="Segoe UI" w:cs="Segoe UI"/>
            <w:noProof/>
            <w:sz w:val="20"/>
            <w:szCs w:val="20"/>
          </w:rPr>
          <w:t>22.2.1</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Medical Doctor</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_Toc61959461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81</w:t>
        </w:r>
        <w:r w:rsidR="002B6683" w:rsidRPr="000154E1">
          <w:rPr>
            <w:rStyle w:val="Hyperlink"/>
            <w:rFonts w:ascii="Segoe UI" w:hAnsi="Segoe UI" w:cs="Segoe UI"/>
            <w:noProof/>
            <w:sz w:val="20"/>
            <w:szCs w:val="20"/>
            <w:rtl/>
          </w:rPr>
          <w:fldChar w:fldCharType="end"/>
        </w:r>
      </w:hyperlink>
    </w:p>
    <w:p w14:paraId="129A6A01"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62" w:history="1">
        <w:r w:rsidR="002B6683" w:rsidRPr="000154E1">
          <w:rPr>
            <w:rStyle w:val="Hyperlink"/>
            <w:rFonts w:ascii="Segoe UI" w:hAnsi="Segoe UI" w:cs="Segoe UI"/>
            <w:noProof/>
            <w:sz w:val="20"/>
            <w:szCs w:val="20"/>
          </w:rPr>
          <w:t>22.2.2</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Nursing</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_Toc61959462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82</w:t>
        </w:r>
        <w:r w:rsidR="002B6683" w:rsidRPr="000154E1">
          <w:rPr>
            <w:rStyle w:val="Hyperlink"/>
            <w:rFonts w:ascii="Segoe UI" w:hAnsi="Segoe UI" w:cs="Segoe UI"/>
            <w:noProof/>
            <w:sz w:val="20"/>
            <w:szCs w:val="20"/>
            <w:rtl/>
          </w:rPr>
          <w:fldChar w:fldCharType="end"/>
        </w:r>
      </w:hyperlink>
    </w:p>
    <w:p w14:paraId="48E16C40" w14:textId="77777777" w:rsidR="002B6683" w:rsidRPr="000154E1" w:rsidRDefault="00517D4E" w:rsidP="00AD6A48">
      <w:pPr>
        <w:pStyle w:val="TOC2"/>
        <w:rPr>
          <w:sz w:val="20"/>
          <w:szCs w:val="20"/>
        </w:rPr>
      </w:pPr>
      <w:hyperlink w:anchor="_Toc61959463" w:history="1">
        <w:r w:rsidR="002B6683" w:rsidRPr="000154E1">
          <w:rPr>
            <w:rStyle w:val="Hyperlink"/>
            <w:sz w:val="20"/>
            <w:szCs w:val="20"/>
          </w:rPr>
          <w:t>22.3</w:t>
        </w:r>
        <w:r w:rsidR="002B6683" w:rsidRPr="000154E1">
          <w:rPr>
            <w:sz w:val="20"/>
            <w:szCs w:val="20"/>
          </w:rPr>
          <w:tab/>
        </w:r>
        <w:r w:rsidR="002B6683" w:rsidRPr="000154E1">
          <w:rPr>
            <w:rStyle w:val="Hyperlink"/>
            <w:sz w:val="20"/>
            <w:szCs w:val="20"/>
          </w:rPr>
          <w:t>Category-wise Health Worker Density indicator</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_Toc61959463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82</w:t>
        </w:r>
        <w:r w:rsidR="002B6683" w:rsidRPr="000154E1">
          <w:rPr>
            <w:rStyle w:val="Hyperlink"/>
            <w:sz w:val="20"/>
            <w:szCs w:val="20"/>
            <w:rtl/>
          </w:rPr>
          <w:fldChar w:fldCharType="end"/>
        </w:r>
      </w:hyperlink>
    </w:p>
    <w:p w14:paraId="0B029C75"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64" w:history="1">
        <w:r w:rsidR="002B6683" w:rsidRPr="000154E1">
          <w:rPr>
            <w:rStyle w:val="Hyperlink"/>
            <w:rFonts w:ascii="Segoe UI" w:hAnsi="Segoe UI" w:cs="Segoe UI"/>
            <w:noProof/>
            <w:sz w:val="20"/>
            <w:szCs w:val="20"/>
          </w:rPr>
          <w:t>22.3.1</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Medical Doctor per 10 000 population</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_Toc61959464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82</w:t>
        </w:r>
        <w:r w:rsidR="002B6683" w:rsidRPr="000154E1">
          <w:rPr>
            <w:rStyle w:val="Hyperlink"/>
            <w:rFonts w:ascii="Segoe UI" w:hAnsi="Segoe UI" w:cs="Segoe UI"/>
            <w:noProof/>
            <w:sz w:val="20"/>
            <w:szCs w:val="20"/>
            <w:rtl/>
          </w:rPr>
          <w:fldChar w:fldCharType="end"/>
        </w:r>
      </w:hyperlink>
    </w:p>
    <w:p w14:paraId="7E38F9BC"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65" w:history="1">
        <w:r w:rsidR="002B6683" w:rsidRPr="000154E1">
          <w:rPr>
            <w:rStyle w:val="Hyperlink"/>
            <w:rFonts w:ascii="Segoe UI" w:hAnsi="Segoe UI" w:cs="Segoe UI"/>
            <w:noProof/>
            <w:sz w:val="20"/>
            <w:szCs w:val="20"/>
          </w:rPr>
          <w:t>22.3.2</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Nurses and Midwifery per 10 000 population</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_Toc61959465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83</w:t>
        </w:r>
        <w:r w:rsidR="002B6683" w:rsidRPr="000154E1">
          <w:rPr>
            <w:rStyle w:val="Hyperlink"/>
            <w:rFonts w:ascii="Segoe UI" w:hAnsi="Segoe UI" w:cs="Segoe UI"/>
            <w:noProof/>
            <w:sz w:val="20"/>
            <w:szCs w:val="20"/>
            <w:rtl/>
          </w:rPr>
          <w:fldChar w:fldCharType="end"/>
        </w:r>
      </w:hyperlink>
    </w:p>
    <w:p w14:paraId="6AD19B34"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66" w:history="1">
        <w:r w:rsidR="002B6683" w:rsidRPr="000154E1">
          <w:rPr>
            <w:rStyle w:val="Hyperlink"/>
            <w:rFonts w:ascii="Segoe UI" w:hAnsi="Segoe UI" w:cs="Segoe UI"/>
            <w:noProof/>
            <w:sz w:val="20"/>
            <w:szCs w:val="20"/>
          </w:rPr>
          <w:t>22.3.3</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Dentists per 10 000 population</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_Toc61959466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83</w:t>
        </w:r>
        <w:r w:rsidR="002B6683" w:rsidRPr="000154E1">
          <w:rPr>
            <w:rStyle w:val="Hyperlink"/>
            <w:rFonts w:ascii="Segoe UI" w:hAnsi="Segoe UI" w:cs="Segoe UI"/>
            <w:noProof/>
            <w:sz w:val="20"/>
            <w:szCs w:val="20"/>
            <w:rtl/>
          </w:rPr>
          <w:fldChar w:fldCharType="end"/>
        </w:r>
      </w:hyperlink>
    </w:p>
    <w:p w14:paraId="063C081D"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67" w:history="1">
        <w:r w:rsidR="002B6683" w:rsidRPr="000154E1">
          <w:rPr>
            <w:rStyle w:val="Hyperlink"/>
            <w:rFonts w:ascii="Segoe UI" w:hAnsi="Segoe UI" w:cs="Segoe UI"/>
            <w:noProof/>
            <w:sz w:val="20"/>
            <w:szCs w:val="20"/>
          </w:rPr>
          <w:t>22.3.4</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Pharmacists per 10 000 population</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_Toc61959467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84</w:t>
        </w:r>
        <w:r w:rsidR="002B6683" w:rsidRPr="000154E1">
          <w:rPr>
            <w:rStyle w:val="Hyperlink"/>
            <w:rFonts w:ascii="Segoe UI" w:hAnsi="Segoe UI" w:cs="Segoe UI"/>
            <w:noProof/>
            <w:sz w:val="20"/>
            <w:szCs w:val="20"/>
            <w:rtl/>
          </w:rPr>
          <w:fldChar w:fldCharType="end"/>
        </w:r>
      </w:hyperlink>
    </w:p>
    <w:p w14:paraId="480FFB81" w14:textId="77777777" w:rsidR="002B6683" w:rsidRPr="000154E1" w:rsidRDefault="00517D4E" w:rsidP="00AD6A48">
      <w:pPr>
        <w:pStyle w:val="TOC2"/>
        <w:rPr>
          <w:sz w:val="20"/>
          <w:szCs w:val="20"/>
        </w:rPr>
      </w:pPr>
      <w:hyperlink w:anchor="_Toc61959468" w:history="1">
        <w:r w:rsidR="002B6683" w:rsidRPr="000154E1">
          <w:rPr>
            <w:rStyle w:val="Hyperlink"/>
            <w:sz w:val="20"/>
            <w:szCs w:val="20"/>
          </w:rPr>
          <w:t>22.4</w:t>
        </w:r>
        <w:r w:rsidR="002B6683" w:rsidRPr="000154E1">
          <w:rPr>
            <w:sz w:val="20"/>
            <w:szCs w:val="20"/>
          </w:rPr>
          <w:tab/>
        </w:r>
        <w:r w:rsidR="002B6683" w:rsidRPr="000154E1">
          <w:rPr>
            <w:rStyle w:val="Hyperlink"/>
            <w:sz w:val="20"/>
            <w:szCs w:val="20"/>
          </w:rPr>
          <w:t>Key Summary for UAE</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_Toc61959468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84</w:t>
        </w:r>
        <w:r w:rsidR="002B6683" w:rsidRPr="000154E1">
          <w:rPr>
            <w:rStyle w:val="Hyperlink"/>
            <w:sz w:val="20"/>
            <w:szCs w:val="20"/>
            <w:rtl/>
          </w:rPr>
          <w:fldChar w:fldCharType="end"/>
        </w:r>
      </w:hyperlink>
    </w:p>
    <w:p w14:paraId="28305BD5" w14:textId="77777777" w:rsidR="002B6683" w:rsidRPr="000154E1" w:rsidRDefault="00517D4E">
      <w:pPr>
        <w:pStyle w:val="TOC1"/>
        <w:rPr>
          <w:b/>
          <w:bCs/>
          <w:color w:val="auto"/>
          <w:sz w:val="20"/>
          <w:szCs w:val="20"/>
        </w:rPr>
      </w:pPr>
      <w:hyperlink w:anchor="_Toc61959469" w:history="1">
        <w:r w:rsidR="002B6683" w:rsidRPr="000154E1">
          <w:rPr>
            <w:rStyle w:val="Hyperlink"/>
            <w:b/>
            <w:bCs/>
            <w:sz w:val="20"/>
            <w:szCs w:val="20"/>
          </w:rPr>
          <w:t>23.</w:t>
        </w:r>
        <w:r w:rsidR="002B6683" w:rsidRPr="000154E1">
          <w:rPr>
            <w:b/>
            <w:bCs/>
            <w:color w:val="auto"/>
            <w:sz w:val="20"/>
            <w:szCs w:val="20"/>
          </w:rPr>
          <w:tab/>
        </w:r>
        <w:r w:rsidR="002B6683" w:rsidRPr="000154E1">
          <w:rPr>
            <w:rStyle w:val="Hyperlink"/>
            <w:b/>
            <w:bCs/>
            <w:sz w:val="20"/>
            <w:szCs w:val="20"/>
          </w:rPr>
          <w:t>CHAPTER 15: MOHAP RECOMMENDATIONS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_Toc61959469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85</w:t>
        </w:r>
        <w:r w:rsidR="002B6683" w:rsidRPr="000154E1">
          <w:rPr>
            <w:rStyle w:val="Hyperlink"/>
            <w:b/>
            <w:bCs/>
            <w:sz w:val="20"/>
            <w:szCs w:val="20"/>
            <w:rtl/>
          </w:rPr>
          <w:fldChar w:fldCharType="end"/>
        </w:r>
      </w:hyperlink>
    </w:p>
    <w:p w14:paraId="623FB74B" w14:textId="77777777" w:rsidR="002B6683" w:rsidRPr="000154E1" w:rsidRDefault="00517D4E" w:rsidP="00AD6A48">
      <w:pPr>
        <w:pStyle w:val="TOC2"/>
        <w:rPr>
          <w:sz w:val="20"/>
          <w:szCs w:val="20"/>
        </w:rPr>
      </w:pPr>
      <w:hyperlink w:anchor="_Toc61959470" w:history="1">
        <w:r w:rsidR="002B6683" w:rsidRPr="000154E1">
          <w:rPr>
            <w:rStyle w:val="Hyperlink"/>
            <w:sz w:val="20"/>
            <w:szCs w:val="20"/>
          </w:rPr>
          <w:t>23.1</w:t>
        </w:r>
        <w:r w:rsidR="002B6683" w:rsidRPr="000154E1">
          <w:rPr>
            <w:sz w:val="20"/>
            <w:szCs w:val="20"/>
          </w:rPr>
          <w:tab/>
        </w:r>
        <w:r w:rsidR="002B6683" w:rsidRPr="000154E1">
          <w:rPr>
            <w:rStyle w:val="Hyperlink"/>
            <w:sz w:val="20"/>
            <w:szCs w:val="20"/>
          </w:rPr>
          <w:t>Capability Indicator Status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_Toc61959470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85</w:t>
        </w:r>
        <w:r w:rsidR="002B6683" w:rsidRPr="000154E1">
          <w:rPr>
            <w:rStyle w:val="Hyperlink"/>
            <w:sz w:val="20"/>
            <w:szCs w:val="20"/>
            <w:rtl/>
          </w:rPr>
          <w:fldChar w:fldCharType="end"/>
        </w:r>
      </w:hyperlink>
    </w:p>
    <w:p w14:paraId="4167ABF0" w14:textId="77777777" w:rsidR="002B6683" w:rsidRPr="000154E1" w:rsidRDefault="00517D4E" w:rsidP="00AD6A48">
      <w:pPr>
        <w:pStyle w:val="TOC2"/>
        <w:rPr>
          <w:sz w:val="20"/>
          <w:szCs w:val="20"/>
        </w:rPr>
      </w:pPr>
      <w:hyperlink w:anchor="_Toc61959471" w:history="1">
        <w:r w:rsidR="002B6683" w:rsidRPr="000154E1">
          <w:rPr>
            <w:rStyle w:val="Hyperlink"/>
            <w:sz w:val="20"/>
            <w:szCs w:val="20"/>
          </w:rPr>
          <w:t>23.2</w:t>
        </w:r>
        <w:r w:rsidR="002B6683" w:rsidRPr="000154E1">
          <w:rPr>
            <w:sz w:val="20"/>
            <w:szCs w:val="20"/>
          </w:rPr>
          <w:tab/>
        </w:r>
        <w:r w:rsidR="002B6683" w:rsidRPr="000154E1">
          <w:rPr>
            <w:rStyle w:val="Hyperlink"/>
            <w:sz w:val="20"/>
            <w:szCs w:val="20"/>
          </w:rPr>
          <w:t>MOHAP Recommendations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_Toc61959471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86</w:t>
        </w:r>
        <w:r w:rsidR="002B6683" w:rsidRPr="000154E1">
          <w:rPr>
            <w:rStyle w:val="Hyperlink"/>
            <w:sz w:val="20"/>
            <w:szCs w:val="20"/>
            <w:rtl/>
          </w:rPr>
          <w:fldChar w:fldCharType="end"/>
        </w:r>
      </w:hyperlink>
    </w:p>
    <w:p w14:paraId="413BDB0C"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72" w:history="1">
        <w:r w:rsidR="002B6683" w:rsidRPr="000154E1">
          <w:rPr>
            <w:rStyle w:val="Hyperlink"/>
            <w:rFonts w:ascii="Segoe UI" w:hAnsi="Segoe UI" w:cs="Segoe UI"/>
            <w:noProof/>
            <w:sz w:val="20"/>
            <w:szCs w:val="20"/>
          </w:rPr>
          <w:t>23.2.1</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Accreditation of non-compulsory education and training institutions</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_Toc61959472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86</w:t>
        </w:r>
        <w:r w:rsidR="002B6683" w:rsidRPr="000154E1">
          <w:rPr>
            <w:rStyle w:val="Hyperlink"/>
            <w:rFonts w:ascii="Segoe UI" w:hAnsi="Segoe UI" w:cs="Segoe UI"/>
            <w:noProof/>
            <w:sz w:val="20"/>
            <w:szCs w:val="20"/>
            <w:rtl/>
          </w:rPr>
          <w:fldChar w:fldCharType="end"/>
        </w:r>
      </w:hyperlink>
    </w:p>
    <w:p w14:paraId="304F326D"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73" w:history="1">
        <w:r w:rsidR="002B6683" w:rsidRPr="000154E1">
          <w:rPr>
            <w:rStyle w:val="Hyperlink"/>
            <w:rFonts w:ascii="Segoe UI" w:hAnsi="Segoe UI" w:cs="Segoe UI"/>
            <w:noProof/>
            <w:sz w:val="20"/>
            <w:szCs w:val="20"/>
          </w:rPr>
          <w:t>23.2.2</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measurement of Impact of health training on health system and population</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_Toc61959473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87</w:t>
        </w:r>
        <w:r w:rsidR="002B6683" w:rsidRPr="000154E1">
          <w:rPr>
            <w:rStyle w:val="Hyperlink"/>
            <w:rFonts w:ascii="Segoe UI" w:hAnsi="Segoe UI" w:cs="Segoe UI"/>
            <w:noProof/>
            <w:sz w:val="20"/>
            <w:szCs w:val="20"/>
            <w:rtl/>
          </w:rPr>
          <w:fldChar w:fldCharType="end"/>
        </w:r>
      </w:hyperlink>
    </w:p>
    <w:p w14:paraId="694E5BFB"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74" w:history="1">
        <w:r w:rsidR="002B6683" w:rsidRPr="000154E1">
          <w:rPr>
            <w:rStyle w:val="Hyperlink"/>
            <w:rFonts w:ascii="Segoe UI" w:hAnsi="Segoe UI" w:cs="Segoe UI"/>
            <w:noProof/>
            <w:sz w:val="20"/>
            <w:szCs w:val="20"/>
          </w:rPr>
          <w:t>23.2.3</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implementation of accreditation standards for IPE</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_Toc61959474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88</w:t>
        </w:r>
        <w:r w:rsidR="002B6683" w:rsidRPr="000154E1">
          <w:rPr>
            <w:rStyle w:val="Hyperlink"/>
            <w:rFonts w:ascii="Segoe UI" w:hAnsi="Segoe UI" w:cs="Segoe UI"/>
            <w:noProof/>
            <w:sz w:val="20"/>
            <w:szCs w:val="20"/>
            <w:rtl/>
          </w:rPr>
          <w:fldChar w:fldCharType="end"/>
        </w:r>
      </w:hyperlink>
    </w:p>
    <w:p w14:paraId="7E2BAAF5"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75" w:history="1">
        <w:r w:rsidR="002B6683" w:rsidRPr="000154E1">
          <w:rPr>
            <w:rStyle w:val="Hyperlink"/>
            <w:rFonts w:ascii="Segoe UI" w:hAnsi="Segoe UI" w:cs="Segoe UI"/>
            <w:noProof/>
            <w:sz w:val="20"/>
            <w:szCs w:val="20"/>
          </w:rPr>
          <w:t>23.2.4</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integration of CPD into National Education Plan</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_Toc61959475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89</w:t>
        </w:r>
        <w:r w:rsidR="002B6683" w:rsidRPr="000154E1">
          <w:rPr>
            <w:rStyle w:val="Hyperlink"/>
            <w:rFonts w:ascii="Segoe UI" w:hAnsi="Segoe UI" w:cs="Segoe UI"/>
            <w:noProof/>
            <w:sz w:val="20"/>
            <w:szCs w:val="20"/>
            <w:rtl/>
          </w:rPr>
          <w:fldChar w:fldCharType="end"/>
        </w:r>
      </w:hyperlink>
    </w:p>
    <w:p w14:paraId="6C4A8617" w14:textId="69EB81F0" w:rsidR="002B6683" w:rsidRPr="000154E1" w:rsidRDefault="00517D4E">
      <w:pPr>
        <w:pStyle w:val="TOC3"/>
        <w:tabs>
          <w:tab w:val="left" w:pos="1320"/>
          <w:tab w:val="right" w:leader="dot" w:pos="8630"/>
        </w:tabs>
        <w:rPr>
          <w:rFonts w:ascii="Segoe UI" w:hAnsi="Segoe UI" w:cs="Segoe UI"/>
          <w:noProof/>
          <w:sz w:val="20"/>
          <w:szCs w:val="20"/>
        </w:rPr>
      </w:pPr>
      <w:hyperlink w:anchor="_Toc61959476" w:history="1">
        <w:r w:rsidR="002B6683" w:rsidRPr="000154E1">
          <w:rPr>
            <w:rStyle w:val="Hyperlink"/>
            <w:rFonts w:ascii="Segoe UI" w:hAnsi="Segoe UI" w:cs="Segoe UI"/>
            <w:noProof/>
            <w:sz w:val="20"/>
            <w:szCs w:val="20"/>
          </w:rPr>
          <w:t>23.2.5</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capacity of Field Epidemiology Training Programmes</w:t>
        </w:r>
        <w:r w:rsidR="002B6683" w:rsidRPr="000154E1">
          <w:rPr>
            <w:rFonts w:ascii="Segoe UI" w:hAnsi="Segoe UI" w:cs="Segoe UI"/>
            <w:noProof/>
            <w:webHidden/>
            <w:sz w:val="20"/>
            <w:szCs w:val="20"/>
          </w:rPr>
          <w:tab/>
        </w:r>
        <w:r w:rsidR="00045024" w:rsidRPr="000154E1">
          <w:rPr>
            <w:rFonts w:ascii="Segoe UI" w:hAnsi="Segoe UI" w:cs="Segoe UI"/>
            <w:noProof/>
            <w:webHidden/>
            <w:sz w:val="20"/>
            <w:szCs w:val="20"/>
          </w:rPr>
          <w:tab/>
        </w:r>
        <w:r w:rsidR="00045024" w:rsidRPr="000154E1">
          <w:rPr>
            <w:rStyle w:val="Hyperlink"/>
            <w:rFonts w:ascii="Segoe UI" w:hAnsi="Segoe UI" w:cs="Segoe UI"/>
            <w:noProof/>
            <w:sz w:val="20"/>
            <w:szCs w:val="20"/>
          </w:rPr>
          <w:tab/>
        </w:r>
        <w:r w:rsidR="00045024" w:rsidRPr="000154E1">
          <w:rPr>
            <w:rStyle w:val="Hyperlink"/>
            <w:rFonts w:ascii="Segoe UI" w:hAnsi="Segoe UI" w:cs="Segoe UI"/>
            <w:noProof/>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_Toc61959476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90</w:t>
        </w:r>
        <w:r w:rsidR="002B6683" w:rsidRPr="000154E1">
          <w:rPr>
            <w:rStyle w:val="Hyperlink"/>
            <w:rFonts w:ascii="Segoe UI" w:hAnsi="Segoe UI" w:cs="Segoe UI"/>
            <w:noProof/>
            <w:sz w:val="20"/>
            <w:szCs w:val="20"/>
            <w:rtl/>
          </w:rPr>
          <w:fldChar w:fldCharType="end"/>
        </w:r>
      </w:hyperlink>
    </w:p>
    <w:p w14:paraId="020721C3"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77" w:history="1">
        <w:r w:rsidR="002B6683" w:rsidRPr="000154E1">
          <w:rPr>
            <w:rStyle w:val="Hyperlink"/>
            <w:rFonts w:ascii="Segoe UI" w:hAnsi="Segoe UI" w:cs="Segoe UI"/>
            <w:noProof/>
            <w:sz w:val="20"/>
            <w:szCs w:val="20"/>
          </w:rPr>
          <w:t>23.2.6</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accreditation of in-service training programmes for advancing roles of Nurses</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_Toc61959477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91</w:t>
        </w:r>
        <w:r w:rsidR="002B6683" w:rsidRPr="000154E1">
          <w:rPr>
            <w:rStyle w:val="Hyperlink"/>
            <w:rFonts w:ascii="Segoe UI" w:hAnsi="Segoe UI" w:cs="Segoe UI"/>
            <w:noProof/>
            <w:sz w:val="20"/>
            <w:szCs w:val="20"/>
            <w:rtl/>
          </w:rPr>
          <w:fldChar w:fldCharType="end"/>
        </w:r>
      </w:hyperlink>
    </w:p>
    <w:p w14:paraId="66A6DDA0"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78" w:history="1">
        <w:r w:rsidR="002B6683" w:rsidRPr="000154E1">
          <w:rPr>
            <w:rStyle w:val="Hyperlink"/>
            <w:rFonts w:ascii="Segoe UI" w:hAnsi="Segoe UI" w:cs="Segoe UI"/>
            <w:noProof/>
            <w:sz w:val="20"/>
            <w:szCs w:val="20"/>
          </w:rPr>
          <w:t>23.2.7</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reporting capabilities of HRHIS for IHR</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_Toc61959478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93</w:t>
        </w:r>
        <w:r w:rsidR="002B6683" w:rsidRPr="000154E1">
          <w:rPr>
            <w:rStyle w:val="Hyperlink"/>
            <w:rFonts w:ascii="Segoe UI" w:hAnsi="Segoe UI" w:cs="Segoe UI"/>
            <w:noProof/>
            <w:sz w:val="20"/>
            <w:szCs w:val="20"/>
            <w:rtl/>
          </w:rPr>
          <w:fldChar w:fldCharType="end"/>
        </w:r>
      </w:hyperlink>
    </w:p>
    <w:p w14:paraId="2A912E47" w14:textId="234A23ED" w:rsidR="002B6683" w:rsidRPr="000154E1" w:rsidRDefault="00517D4E">
      <w:pPr>
        <w:pStyle w:val="TOC3"/>
        <w:tabs>
          <w:tab w:val="left" w:pos="1320"/>
          <w:tab w:val="right" w:leader="dot" w:pos="8630"/>
        </w:tabs>
        <w:rPr>
          <w:rFonts w:ascii="Segoe UI" w:hAnsi="Segoe UI" w:cs="Segoe UI"/>
          <w:noProof/>
          <w:sz w:val="20"/>
          <w:szCs w:val="20"/>
        </w:rPr>
      </w:pPr>
      <w:hyperlink w:anchor="_Toc61959479" w:history="1">
        <w:r w:rsidR="002B6683" w:rsidRPr="000154E1">
          <w:rPr>
            <w:rStyle w:val="Hyperlink"/>
            <w:rFonts w:ascii="Segoe UI" w:hAnsi="Segoe UI" w:cs="Segoe UI"/>
            <w:noProof/>
            <w:sz w:val="20"/>
            <w:szCs w:val="20"/>
          </w:rPr>
          <w:t>23.2.8</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reporting capabilities of HRHIS for Skilled attendance at birth</w:t>
        </w:r>
        <w:r w:rsidR="002B6683" w:rsidRPr="000154E1">
          <w:rPr>
            <w:rFonts w:ascii="Segoe UI" w:hAnsi="Segoe UI" w:cs="Segoe UI"/>
            <w:noProof/>
            <w:webHidden/>
            <w:sz w:val="20"/>
            <w:szCs w:val="20"/>
          </w:rPr>
          <w:tab/>
        </w:r>
        <w:r w:rsidR="00256A97" w:rsidRPr="000154E1">
          <w:rPr>
            <w:rStyle w:val="Hyperlink"/>
            <w:rFonts w:ascii="Segoe UI" w:hAnsi="Segoe UI" w:cs="Segoe UI"/>
            <w:noProof/>
            <w:sz w:val="20"/>
            <w:szCs w:val="20"/>
          </w:rPr>
          <w:tab/>
        </w:r>
        <w:r w:rsidR="003836C3">
          <w:rPr>
            <w:rStyle w:val="Hyperlink"/>
            <w:rFonts w:ascii="Segoe UI" w:hAnsi="Segoe UI" w:cs="Segoe UI"/>
            <w:noProof/>
            <w:sz w:val="20"/>
            <w:szCs w:val="20"/>
          </w:rPr>
          <w:tab/>
        </w:r>
        <w:r w:rsidR="003836C3">
          <w:rPr>
            <w:rStyle w:val="Hyperlink"/>
            <w:rFonts w:ascii="Segoe UI" w:hAnsi="Segoe UI" w:cs="Segoe UI"/>
            <w:noProof/>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_Toc61959479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94</w:t>
        </w:r>
        <w:r w:rsidR="002B6683" w:rsidRPr="000154E1">
          <w:rPr>
            <w:rStyle w:val="Hyperlink"/>
            <w:rFonts w:ascii="Segoe UI" w:hAnsi="Segoe UI" w:cs="Segoe UI"/>
            <w:noProof/>
            <w:sz w:val="20"/>
            <w:szCs w:val="20"/>
            <w:rtl/>
          </w:rPr>
          <w:fldChar w:fldCharType="end"/>
        </w:r>
      </w:hyperlink>
    </w:p>
    <w:p w14:paraId="1EA91A89" w14:textId="326D089C" w:rsidR="002B6683" w:rsidRPr="000154E1" w:rsidRDefault="00517D4E">
      <w:pPr>
        <w:pStyle w:val="TOC3"/>
        <w:tabs>
          <w:tab w:val="left" w:pos="1320"/>
          <w:tab w:val="right" w:leader="dot" w:pos="8630"/>
        </w:tabs>
        <w:rPr>
          <w:rFonts w:ascii="Segoe UI" w:hAnsi="Segoe UI" w:cs="Segoe UI"/>
          <w:noProof/>
          <w:sz w:val="20"/>
          <w:szCs w:val="20"/>
        </w:rPr>
      </w:pPr>
      <w:hyperlink w:anchor="_Toc61959480" w:history="1">
        <w:r w:rsidR="002B6683" w:rsidRPr="000154E1">
          <w:rPr>
            <w:rStyle w:val="Hyperlink"/>
            <w:rFonts w:ascii="Segoe UI" w:hAnsi="Segoe UI" w:cs="Segoe UI"/>
            <w:noProof/>
            <w:sz w:val="20"/>
            <w:szCs w:val="20"/>
          </w:rPr>
          <w:t>23.2.9</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HRHIS production of geocoded health facility locations</w:t>
        </w:r>
        <w:r w:rsidR="002B6683" w:rsidRPr="000154E1">
          <w:rPr>
            <w:rFonts w:ascii="Segoe UI" w:hAnsi="Segoe UI" w:cs="Segoe UI"/>
            <w:noProof/>
            <w:webHidden/>
            <w:sz w:val="20"/>
            <w:szCs w:val="20"/>
          </w:rPr>
          <w:tab/>
        </w:r>
        <w:r w:rsidR="00256A97" w:rsidRPr="000154E1">
          <w:rPr>
            <w:rStyle w:val="Hyperlink"/>
            <w:rFonts w:ascii="Segoe UI" w:hAnsi="Segoe UI" w:cs="Segoe UI"/>
            <w:noProof/>
            <w:sz w:val="20"/>
            <w:szCs w:val="20"/>
          </w:rPr>
          <w:tab/>
        </w:r>
        <w:r w:rsidR="003836C3">
          <w:rPr>
            <w:rStyle w:val="Hyperlink"/>
            <w:rFonts w:ascii="Segoe UI" w:hAnsi="Segoe UI" w:cs="Segoe UI"/>
            <w:noProof/>
            <w:sz w:val="20"/>
            <w:szCs w:val="20"/>
          </w:rPr>
          <w:tab/>
        </w:r>
        <w:r w:rsidR="003836C3">
          <w:rPr>
            <w:rStyle w:val="Hyperlink"/>
            <w:rFonts w:ascii="Segoe UI" w:hAnsi="Segoe UI" w:cs="Segoe UI"/>
            <w:noProof/>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_Toc61959480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95</w:t>
        </w:r>
        <w:r w:rsidR="002B6683" w:rsidRPr="000154E1">
          <w:rPr>
            <w:rStyle w:val="Hyperlink"/>
            <w:rFonts w:ascii="Segoe UI" w:hAnsi="Segoe UI" w:cs="Segoe UI"/>
            <w:noProof/>
            <w:sz w:val="20"/>
            <w:szCs w:val="20"/>
            <w:rtl/>
          </w:rPr>
          <w:fldChar w:fldCharType="end"/>
        </w:r>
      </w:hyperlink>
    </w:p>
    <w:p w14:paraId="586BAAD9" w14:textId="77777777" w:rsidR="002B6683" w:rsidRPr="000154E1" w:rsidRDefault="00517D4E">
      <w:pPr>
        <w:pStyle w:val="TOC3"/>
        <w:tabs>
          <w:tab w:val="left" w:pos="1540"/>
          <w:tab w:val="right" w:leader="dot" w:pos="8630"/>
        </w:tabs>
        <w:rPr>
          <w:rFonts w:ascii="Segoe UI" w:hAnsi="Segoe UI" w:cs="Segoe UI"/>
          <w:noProof/>
          <w:sz w:val="20"/>
          <w:szCs w:val="20"/>
        </w:rPr>
      </w:pPr>
      <w:hyperlink w:anchor="_Toc61959481" w:history="1">
        <w:r w:rsidR="002B6683" w:rsidRPr="000154E1">
          <w:rPr>
            <w:rStyle w:val="Hyperlink"/>
            <w:rFonts w:ascii="Segoe UI" w:hAnsi="Segoe UI" w:cs="Segoe UI"/>
            <w:noProof/>
            <w:sz w:val="20"/>
            <w:szCs w:val="20"/>
          </w:rPr>
          <w:t>23.2.10</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Recommendation for HRHIS in reporting on outputs from education and training institutions</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_Toc61959481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96</w:t>
        </w:r>
        <w:r w:rsidR="002B6683" w:rsidRPr="000154E1">
          <w:rPr>
            <w:rStyle w:val="Hyperlink"/>
            <w:rFonts w:ascii="Segoe UI" w:hAnsi="Segoe UI" w:cs="Segoe UI"/>
            <w:noProof/>
            <w:sz w:val="20"/>
            <w:szCs w:val="20"/>
            <w:rtl/>
          </w:rPr>
          <w:fldChar w:fldCharType="end"/>
        </w:r>
      </w:hyperlink>
    </w:p>
    <w:p w14:paraId="35861FB3" w14:textId="77777777" w:rsidR="002B6683" w:rsidRPr="000154E1" w:rsidRDefault="00517D4E">
      <w:pPr>
        <w:pStyle w:val="TOC1"/>
        <w:rPr>
          <w:b/>
          <w:bCs/>
          <w:color w:val="auto"/>
          <w:sz w:val="20"/>
          <w:szCs w:val="20"/>
        </w:rPr>
      </w:pPr>
      <w:hyperlink w:anchor="_Toc61959482" w:history="1">
        <w:r w:rsidR="002B6683" w:rsidRPr="000154E1">
          <w:rPr>
            <w:rStyle w:val="Hyperlink"/>
            <w:b/>
            <w:bCs/>
            <w:sz w:val="20"/>
            <w:szCs w:val="20"/>
          </w:rPr>
          <w:t>24.</w:t>
        </w:r>
        <w:r w:rsidR="002B6683" w:rsidRPr="000154E1">
          <w:rPr>
            <w:b/>
            <w:bCs/>
            <w:color w:val="auto"/>
            <w:sz w:val="20"/>
            <w:szCs w:val="20"/>
          </w:rPr>
          <w:tab/>
        </w:r>
        <w:r w:rsidR="002B6683" w:rsidRPr="000154E1">
          <w:rPr>
            <w:rStyle w:val="Hyperlink"/>
            <w:b/>
            <w:bCs/>
            <w:sz w:val="20"/>
            <w:szCs w:val="20"/>
          </w:rPr>
          <w:t>CHAPTER 16: CHALLENGES</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_Toc61959482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97</w:t>
        </w:r>
        <w:r w:rsidR="002B6683" w:rsidRPr="000154E1">
          <w:rPr>
            <w:rStyle w:val="Hyperlink"/>
            <w:b/>
            <w:bCs/>
            <w:sz w:val="20"/>
            <w:szCs w:val="20"/>
            <w:rtl/>
          </w:rPr>
          <w:fldChar w:fldCharType="end"/>
        </w:r>
      </w:hyperlink>
    </w:p>
    <w:p w14:paraId="757AD9D6" w14:textId="77777777" w:rsidR="002B6683" w:rsidRPr="000154E1" w:rsidRDefault="00517D4E" w:rsidP="00AD6A48">
      <w:pPr>
        <w:pStyle w:val="TOC2"/>
        <w:rPr>
          <w:sz w:val="20"/>
          <w:szCs w:val="20"/>
        </w:rPr>
      </w:pPr>
      <w:hyperlink w:anchor="_Toc61959483" w:history="1">
        <w:r w:rsidR="002B6683" w:rsidRPr="000154E1">
          <w:rPr>
            <w:rStyle w:val="Hyperlink"/>
            <w:sz w:val="20"/>
            <w:szCs w:val="20"/>
          </w:rPr>
          <w:t>24.1</w:t>
        </w:r>
        <w:r w:rsidR="002B6683" w:rsidRPr="000154E1">
          <w:rPr>
            <w:sz w:val="20"/>
            <w:szCs w:val="20"/>
          </w:rPr>
          <w:tab/>
        </w:r>
        <w:r w:rsidR="002B6683" w:rsidRPr="000154E1">
          <w:rPr>
            <w:rStyle w:val="Hyperlink"/>
            <w:sz w:val="20"/>
            <w:szCs w:val="20"/>
          </w:rPr>
          <w:t>General Challenges</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_Toc61959483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97</w:t>
        </w:r>
        <w:r w:rsidR="002B6683" w:rsidRPr="000154E1">
          <w:rPr>
            <w:rStyle w:val="Hyperlink"/>
            <w:sz w:val="20"/>
            <w:szCs w:val="20"/>
            <w:rtl/>
          </w:rPr>
          <w:fldChar w:fldCharType="end"/>
        </w:r>
      </w:hyperlink>
    </w:p>
    <w:p w14:paraId="0503CF59" w14:textId="77777777" w:rsidR="002B6683" w:rsidRPr="000154E1" w:rsidRDefault="00517D4E" w:rsidP="00AD6A48">
      <w:pPr>
        <w:pStyle w:val="TOC2"/>
        <w:rPr>
          <w:sz w:val="20"/>
          <w:szCs w:val="20"/>
        </w:rPr>
      </w:pPr>
      <w:hyperlink w:anchor="_Toc61959484" w:history="1">
        <w:r w:rsidR="002B6683" w:rsidRPr="000154E1">
          <w:rPr>
            <w:rStyle w:val="Hyperlink"/>
            <w:sz w:val="20"/>
            <w:szCs w:val="20"/>
          </w:rPr>
          <w:t>24.2</w:t>
        </w:r>
        <w:r w:rsidR="002B6683" w:rsidRPr="000154E1">
          <w:rPr>
            <w:sz w:val="20"/>
            <w:szCs w:val="20"/>
          </w:rPr>
          <w:tab/>
        </w:r>
        <w:r w:rsidR="002B6683" w:rsidRPr="000154E1">
          <w:rPr>
            <w:rStyle w:val="Hyperlink"/>
            <w:sz w:val="20"/>
            <w:szCs w:val="20"/>
          </w:rPr>
          <w:t>Challenges in NHWA Data Collection</w:t>
        </w:r>
        <w:r w:rsidR="002B6683" w:rsidRPr="000154E1">
          <w:rPr>
            <w:webHidden/>
            <w:sz w:val="20"/>
            <w:szCs w:val="20"/>
          </w:rPr>
          <w:tab/>
        </w:r>
        <w:r w:rsidR="002B6683" w:rsidRPr="000154E1">
          <w:rPr>
            <w:rStyle w:val="Hyperlink"/>
            <w:sz w:val="20"/>
            <w:szCs w:val="20"/>
            <w:rtl/>
          </w:rPr>
          <w:fldChar w:fldCharType="begin"/>
        </w:r>
        <w:r w:rsidR="002B6683" w:rsidRPr="000154E1">
          <w:rPr>
            <w:webHidden/>
            <w:sz w:val="20"/>
            <w:szCs w:val="20"/>
          </w:rPr>
          <w:instrText xml:space="preserve"> PAGEREF _Toc61959484 \h </w:instrText>
        </w:r>
        <w:r w:rsidR="002B6683" w:rsidRPr="000154E1">
          <w:rPr>
            <w:rStyle w:val="Hyperlink"/>
            <w:sz w:val="20"/>
            <w:szCs w:val="20"/>
            <w:rtl/>
          </w:rPr>
        </w:r>
        <w:r w:rsidR="002B6683" w:rsidRPr="000154E1">
          <w:rPr>
            <w:rStyle w:val="Hyperlink"/>
            <w:sz w:val="20"/>
            <w:szCs w:val="20"/>
            <w:rtl/>
          </w:rPr>
          <w:fldChar w:fldCharType="separate"/>
        </w:r>
        <w:r w:rsidR="002B6683" w:rsidRPr="000154E1">
          <w:rPr>
            <w:webHidden/>
            <w:sz w:val="20"/>
            <w:szCs w:val="20"/>
          </w:rPr>
          <w:t>98</w:t>
        </w:r>
        <w:r w:rsidR="002B6683" w:rsidRPr="000154E1">
          <w:rPr>
            <w:rStyle w:val="Hyperlink"/>
            <w:sz w:val="20"/>
            <w:szCs w:val="20"/>
            <w:rtl/>
          </w:rPr>
          <w:fldChar w:fldCharType="end"/>
        </w:r>
      </w:hyperlink>
    </w:p>
    <w:p w14:paraId="7E362C52"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85" w:history="1">
        <w:r w:rsidR="002B6683" w:rsidRPr="000154E1">
          <w:rPr>
            <w:rStyle w:val="Hyperlink"/>
            <w:rFonts w:ascii="Segoe UI" w:hAnsi="Segoe UI" w:cs="Segoe UI"/>
            <w:noProof/>
            <w:sz w:val="20"/>
            <w:szCs w:val="20"/>
          </w:rPr>
          <w:t>24.2.1</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Module 1 – Active Health Work Stock</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_Toc61959485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98</w:t>
        </w:r>
        <w:r w:rsidR="002B6683" w:rsidRPr="000154E1">
          <w:rPr>
            <w:rStyle w:val="Hyperlink"/>
            <w:rFonts w:ascii="Segoe UI" w:hAnsi="Segoe UI" w:cs="Segoe UI"/>
            <w:noProof/>
            <w:sz w:val="20"/>
            <w:szCs w:val="20"/>
            <w:rtl/>
          </w:rPr>
          <w:fldChar w:fldCharType="end"/>
        </w:r>
      </w:hyperlink>
    </w:p>
    <w:p w14:paraId="7F4F3F52"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86" w:history="1">
        <w:r w:rsidR="002B6683" w:rsidRPr="000154E1">
          <w:rPr>
            <w:rStyle w:val="Hyperlink"/>
            <w:rFonts w:ascii="Segoe UI" w:hAnsi="Segoe UI" w:cs="Segoe UI"/>
            <w:noProof/>
            <w:sz w:val="20"/>
            <w:szCs w:val="20"/>
          </w:rPr>
          <w:t>24.2.2</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Module 2 – Education &amp; Training</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_Toc61959486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100</w:t>
        </w:r>
        <w:r w:rsidR="002B6683" w:rsidRPr="000154E1">
          <w:rPr>
            <w:rStyle w:val="Hyperlink"/>
            <w:rFonts w:ascii="Segoe UI" w:hAnsi="Segoe UI" w:cs="Segoe UI"/>
            <w:noProof/>
            <w:sz w:val="20"/>
            <w:szCs w:val="20"/>
            <w:rtl/>
          </w:rPr>
          <w:fldChar w:fldCharType="end"/>
        </w:r>
      </w:hyperlink>
    </w:p>
    <w:p w14:paraId="1E3D1E9C"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87" w:history="1">
        <w:r w:rsidR="002B6683" w:rsidRPr="000154E1">
          <w:rPr>
            <w:rStyle w:val="Hyperlink"/>
            <w:rFonts w:ascii="Segoe UI" w:hAnsi="Segoe UI" w:cs="Segoe UI"/>
            <w:noProof/>
            <w:sz w:val="20"/>
            <w:szCs w:val="20"/>
          </w:rPr>
          <w:t>24.2.3</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Module 4 – Education Finances</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_Toc61959487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102</w:t>
        </w:r>
        <w:r w:rsidR="002B6683" w:rsidRPr="000154E1">
          <w:rPr>
            <w:rStyle w:val="Hyperlink"/>
            <w:rFonts w:ascii="Segoe UI" w:hAnsi="Segoe UI" w:cs="Segoe UI"/>
            <w:noProof/>
            <w:sz w:val="20"/>
            <w:szCs w:val="20"/>
            <w:rtl/>
          </w:rPr>
          <w:fldChar w:fldCharType="end"/>
        </w:r>
      </w:hyperlink>
    </w:p>
    <w:p w14:paraId="29CBF6DA"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88" w:history="1">
        <w:r w:rsidR="002B6683" w:rsidRPr="000154E1">
          <w:rPr>
            <w:rStyle w:val="Hyperlink"/>
            <w:rFonts w:ascii="Segoe UI" w:hAnsi="Segoe UI" w:cs="Segoe UI"/>
            <w:noProof/>
            <w:sz w:val="20"/>
            <w:szCs w:val="20"/>
          </w:rPr>
          <w:t>24.2.4</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Module 5 – Health Labour Market Flows</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_Toc61959488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103</w:t>
        </w:r>
        <w:r w:rsidR="002B6683" w:rsidRPr="000154E1">
          <w:rPr>
            <w:rStyle w:val="Hyperlink"/>
            <w:rFonts w:ascii="Segoe UI" w:hAnsi="Segoe UI" w:cs="Segoe UI"/>
            <w:noProof/>
            <w:sz w:val="20"/>
            <w:szCs w:val="20"/>
            <w:rtl/>
          </w:rPr>
          <w:fldChar w:fldCharType="end"/>
        </w:r>
      </w:hyperlink>
    </w:p>
    <w:p w14:paraId="10C9DB2C"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89" w:history="1">
        <w:r w:rsidR="002B6683" w:rsidRPr="000154E1">
          <w:rPr>
            <w:rStyle w:val="Hyperlink"/>
            <w:rFonts w:ascii="Segoe UI" w:hAnsi="Segoe UI" w:cs="Segoe UI"/>
            <w:noProof/>
            <w:sz w:val="20"/>
            <w:szCs w:val="20"/>
          </w:rPr>
          <w:t>24.2.5</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Module 6 – Employment Characteristics and Working Conditions</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_Toc61959489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104</w:t>
        </w:r>
        <w:r w:rsidR="002B6683" w:rsidRPr="000154E1">
          <w:rPr>
            <w:rStyle w:val="Hyperlink"/>
            <w:rFonts w:ascii="Segoe UI" w:hAnsi="Segoe UI" w:cs="Segoe UI"/>
            <w:noProof/>
            <w:sz w:val="20"/>
            <w:szCs w:val="20"/>
            <w:rtl/>
          </w:rPr>
          <w:fldChar w:fldCharType="end"/>
        </w:r>
      </w:hyperlink>
    </w:p>
    <w:p w14:paraId="2AE9CF86"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90" w:history="1">
        <w:r w:rsidR="002B6683" w:rsidRPr="000154E1">
          <w:rPr>
            <w:rStyle w:val="Hyperlink"/>
            <w:rFonts w:ascii="Segoe UI" w:hAnsi="Segoe UI" w:cs="Segoe UI"/>
            <w:noProof/>
            <w:sz w:val="20"/>
            <w:szCs w:val="20"/>
          </w:rPr>
          <w:t>24.2.6</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Module 7 – Health Workforce Expenditure</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_Toc61959490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105</w:t>
        </w:r>
        <w:r w:rsidR="002B6683" w:rsidRPr="000154E1">
          <w:rPr>
            <w:rStyle w:val="Hyperlink"/>
            <w:rFonts w:ascii="Segoe UI" w:hAnsi="Segoe UI" w:cs="Segoe UI"/>
            <w:noProof/>
            <w:sz w:val="20"/>
            <w:szCs w:val="20"/>
            <w:rtl/>
          </w:rPr>
          <w:fldChar w:fldCharType="end"/>
        </w:r>
      </w:hyperlink>
    </w:p>
    <w:p w14:paraId="66CB056B" w14:textId="77777777" w:rsidR="002B6683" w:rsidRPr="000154E1" w:rsidRDefault="00517D4E">
      <w:pPr>
        <w:pStyle w:val="TOC3"/>
        <w:tabs>
          <w:tab w:val="left" w:pos="1320"/>
          <w:tab w:val="right" w:leader="dot" w:pos="8630"/>
        </w:tabs>
        <w:rPr>
          <w:rFonts w:ascii="Segoe UI" w:hAnsi="Segoe UI" w:cs="Segoe UI"/>
          <w:noProof/>
          <w:sz w:val="20"/>
          <w:szCs w:val="20"/>
        </w:rPr>
      </w:pPr>
      <w:hyperlink w:anchor="_Toc61959491" w:history="1">
        <w:r w:rsidR="002B6683" w:rsidRPr="000154E1">
          <w:rPr>
            <w:rStyle w:val="Hyperlink"/>
            <w:rFonts w:ascii="Segoe UI" w:hAnsi="Segoe UI" w:cs="Segoe UI"/>
            <w:noProof/>
            <w:sz w:val="20"/>
            <w:szCs w:val="20"/>
          </w:rPr>
          <w:t>24.2.7</w:t>
        </w:r>
        <w:r w:rsidR="002B6683" w:rsidRPr="000154E1">
          <w:rPr>
            <w:rFonts w:ascii="Segoe UI" w:hAnsi="Segoe UI" w:cs="Segoe UI"/>
            <w:noProof/>
            <w:sz w:val="20"/>
            <w:szCs w:val="20"/>
          </w:rPr>
          <w:tab/>
        </w:r>
        <w:r w:rsidR="002B6683" w:rsidRPr="000154E1">
          <w:rPr>
            <w:rStyle w:val="Hyperlink"/>
            <w:rFonts w:ascii="Segoe UI" w:hAnsi="Segoe UI" w:cs="Segoe UI"/>
            <w:noProof/>
            <w:sz w:val="20"/>
            <w:szCs w:val="20"/>
          </w:rPr>
          <w:t>Module 10 – Health Workforce Information Systems</w:t>
        </w:r>
        <w:r w:rsidR="002B6683" w:rsidRPr="000154E1">
          <w:rPr>
            <w:rFonts w:ascii="Segoe UI" w:hAnsi="Segoe UI" w:cs="Segoe UI"/>
            <w:noProof/>
            <w:webHidden/>
            <w:sz w:val="20"/>
            <w:szCs w:val="20"/>
          </w:rPr>
          <w:tab/>
        </w:r>
        <w:r w:rsidR="002B6683" w:rsidRPr="000154E1">
          <w:rPr>
            <w:rStyle w:val="Hyperlink"/>
            <w:rFonts w:ascii="Segoe UI" w:hAnsi="Segoe UI" w:cs="Segoe UI"/>
            <w:noProof/>
            <w:sz w:val="20"/>
            <w:szCs w:val="20"/>
            <w:rtl/>
          </w:rPr>
          <w:fldChar w:fldCharType="begin"/>
        </w:r>
        <w:r w:rsidR="002B6683" w:rsidRPr="000154E1">
          <w:rPr>
            <w:rFonts w:ascii="Segoe UI" w:hAnsi="Segoe UI" w:cs="Segoe UI"/>
            <w:noProof/>
            <w:webHidden/>
            <w:sz w:val="20"/>
            <w:szCs w:val="20"/>
          </w:rPr>
          <w:instrText xml:space="preserve"> PAGEREF _Toc61959491 \h </w:instrText>
        </w:r>
        <w:r w:rsidR="002B6683" w:rsidRPr="000154E1">
          <w:rPr>
            <w:rStyle w:val="Hyperlink"/>
            <w:rFonts w:ascii="Segoe UI" w:hAnsi="Segoe UI" w:cs="Segoe UI"/>
            <w:noProof/>
            <w:sz w:val="20"/>
            <w:szCs w:val="20"/>
            <w:rtl/>
          </w:rPr>
        </w:r>
        <w:r w:rsidR="002B6683" w:rsidRPr="000154E1">
          <w:rPr>
            <w:rStyle w:val="Hyperlink"/>
            <w:rFonts w:ascii="Segoe UI" w:hAnsi="Segoe UI" w:cs="Segoe UI"/>
            <w:noProof/>
            <w:sz w:val="20"/>
            <w:szCs w:val="20"/>
            <w:rtl/>
          </w:rPr>
          <w:fldChar w:fldCharType="separate"/>
        </w:r>
        <w:r w:rsidR="002B6683" w:rsidRPr="000154E1">
          <w:rPr>
            <w:rFonts w:ascii="Segoe UI" w:hAnsi="Segoe UI" w:cs="Segoe UI"/>
            <w:noProof/>
            <w:webHidden/>
            <w:sz w:val="20"/>
            <w:szCs w:val="20"/>
          </w:rPr>
          <w:t>107</w:t>
        </w:r>
        <w:r w:rsidR="002B6683" w:rsidRPr="000154E1">
          <w:rPr>
            <w:rStyle w:val="Hyperlink"/>
            <w:rFonts w:ascii="Segoe UI" w:hAnsi="Segoe UI" w:cs="Segoe UI"/>
            <w:noProof/>
            <w:sz w:val="20"/>
            <w:szCs w:val="20"/>
            <w:rtl/>
          </w:rPr>
          <w:fldChar w:fldCharType="end"/>
        </w:r>
      </w:hyperlink>
    </w:p>
    <w:p w14:paraId="159BCD7D" w14:textId="77777777" w:rsidR="002B6683" w:rsidRPr="000154E1" w:rsidRDefault="00517D4E">
      <w:pPr>
        <w:pStyle w:val="TOC1"/>
        <w:rPr>
          <w:rFonts w:asciiTheme="minorHAnsi" w:hAnsiTheme="minorHAnsi" w:cstheme="minorBidi"/>
          <w:b/>
          <w:bCs/>
          <w:color w:val="auto"/>
          <w:sz w:val="20"/>
          <w:szCs w:val="20"/>
        </w:rPr>
      </w:pPr>
      <w:hyperlink w:anchor="_Toc61959492" w:history="1">
        <w:r w:rsidR="002B6683" w:rsidRPr="000154E1">
          <w:rPr>
            <w:rStyle w:val="Hyperlink"/>
            <w:b/>
            <w:bCs/>
            <w:sz w:val="20"/>
            <w:szCs w:val="20"/>
          </w:rPr>
          <w:t>25.</w:t>
        </w:r>
        <w:r w:rsidR="002B6683" w:rsidRPr="000154E1">
          <w:rPr>
            <w:b/>
            <w:bCs/>
            <w:color w:val="auto"/>
            <w:sz w:val="20"/>
            <w:szCs w:val="20"/>
          </w:rPr>
          <w:tab/>
        </w:r>
        <w:r w:rsidR="002B6683" w:rsidRPr="000154E1">
          <w:rPr>
            <w:rStyle w:val="Hyperlink"/>
            <w:b/>
            <w:bCs/>
            <w:sz w:val="20"/>
            <w:szCs w:val="20"/>
          </w:rPr>
          <w:t>Glossary</w:t>
        </w:r>
        <w:r w:rsidR="002B6683" w:rsidRPr="000154E1">
          <w:rPr>
            <w:b/>
            <w:bCs/>
            <w:webHidden/>
            <w:sz w:val="20"/>
            <w:szCs w:val="20"/>
          </w:rPr>
          <w:tab/>
        </w:r>
        <w:r w:rsidR="002B6683" w:rsidRPr="000154E1">
          <w:rPr>
            <w:rStyle w:val="Hyperlink"/>
            <w:b/>
            <w:bCs/>
            <w:sz w:val="20"/>
            <w:szCs w:val="20"/>
            <w:rtl/>
          </w:rPr>
          <w:fldChar w:fldCharType="begin"/>
        </w:r>
        <w:r w:rsidR="002B6683" w:rsidRPr="000154E1">
          <w:rPr>
            <w:b/>
            <w:bCs/>
            <w:webHidden/>
            <w:sz w:val="20"/>
            <w:szCs w:val="20"/>
          </w:rPr>
          <w:instrText xml:space="preserve"> PAGEREF _Toc61959492 \h </w:instrText>
        </w:r>
        <w:r w:rsidR="002B6683" w:rsidRPr="000154E1">
          <w:rPr>
            <w:rStyle w:val="Hyperlink"/>
            <w:b/>
            <w:bCs/>
            <w:sz w:val="20"/>
            <w:szCs w:val="20"/>
            <w:rtl/>
          </w:rPr>
        </w:r>
        <w:r w:rsidR="002B6683" w:rsidRPr="000154E1">
          <w:rPr>
            <w:rStyle w:val="Hyperlink"/>
            <w:b/>
            <w:bCs/>
            <w:sz w:val="20"/>
            <w:szCs w:val="20"/>
            <w:rtl/>
          </w:rPr>
          <w:fldChar w:fldCharType="separate"/>
        </w:r>
        <w:r w:rsidR="002B6683" w:rsidRPr="000154E1">
          <w:rPr>
            <w:b/>
            <w:bCs/>
            <w:webHidden/>
            <w:sz w:val="20"/>
            <w:szCs w:val="20"/>
          </w:rPr>
          <w:t>108</w:t>
        </w:r>
        <w:r w:rsidR="002B6683" w:rsidRPr="000154E1">
          <w:rPr>
            <w:rStyle w:val="Hyperlink"/>
            <w:b/>
            <w:bCs/>
            <w:sz w:val="20"/>
            <w:szCs w:val="20"/>
            <w:rtl/>
          </w:rPr>
          <w:fldChar w:fldCharType="end"/>
        </w:r>
      </w:hyperlink>
    </w:p>
    <w:p w14:paraId="0C80C695" w14:textId="1380F1F9" w:rsidR="004913E5" w:rsidRPr="001E3F8A" w:rsidRDefault="001C540B" w:rsidP="00D528DC">
      <w:pPr>
        <w:rPr>
          <w:rFonts w:cs="Segoe UI"/>
          <w:sz w:val="20"/>
          <w:szCs w:val="20"/>
        </w:rPr>
      </w:pPr>
      <w:r w:rsidRPr="001E3F8A">
        <w:rPr>
          <w:rFonts w:cs="Segoe UI"/>
          <w:sz w:val="20"/>
          <w:szCs w:val="20"/>
        </w:rPr>
        <w:fldChar w:fldCharType="end"/>
      </w:r>
      <w:r w:rsidR="004913E5" w:rsidRPr="001E3F8A">
        <w:rPr>
          <w:rFonts w:cs="Segoe UI"/>
          <w:sz w:val="20"/>
          <w:szCs w:val="20"/>
        </w:rPr>
        <w:br w:type="page"/>
      </w:r>
    </w:p>
    <w:p w14:paraId="434EEB1D" w14:textId="77777777" w:rsidR="004913E5" w:rsidRPr="001E3F8A" w:rsidRDefault="009F7A7F" w:rsidP="001D241F">
      <w:pPr>
        <w:pStyle w:val="Heading1"/>
        <w:rPr>
          <w:sz w:val="32"/>
          <w:szCs w:val="32"/>
        </w:rPr>
      </w:pPr>
      <w:bookmarkStart w:id="10" w:name="_Toc61959413"/>
      <w:r w:rsidRPr="001E3F8A">
        <w:rPr>
          <w:sz w:val="32"/>
          <w:szCs w:val="32"/>
        </w:rPr>
        <w:lastRenderedPageBreak/>
        <w:t>LIST OF FIGURES</w:t>
      </w:r>
      <w:bookmarkEnd w:id="10"/>
    </w:p>
    <w:p w14:paraId="459E9F16" w14:textId="77777777" w:rsidR="009F7A7F" w:rsidRPr="001E3F8A" w:rsidRDefault="009F7A7F" w:rsidP="009F7A7F">
      <w:pPr>
        <w:rPr>
          <w:sz w:val="20"/>
          <w:szCs w:val="20"/>
        </w:rPr>
      </w:pPr>
    </w:p>
    <w:p w14:paraId="7D092642" w14:textId="77777777" w:rsidR="00305D4E" w:rsidRDefault="00DD04A6">
      <w:pPr>
        <w:pStyle w:val="TableofFigures"/>
        <w:tabs>
          <w:tab w:val="right" w:leader="dot" w:pos="8630"/>
        </w:tabs>
        <w:rPr>
          <w:rFonts w:asciiTheme="minorHAnsi" w:hAnsiTheme="minorHAnsi"/>
          <w:noProof/>
          <w:color w:val="auto"/>
          <w:szCs w:val="22"/>
        </w:rPr>
      </w:pPr>
      <w:r w:rsidRPr="001E3F8A">
        <w:rPr>
          <w:sz w:val="20"/>
          <w:szCs w:val="20"/>
        </w:rPr>
        <w:fldChar w:fldCharType="begin"/>
      </w:r>
      <w:r w:rsidRPr="001E3F8A">
        <w:rPr>
          <w:sz w:val="20"/>
          <w:szCs w:val="20"/>
        </w:rPr>
        <w:instrText xml:space="preserve"> TOC \h \z \c "Figure" </w:instrText>
      </w:r>
      <w:r w:rsidRPr="001E3F8A">
        <w:rPr>
          <w:sz w:val="20"/>
          <w:szCs w:val="20"/>
        </w:rPr>
        <w:fldChar w:fldCharType="separate"/>
      </w:r>
      <w:hyperlink w:anchor="_Toc61959360" w:history="1">
        <w:r w:rsidR="00305D4E" w:rsidRPr="005F1924">
          <w:rPr>
            <w:rStyle w:val="Hyperlink"/>
            <w:noProof/>
          </w:rPr>
          <w:t>Figure 1 - NHWA Purpose</w:t>
        </w:r>
        <w:r w:rsidR="00305D4E">
          <w:rPr>
            <w:noProof/>
            <w:webHidden/>
          </w:rPr>
          <w:tab/>
        </w:r>
        <w:r w:rsidR="00305D4E">
          <w:rPr>
            <w:rStyle w:val="Hyperlink"/>
            <w:noProof/>
            <w:rtl/>
          </w:rPr>
          <w:fldChar w:fldCharType="begin"/>
        </w:r>
        <w:r w:rsidR="00305D4E">
          <w:rPr>
            <w:noProof/>
            <w:webHidden/>
          </w:rPr>
          <w:instrText xml:space="preserve"> PAGEREF _Toc61959360 \h </w:instrText>
        </w:r>
        <w:r w:rsidR="00305D4E">
          <w:rPr>
            <w:rStyle w:val="Hyperlink"/>
            <w:noProof/>
            <w:rtl/>
          </w:rPr>
        </w:r>
        <w:r w:rsidR="00305D4E">
          <w:rPr>
            <w:rStyle w:val="Hyperlink"/>
            <w:noProof/>
            <w:rtl/>
          </w:rPr>
          <w:fldChar w:fldCharType="separate"/>
        </w:r>
        <w:r w:rsidR="00305D4E">
          <w:rPr>
            <w:noProof/>
            <w:webHidden/>
          </w:rPr>
          <w:t>11</w:t>
        </w:r>
        <w:r w:rsidR="00305D4E">
          <w:rPr>
            <w:rStyle w:val="Hyperlink"/>
            <w:noProof/>
            <w:rtl/>
          </w:rPr>
          <w:fldChar w:fldCharType="end"/>
        </w:r>
      </w:hyperlink>
    </w:p>
    <w:p w14:paraId="630DB600" w14:textId="77777777" w:rsidR="00305D4E" w:rsidRDefault="00517D4E">
      <w:pPr>
        <w:pStyle w:val="TableofFigures"/>
        <w:tabs>
          <w:tab w:val="right" w:leader="dot" w:pos="8630"/>
        </w:tabs>
        <w:rPr>
          <w:rFonts w:asciiTheme="minorHAnsi" w:hAnsiTheme="minorHAnsi"/>
          <w:noProof/>
          <w:color w:val="auto"/>
          <w:szCs w:val="22"/>
        </w:rPr>
      </w:pPr>
      <w:hyperlink w:anchor="_Toc61959361" w:history="1">
        <w:r w:rsidR="00305D4E" w:rsidRPr="005F1924">
          <w:rPr>
            <w:rStyle w:val="Hyperlink"/>
            <w:noProof/>
          </w:rPr>
          <w:t>Figure 2 - NHWA Benefits</w:t>
        </w:r>
        <w:r w:rsidR="00305D4E">
          <w:rPr>
            <w:noProof/>
            <w:webHidden/>
          </w:rPr>
          <w:tab/>
        </w:r>
        <w:r w:rsidR="00305D4E">
          <w:rPr>
            <w:rStyle w:val="Hyperlink"/>
            <w:noProof/>
            <w:rtl/>
          </w:rPr>
          <w:fldChar w:fldCharType="begin"/>
        </w:r>
        <w:r w:rsidR="00305D4E">
          <w:rPr>
            <w:noProof/>
            <w:webHidden/>
          </w:rPr>
          <w:instrText xml:space="preserve"> PAGEREF _Toc61959361 \h </w:instrText>
        </w:r>
        <w:r w:rsidR="00305D4E">
          <w:rPr>
            <w:rStyle w:val="Hyperlink"/>
            <w:noProof/>
            <w:rtl/>
          </w:rPr>
        </w:r>
        <w:r w:rsidR="00305D4E">
          <w:rPr>
            <w:rStyle w:val="Hyperlink"/>
            <w:noProof/>
            <w:rtl/>
          </w:rPr>
          <w:fldChar w:fldCharType="separate"/>
        </w:r>
        <w:r w:rsidR="00305D4E">
          <w:rPr>
            <w:noProof/>
            <w:webHidden/>
          </w:rPr>
          <w:t>12</w:t>
        </w:r>
        <w:r w:rsidR="00305D4E">
          <w:rPr>
            <w:rStyle w:val="Hyperlink"/>
            <w:noProof/>
            <w:rtl/>
          </w:rPr>
          <w:fldChar w:fldCharType="end"/>
        </w:r>
      </w:hyperlink>
    </w:p>
    <w:p w14:paraId="200BF9F0" w14:textId="77777777" w:rsidR="00305D4E" w:rsidRDefault="00517D4E">
      <w:pPr>
        <w:pStyle w:val="TableofFigures"/>
        <w:tabs>
          <w:tab w:val="right" w:leader="dot" w:pos="8630"/>
        </w:tabs>
        <w:rPr>
          <w:rFonts w:asciiTheme="minorHAnsi" w:hAnsiTheme="minorHAnsi"/>
          <w:noProof/>
          <w:color w:val="auto"/>
          <w:szCs w:val="22"/>
        </w:rPr>
      </w:pPr>
      <w:hyperlink w:anchor="_Toc61959362" w:history="1">
        <w:r w:rsidR="00305D4E" w:rsidRPr="005F1924">
          <w:rPr>
            <w:rStyle w:val="Hyperlink"/>
            <w:noProof/>
          </w:rPr>
          <w:t>Figure 3 - NHWA Modules</w:t>
        </w:r>
        <w:r w:rsidR="00305D4E">
          <w:rPr>
            <w:noProof/>
            <w:webHidden/>
          </w:rPr>
          <w:tab/>
        </w:r>
        <w:r w:rsidR="00305D4E">
          <w:rPr>
            <w:rStyle w:val="Hyperlink"/>
            <w:noProof/>
            <w:rtl/>
          </w:rPr>
          <w:fldChar w:fldCharType="begin"/>
        </w:r>
        <w:r w:rsidR="00305D4E">
          <w:rPr>
            <w:noProof/>
            <w:webHidden/>
          </w:rPr>
          <w:instrText xml:space="preserve"> PAGEREF _Toc61959362 \h </w:instrText>
        </w:r>
        <w:r w:rsidR="00305D4E">
          <w:rPr>
            <w:rStyle w:val="Hyperlink"/>
            <w:noProof/>
            <w:rtl/>
          </w:rPr>
        </w:r>
        <w:r w:rsidR="00305D4E">
          <w:rPr>
            <w:rStyle w:val="Hyperlink"/>
            <w:noProof/>
            <w:rtl/>
          </w:rPr>
          <w:fldChar w:fldCharType="separate"/>
        </w:r>
        <w:r w:rsidR="00305D4E">
          <w:rPr>
            <w:noProof/>
            <w:webHidden/>
          </w:rPr>
          <w:t>13</w:t>
        </w:r>
        <w:r w:rsidR="00305D4E">
          <w:rPr>
            <w:rStyle w:val="Hyperlink"/>
            <w:noProof/>
            <w:rtl/>
          </w:rPr>
          <w:fldChar w:fldCharType="end"/>
        </w:r>
      </w:hyperlink>
    </w:p>
    <w:p w14:paraId="06804129" w14:textId="77777777" w:rsidR="00305D4E" w:rsidRDefault="00517D4E">
      <w:pPr>
        <w:pStyle w:val="TableofFigures"/>
        <w:tabs>
          <w:tab w:val="right" w:leader="dot" w:pos="8630"/>
        </w:tabs>
        <w:rPr>
          <w:rFonts w:asciiTheme="minorHAnsi" w:hAnsiTheme="minorHAnsi"/>
          <w:noProof/>
          <w:color w:val="auto"/>
          <w:szCs w:val="22"/>
        </w:rPr>
      </w:pPr>
      <w:hyperlink w:anchor="_Toc61959363" w:history="1">
        <w:r w:rsidR="00305D4E" w:rsidRPr="005F1924">
          <w:rPr>
            <w:rStyle w:val="Hyperlink"/>
            <w:noProof/>
          </w:rPr>
          <w:t>Figure 4 - Module 1 Key Areas</w:t>
        </w:r>
        <w:r w:rsidR="00305D4E">
          <w:rPr>
            <w:noProof/>
            <w:webHidden/>
          </w:rPr>
          <w:tab/>
        </w:r>
        <w:r w:rsidR="00305D4E">
          <w:rPr>
            <w:rStyle w:val="Hyperlink"/>
            <w:noProof/>
            <w:rtl/>
          </w:rPr>
          <w:fldChar w:fldCharType="begin"/>
        </w:r>
        <w:r w:rsidR="00305D4E">
          <w:rPr>
            <w:noProof/>
            <w:webHidden/>
          </w:rPr>
          <w:instrText xml:space="preserve"> PAGEREF _Toc61959363 \h </w:instrText>
        </w:r>
        <w:r w:rsidR="00305D4E">
          <w:rPr>
            <w:rStyle w:val="Hyperlink"/>
            <w:noProof/>
            <w:rtl/>
          </w:rPr>
        </w:r>
        <w:r w:rsidR="00305D4E">
          <w:rPr>
            <w:rStyle w:val="Hyperlink"/>
            <w:noProof/>
            <w:rtl/>
          </w:rPr>
          <w:fldChar w:fldCharType="separate"/>
        </w:r>
        <w:r w:rsidR="00305D4E">
          <w:rPr>
            <w:noProof/>
            <w:webHidden/>
          </w:rPr>
          <w:t>18</w:t>
        </w:r>
        <w:r w:rsidR="00305D4E">
          <w:rPr>
            <w:rStyle w:val="Hyperlink"/>
            <w:noProof/>
            <w:rtl/>
          </w:rPr>
          <w:fldChar w:fldCharType="end"/>
        </w:r>
      </w:hyperlink>
    </w:p>
    <w:p w14:paraId="015074A0" w14:textId="77777777" w:rsidR="00305D4E" w:rsidRDefault="00517D4E">
      <w:pPr>
        <w:pStyle w:val="TableofFigures"/>
        <w:tabs>
          <w:tab w:val="right" w:leader="dot" w:pos="8630"/>
        </w:tabs>
        <w:rPr>
          <w:rFonts w:asciiTheme="minorHAnsi" w:hAnsiTheme="minorHAnsi"/>
          <w:noProof/>
          <w:color w:val="auto"/>
          <w:szCs w:val="22"/>
        </w:rPr>
      </w:pPr>
      <w:hyperlink w:anchor="_Toc61959364" w:history="1">
        <w:r w:rsidR="00305D4E" w:rsidRPr="005F1924">
          <w:rPr>
            <w:rStyle w:val="Hyperlink"/>
            <w:noProof/>
          </w:rPr>
          <w:t>Figure 5 - Category-wise Manpower UAE chart</w:t>
        </w:r>
        <w:r w:rsidR="00305D4E">
          <w:rPr>
            <w:noProof/>
            <w:webHidden/>
          </w:rPr>
          <w:tab/>
        </w:r>
        <w:r w:rsidR="00305D4E">
          <w:rPr>
            <w:rStyle w:val="Hyperlink"/>
            <w:noProof/>
            <w:rtl/>
          </w:rPr>
          <w:fldChar w:fldCharType="begin"/>
        </w:r>
        <w:r w:rsidR="00305D4E">
          <w:rPr>
            <w:noProof/>
            <w:webHidden/>
          </w:rPr>
          <w:instrText xml:space="preserve"> PAGEREF _Toc61959364 \h </w:instrText>
        </w:r>
        <w:r w:rsidR="00305D4E">
          <w:rPr>
            <w:rStyle w:val="Hyperlink"/>
            <w:noProof/>
            <w:rtl/>
          </w:rPr>
        </w:r>
        <w:r w:rsidR="00305D4E">
          <w:rPr>
            <w:rStyle w:val="Hyperlink"/>
            <w:noProof/>
            <w:rtl/>
          </w:rPr>
          <w:fldChar w:fldCharType="separate"/>
        </w:r>
        <w:r w:rsidR="00305D4E">
          <w:rPr>
            <w:noProof/>
            <w:webHidden/>
          </w:rPr>
          <w:t>20</w:t>
        </w:r>
        <w:r w:rsidR="00305D4E">
          <w:rPr>
            <w:rStyle w:val="Hyperlink"/>
            <w:noProof/>
            <w:rtl/>
          </w:rPr>
          <w:fldChar w:fldCharType="end"/>
        </w:r>
      </w:hyperlink>
    </w:p>
    <w:p w14:paraId="0696D07B" w14:textId="77777777" w:rsidR="00305D4E" w:rsidRDefault="00517D4E">
      <w:pPr>
        <w:pStyle w:val="TableofFigures"/>
        <w:tabs>
          <w:tab w:val="right" w:leader="dot" w:pos="8630"/>
        </w:tabs>
        <w:rPr>
          <w:rFonts w:asciiTheme="minorHAnsi" w:hAnsiTheme="minorHAnsi"/>
          <w:noProof/>
          <w:color w:val="auto"/>
          <w:szCs w:val="22"/>
        </w:rPr>
      </w:pPr>
      <w:hyperlink w:anchor="_Toc61959365" w:history="1">
        <w:r w:rsidR="00305D4E" w:rsidRPr="005F1924">
          <w:rPr>
            <w:rStyle w:val="Hyperlink"/>
            <w:noProof/>
          </w:rPr>
          <w:t>Figure 6 - Category-wise Manpower Abu Dhabi chart</w:t>
        </w:r>
        <w:r w:rsidR="00305D4E">
          <w:rPr>
            <w:noProof/>
            <w:webHidden/>
          </w:rPr>
          <w:tab/>
        </w:r>
        <w:r w:rsidR="00305D4E">
          <w:rPr>
            <w:rStyle w:val="Hyperlink"/>
            <w:noProof/>
            <w:rtl/>
          </w:rPr>
          <w:fldChar w:fldCharType="begin"/>
        </w:r>
        <w:r w:rsidR="00305D4E">
          <w:rPr>
            <w:noProof/>
            <w:webHidden/>
          </w:rPr>
          <w:instrText xml:space="preserve"> PAGEREF _Toc61959365 \h </w:instrText>
        </w:r>
        <w:r w:rsidR="00305D4E">
          <w:rPr>
            <w:rStyle w:val="Hyperlink"/>
            <w:noProof/>
            <w:rtl/>
          </w:rPr>
        </w:r>
        <w:r w:rsidR="00305D4E">
          <w:rPr>
            <w:rStyle w:val="Hyperlink"/>
            <w:noProof/>
            <w:rtl/>
          </w:rPr>
          <w:fldChar w:fldCharType="separate"/>
        </w:r>
        <w:r w:rsidR="00305D4E">
          <w:rPr>
            <w:noProof/>
            <w:webHidden/>
          </w:rPr>
          <w:t>22</w:t>
        </w:r>
        <w:r w:rsidR="00305D4E">
          <w:rPr>
            <w:rStyle w:val="Hyperlink"/>
            <w:noProof/>
            <w:rtl/>
          </w:rPr>
          <w:fldChar w:fldCharType="end"/>
        </w:r>
      </w:hyperlink>
    </w:p>
    <w:p w14:paraId="62C8B48E" w14:textId="77777777" w:rsidR="00305D4E" w:rsidRDefault="00517D4E">
      <w:pPr>
        <w:pStyle w:val="TableofFigures"/>
        <w:tabs>
          <w:tab w:val="right" w:leader="dot" w:pos="8630"/>
        </w:tabs>
        <w:rPr>
          <w:rFonts w:asciiTheme="minorHAnsi" w:hAnsiTheme="minorHAnsi"/>
          <w:noProof/>
          <w:color w:val="auto"/>
          <w:szCs w:val="22"/>
        </w:rPr>
      </w:pPr>
      <w:hyperlink w:anchor="_Toc61959366" w:history="1">
        <w:r w:rsidR="00305D4E" w:rsidRPr="005F1924">
          <w:rPr>
            <w:rStyle w:val="Hyperlink"/>
            <w:noProof/>
          </w:rPr>
          <w:t>Figure 7 - Category-wise Manpower Dubai chart</w:t>
        </w:r>
        <w:r w:rsidR="00305D4E">
          <w:rPr>
            <w:noProof/>
            <w:webHidden/>
          </w:rPr>
          <w:tab/>
        </w:r>
        <w:r w:rsidR="00305D4E">
          <w:rPr>
            <w:rStyle w:val="Hyperlink"/>
            <w:noProof/>
            <w:rtl/>
          </w:rPr>
          <w:fldChar w:fldCharType="begin"/>
        </w:r>
        <w:r w:rsidR="00305D4E">
          <w:rPr>
            <w:noProof/>
            <w:webHidden/>
          </w:rPr>
          <w:instrText xml:space="preserve"> PAGEREF _Toc61959366 \h </w:instrText>
        </w:r>
        <w:r w:rsidR="00305D4E">
          <w:rPr>
            <w:rStyle w:val="Hyperlink"/>
            <w:noProof/>
            <w:rtl/>
          </w:rPr>
        </w:r>
        <w:r w:rsidR="00305D4E">
          <w:rPr>
            <w:rStyle w:val="Hyperlink"/>
            <w:noProof/>
            <w:rtl/>
          </w:rPr>
          <w:fldChar w:fldCharType="separate"/>
        </w:r>
        <w:r w:rsidR="00305D4E">
          <w:rPr>
            <w:noProof/>
            <w:webHidden/>
          </w:rPr>
          <w:t>23</w:t>
        </w:r>
        <w:r w:rsidR="00305D4E">
          <w:rPr>
            <w:rStyle w:val="Hyperlink"/>
            <w:noProof/>
            <w:rtl/>
          </w:rPr>
          <w:fldChar w:fldCharType="end"/>
        </w:r>
      </w:hyperlink>
    </w:p>
    <w:p w14:paraId="48C3A7ED" w14:textId="77777777" w:rsidR="00305D4E" w:rsidRDefault="00517D4E">
      <w:pPr>
        <w:pStyle w:val="TableofFigures"/>
        <w:tabs>
          <w:tab w:val="right" w:leader="dot" w:pos="8630"/>
        </w:tabs>
        <w:rPr>
          <w:rFonts w:asciiTheme="minorHAnsi" w:hAnsiTheme="minorHAnsi"/>
          <w:noProof/>
          <w:color w:val="auto"/>
          <w:szCs w:val="22"/>
        </w:rPr>
      </w:pPr>
      <w:hyperlink w:anchor="_Toc61959367" w:history="1">
        <w:r w:rsidR="00305D4E" w:rsidRPr="005F1924">
          <w:rPr>
            <w:rStyle w:val="Hyperlink"/>
            <w:noProof/>
          </w:rPr>
          <w:t>Figure 8 - Category-wise Manpower Sharjah chart</w:t>
        </w:r>
        <w:r w:rsidR="00305D4E">
          <w:rPr>
            <w:noProof/>
            <w:webHidden/>
          </w:rPr>
          <w:tab/>
        </w:r>
        <w:r w:rsidR="00305D4E">
          <w:rPr>
            <w:rStyle w:val="Hyperlink"/>
            <w:noProof/>
            <w:rtl/>
          </w:rPr>
          <w:fldChar w:fldCharType="begin"/>
        </w:r>
        <w:r w:rsidR="00305D4E">
          <w:rPr>
            <w:noProof/>
            <w:webHidden/>
          </w:rPr>
          <w:instrText xml:space="preserve"> PAGEREF _Toc61959367 \h </w:instrText>
        </w:r>
        <w:r w:rsidR="00305D4E">
          <w:rPr>
            <w:rStyle w:val="Hyperlink"/>
            <w:noProof/>
            <w:rtl/>
          </w:rPr>
        </w:r>
        <w:r w:rsidR="00305D4E">
          <w:rPr>
            <w:rStyle w:val="Hyperlink"/>
            <w:noProof/>
            <w:rtl/>
          </w:rPr>
          <w:fldChar w:fldCharType="separate"/>
        </w:r>
        <w:r w:rsidR="00305D4E">
          <w:rPr>
            <w:noProof/>
            <w:webHidden/>
          </w:rPr>
          <w:t>24</w:t>
        </w:r>
        <w:r w:rsidR="00305D4E">
          <w:rPr>
            <w:rStyle w:val="Hyperlink"/>
            <w:noProof/>
            <w:rtl/>
          </w:rPr>
          <w:fldChar w:fldCharType="end"/>
        </w:r>
      </w:hyperlink>
    </w:p>
    <w:p w14:paraId="150DFEC0" w14:textId="77777777" w:rsidR="00305D4E" w:rsidRDefault="00517D4E">
      <w:pPr>
        <w:pStyle w:val="TableofFigures"/>
        <w:tabs>
          <w:tab w:val="right" w:leader="dot" w:pos="8630"/>
        </w:tabs>
        <w:rPr>
          <w:rFonts w:asciiTheme="minorHAnsi" w:hAnsiTheme="minorHAnsi"/>
          <w:noProof/>
          <w:color w:val="auto"/>
          <w:szCs w:val="22"/>
        </w:rPr>
      </w:pPr>
      <w:hyperlink w:anchor="_Toc61959368" w:history="1">
        <w:r w:rsidR="00305D4E" w:rsidRPr="005F1924">
          <w:rPr>
            <w:rStyle w:val="Hyperlink"/>
            <w:noProof/>
          </w:rPr>
          <w:t>Figure 9 - Category-wise Manpower Ajman chart</w:t>
        </w:r>
        <w:r w:rsidR="00305D4E">
          <w:rPr>
            <w:noProof/>
            <w:webHidden/>
          </w:rPr>
          <w:tab/>
        </w:r>
        <w:r w:rsidR="00305D4E">
          <w:rPr>
            <w:rStyle w:val="Hyperlink"/>
            <w:noProof/>
            <w:rtl/>
          </w:rPr>
          <w:fldChar w:fldCharType="begin"/>
        </w:r>
        <w:r w:rsidR="00305D4E">
          <w:rPr>
            <w:noProof/>
            <w:webHidden/>
          </w:rPr>
          <w:instrText xml:space="preserve"> PAGEREF _Toc61959368 \h </w:instrText>
        </w:r>
        <w:r w:rsidR="00305D4E">
          <w:rPr>
            <w:rStyle w:val="Hyperlink"/>
            <w:noProof/>
            <w:rtl/>
          </w:rPr>
        </w:r>
        <w:r w:rsidR="00305D4E">
          <w:rPr>
            <w:rStyle w:val="Hyperlink"/>
            <w:noProof/>
            <w:rtl/>
          </w:rPr>
          <w:fldChar w:fldCharType="separate"/>
        </w:r>
        <w:r w:rsidR="00305D4E">
          <w:rPr>
            <w:noProof/>
            <w:webHidden/>
          </w:rPr>
          <w:t>25</w:t>
        </w:r>
        <w:r w:rsidR="00305D4E">
          <w:rPr>
            <w:rStyle w:val="Hyperlink"/>
            <w:noProof/>
            <w:rtl/>
          </w:rPr>
          <w:fldChar w:fldCharType="end"/>
        </w:r>
      </w:hyperlink>
    </w:p>
    <w:p w14:paraId="54F2C272" w14:textId="77777777" w:rsidR="00305D4E" w:rsidRDefault="00517D4E">
      <w:pPr>
        <w:pStyle w:val="TableofFigures"/>
        <w:tabs>
          <w:tab w:val="right" w:leader="dot" w:pos="8630"/>
        </w:tabs>
        <w:rPr>
          <w:rFonts w:asciiTheme="minorHAnsi" w:hAnsiTheme="minorHAnsi"/>
          <w:noProof/>
          <w:color w:val="auto"/>
          <w:szCs w:val="22"/>
        </w:rPr>
      </w:pPr>
      <w:hyperlink w:anchor="_Toc61959369" w:history="1">
        <w:r w:rsidR="00305D4E" w:rsidRPr="005F1924">
          <w:rPr>
            <w:rStyle w:val="Hyperlink"/>
            <w:noProof/>
          </w:rPr>
          <w:t>Figure 10 - Category-wise Manpower Umm Al Quwain chart</w:t>
        </w:r>
        <w:r w:rsidR="00305D4E">
          <w:rPr>
            <w:noProof/>
            <w:webHidden/>
          </w:rPr>
          <w:tab/>
        </w:r>
        <w:r w:rsidR="00305D4E">
          <w:rPr>
            <w:rStyle w:val="Hyperlink"/>
            <w:noProof/>
            <w:rtl/>
          </w:rPr>
          <w:fldChar w:fldCharType="begin"/>
        </w:r>
        <w:r w:rsidR="00305D4E">
          <w:rPr>
            <w:noProof/>
            <w:webHidden/>
          </w:rPr>
          <w:instrText xml:space="preserve"> PAGEREF _Toc61959369 \h </w:instrText>
        </w:r>
        <w:r w:rsidR="00305D4E">
          <w:rPr>
            <w:rStyle w:val="Hyperlink"/>
            <w:noProof/>
            <w:rtl/>
          </w:rPr>
        </w:r>
        <w:r w:rsidR="00305D4E">
          <w:rPr>
            <w:rStyle w:val="Hyperlink"/>
            <w:noProof/>
            <w:rtl/>
          </w:rPr>
          <w:fldChar w:fldCharType="separate"/>
        </w:r>
        <w:r w:rsidR="00305D4E">
          <w:rPr>
            <w:noProof/>
            <w:webHidden/>
          </w:rPr>
          <w:t>26</w:t>
        </w:r>
        <w:r w:rsidR="00305D4E">
          <w:rPr>
            <w:rStyle w:val="Hyperlink"/>
            <w:noProof/>
            <w:rtl/>
          </w:rPr>
          <w:fldChar w:fldCharType="end"/>
        </w:r>
      </w:hyperlink>
    </w:p>
    <w:p w14:paraId="001A802F" w14:textId="77777777" w:rsidR="00305D4E" w:rsidRDefault="00517D4E">
      <w:pPr>
        <w:pStyle w:val="TableofFigures"/>
        <w:tabs>
          <w:tab w:val="right" w:leader="dot" w:pos="8630"/>
        </w:tabs>
        <w:rPr>
          <w:rFonts w:asciiTheme="minorHAnsi" w:hAnsiTheme="minorHAnsi"/>
          <w:noProof/>
          <w:color w:val="auto"/>
          <w:szCs w:val="22"/>
        </w:rPr>
      </w:pPr>
      <w:hyperlink w:anchor="_Toc61959370" w:history="1">
        <w:r w:rsidR="00305D4E" w:rsidRPr="005F1924">
          <w:rPr>
            <w:rStyle w:val="Hyperlink"/>
            <w:noProof/>
          </w:rPr>
          <w:t>Figure 11 - Category-wise Manpower Ras Al Khaimah chart</w:t>
        </w:r>
        <w:r w:rsidR="00305D4E">
          <w:rPr>
            <w:noProof/>
            <w:webHidden/>
          </w:rPr>
          <w:tab/>
        </w:r>
        <w:r w:rsidR="00305D4E">
          <w:rPr>
            <w:rStyle w:val="Hyperlink"/>
            <w:noProof/>
            <w:rtl/>
          </w:rPr>
          <w:fldChar w:fldCharType="begin"/>
        </w:r>
        <w:r w:rsidR="00305D4E">
          <w:rPr>
            <w:noProof/>
            <w:webHidden/>
          </w:rPr>
          <w:instrText xml:space="preserve"> PAGEREF _Toc61959370 \h </w:instrText>
        </w:r>
        <w:r w:rsidR="00305D4E">
          <w:rPr>
            <w:rStyle w:val="Hyperlink"/>
            <w:noProof/>
            <w:rtl/>
          </w:rPr>
        </w:r>
        <w:r w:rsidR="00305D4E">
          <w:rPr>
            <w:rStyle w:val="Hyperlink"/>
            <w:noProof/>
            <w:rtl/>
          </w:rPr>
          <w:fldChar w:fldCharType="separate"/>
        </w:r>
        <w:r w:rsidR="00305D4E">
          <w:rPr>
            <w:noProof/>
            <w:webHidden/>
          </w:rPr>
          <w:t>27</w:t>
        </w:r>
        <w:r w:rsidR="00305D4E">
          <w:rPr>
            <w:rStyle w:val="Hyperlink"/>
            <w:noProof/>
            <w:rtl/>
          </w:rPr>
          <w:fldChar w:fldCharType="end"/>
        </w:r>
      </w:hyperlink>
    </w:p>
    <w:p w14:paraId="13B44CB7" w14:textId="77777777" w:rsidR="00305D4E" w:rsidRDefault="00517D4E">
      <w:pPr>
        <w:pStyle w:val="TableofFigures"/>
        <w:tabs>
          <w:tab w:val="right" w:leader="dot" w:pos="8630"/>
        </w:tabs>
        <w:rPr>
          <w:rFonts w:asciiTheme="minorHAnsi" w:hAnsiTheme="minorHAnsi"/>
          <w:noProof/>
          <w:color w:val="auto"/>
          <w:szCs w:val="22"/>
        </w:rPr>
      </w:pPr>
      <w:hyperlink w:anchor="_Toc61959371" w:history="1">
        <w:r w:rsidR="00305D4E" w:rsidRPr="005F1924">
          <w:rPr>
            <w:rStyle w:val="Hyperlink"/>
            <w:noProof/>
          </w:rPr>
          <w:t>Figure 12 - Category-wise Manpower Fujairah chart</w:t>
        </w:r>
        <w:r w:rsidR="00305D4E">
          <w:rPr>
            <w:noProof/>
            <w:webHidden/>
          </w:rPr>
          <w:tab/>
        </w:r>
        <w:r w:rsidR="00305D4E">
          <w:rPr>
            <w:rStyle w:val="Hyperlink"/>
            <w:noProof/>
            <w:rtl/>
          </w:rPr>
          <w:fldChar w:fldCharType="begin"/>
        </w:r>
        <w:r w:rsidR="00305D4E">
          <w:rPr>
            <w:noProof/>
            <w:webHidden/>
          </w:rPr>
          <w:instrText xml:space="preserve"> PAGEREF _Toc61959371 \h </w:instrText>
        </w:r>
        <w:r w:rsidR="00305D4E">
          <w:rPr>
            <w:rStyle w:val="Hyperlink"/>
            <w:noProof/>
            <w:rtl/>
          </w:rPr>
        </w:r>
        <w:r w:rsidR="00305D4E">
          <w:rPr>
            <w:rStyle w:val="Hyperlink"/>
            <w:noProof/>
            <w:rtl/>
          </w:rPr>
          <w:fldChar w:fldCharType="separate"/>
        </w:r>
        <w:r w:rsidR="00305D4E">
          <w:rPr>
            <w:noProof/>
            <w:webHidden/>
          </w:rPr>
          <w:t>28</w:t>
        </w:r>
        <w:r w:rsidR="00305D4E">
          <w:rPr>
            <w:rStyle w:val="Hyperlink"/>
            <w:noProof/>
            <w:rtl/>
          </w:rPr>
          <w:fldChar w:fldCharType="end"/>
        </w:r>
      </w:hyperlink>
    </w:p>
    <w:p w14:paraId="06EFC075" w14:textId="77777777" w:rsidR="00305D4E" w:rsidRDefault="00517D4E">
      <w:pPr>
        <w:pStyle w:val="TableofFigures"/>
        <w:tabs>
          <w:tab w:val="right" w:leader="dot" w:pos="8630"/>
        </w:tabs>
        <w:rPr>
          <w:rFonts w:asciiTheme="minorHAnsi" w:hAnsiTheme="minorHAnsi"/>
          <w:noProof/>
          <w:color w:val="auto"/>
          <w:szCs w:val="22"/>
        </w:rPr>
      </w:pPr>
      <w:hyperlink w:anchor="_Toc61959372" w:history="1">
        <w:r w:rsidR="00305D4E" w:rsidRPr="005F1924">
          <w:rPr>
            <w:rStyle w:val="Hyperlink"/>
            <w:noProof/>
          </w:rPr>
          <w:t>Figure 13 - Gender-wise Manpower chart</w:t>
        </w:r>
        <w:r w:rsidR="00305D4E">
          <w:rPr>
            <w:noProof/>
            <w:webHidden/>
          </w:rPr>
          <w:tab/>
        </w:r>
        <w:r w:rsidR="00305D4E">
          <w:rPr>
            <w:rStyle w:val="Hyperlink"/>
            <w:noProof/>
            <w:rtl/>
          </w:rPr>
          <w:fldChar w:fldCharType="begin"/>
        </w:r>
        <w:r w:rsidR="00305D4E">
          <w:rPr>
            <w:noProof/>
            <w:webHidden/>
          </w:rPr>
          <w:instrText xml:space="preserve"> PAGEREF _Toc61959372 \h </w:instrText>
        </w:r>
        <w:r w:rsidR="00305D4E">
          <w:rPr>
            <w:rStyle w:val="Hyperlink"/>
            <w:noProof/>
            <w:rtl/>
          </w:rPr>
        </w:r>
        <w:r w:rsidR="00305D4E">
          <w:rPr>
            <w:rStyle w:val="Hyperlink"/>
            <w:noProof/>
            <w:rtl/>
          </w:rPr>
          <w:fldChar w:fldCharType="separate"/>
        </w:r>
        <w:r w:rsidR="00305D4E">
          <w:rPr>
            <w:noProof/>
            <w:webHidden/>
          </w:rPr>
          <w:t>31</w:t>
        </w:r>
        <w:r w:rsidR="00305D4E">
          <w:rPr>
            <w:rStyle w:val="Hyperlink"/>
            <w:noProof/>
            <w:rtl/>
          </w:rPr>
          <w:fldChar w:fldCharType="end"/>
        </w:r>
      </w:hyperlink>
    </w:p>
    <w:p w14:paraId="36B6FE49" w14:textId="77777777" w:rsidR="00305D4E" w:rsidRDefault="00517D4E">
      <w:pPr>
        <w:pStyle w:val="TableofFigures"/>
        <w:tabs>
          <w:tab w:val="right" w:leader="dot" w:pos="8630"/>
        </w:tabs>
        <w:rPr>
          <w:rFonts w:asciiTheme="minorHAnsi" w:hAnsiTheme="minorHAnsi"/>
          <w:noProof/>
          <w:color w:val="auto"/>
          <w:szCs w:val="22"/>
        </w:rPr>
      </w:pPr>
      <w:hyperlink w:anchor="_Toc61959373" w:history="1">
        <w:r w:rsidR="00305D4E" w:rsidRPr="005F1924">
          <w:rPr>
            <w:rStyle w:val="Hyperlink"/>
            <w:noProof/>
          </w:rPr>
          <w:t>Figure 14 - Sector-wise Manpower chart</w:t>
        </w:r>
        <w:r w:rsidR="00305D4E">
          <w:rPr>
            <w:noProof/>
            <w:webHidden/>
          </w:rPr>
          <w:tab/>
        </w:r>
        <w:r w:rsidR="00305D4E">
          <w:rPr>
            <w:rStyle w:val="Hyperlink"/>
            <w:noProof/>
            <w:rtl/>
          </w:rPr>
          <w:fldChar w:fldCharType="begin"/>
        </w:r>
        <w:r w:rsidR="00305D4E">
          <w:rPr>
            <w:noProof/>
            <w:webHidden/>
          </w:rPr>
          <w:instrText xml:space="preserve"> PAGEREF _Toc61959373 \h </w:instrText>
        </w:r>
        <w:r w:rsidR="00305D4E">
          <w:rPr>
            <w:rStyle w:val="Hyperlink"/>
            <w:noProof/>
            <w:rtl/>
          </w:rPr>
        </w:r>
        <w:r w:rsidR="00305D4E">
          <w:rPr>
            <w:rStyle w:val="Hyperlink"/>
            <w:noProof/>
            <w:rtl/>
          </w:rPr>
          <w:fldChar w:fldCharType="separate"/>
        </w:r>
        <w:r w:rsidR="00305D4E">
          <w:rPr>
            <w:noProof/>
            <w:webHidden/>
          </w:rPr>
          <w:t>33</w:t>
        </w:r>
        <w:r w:rsidR="00305D4E">
          <w:rPr>
            <w:rStyle w:val="Hyperlink"/>
            <w:noProof/>
            <w:rtl/>
          </w:rPr>
          <w:fldChar w:fldCharType="end"/>
        </w:r>
      </w:hyperlink>
    </w:p>
    <w:p w14:paraId="254601E1" w14:textId="77777777" w:rsidR="00305D4E" w:rsidRDefault="00517D4E">
      <w:pPr>
        <w:pStyle w:val="TableofFigures"/>
        <w:tabs>
          <w:tab w:val="right" w:leader="dot" w:pos="8630"/>
        </w:tabs>
        <w:rPr>
          <w:rFonts w:asciiTheme="minorHAnsi" w:hAnsiTheme="minorHAnsi"/>
          <w:noProof/>
          <w:color w:val="auto"/>
          <w:szCs w:val="22"/>
        </w:rPr>
      </w:pPr>
      <w:hyperlink w:anchor="_Toc61959374" w:history="1">
        <w:r w:rsidR="00305D4E" w:rsidRPr="005F1924">
          <w:rPr>
            <w:rStyle w:val="Hyperlink"/>
            <w:noProof/>
          </w:rPr>
          <w:t>Figure 15 -  Module 2 Key Areas</w:t>
        </w:r>
        <w:r w:rsidR="00305D4E">
          <w:rPr>
            <w:noProof/>
            <w:webHidden/>
          </w:rPr>
          <w:tab/>
        </w:r>
        <w:r w:rsidR="00305D4E">
          <w:rPr>
            <w:rStyle w:val="Hyperlink"/>
            <w:noProof/>
            <w:rtl/>
          </w:rPr>
          <w:fldChar w:fldCharType="begin"/>
        </w:r>
        <w:r w:rsidR="00305D4E">
          <w:rPr>
            <w:noProof/>
            <w:webHidden/>
          </w:rPr>
          <w:instrText xml:space="preserve"> PAGEREF _Toc61959374 \h </w:instrText>
        </w:r>
        <w:r w:rsidR="00305D4E">
          <w:rPr>
            <w:rStyle w:val="Hyperlink"/>
            <w:noProof/>
            <w:rtl/>
          </w:rPr>
        </w:r>
        <w:r w:rsidR="00305D4E">
          <w:rPr>
            <w:rStyle w:val="Hyperlink"/>
            <w:noProof/>
            <w:rtl/>
          </w:rPr>
          <w:fldChar w:fldCharType="separate"/>
        </w:r>
        <w:r w:rsidR="00305D4E">
          <w:rPr>
            <w:noProof/>
            <w:webHidden/>
          </w:rPr>
          <w:t>35</w:t>
        </w:r>
        <w:r w:rsidR="00305D4E">
          <w:rPr>
            <w:rStyle w:val="Hyperlink"/>
            <w:noProof/>
            <w:rtl/>
          </w:rPr>
          <w:fldChar w:fldCharType="end"/>
        </w:r>
      </w:hyperlink>
    </w:p>
    <w:p w14:paraId="09C2EC1C" w14:textId="77777777" w:rsidR="00305D4E" w:rsidRDefault="00517D4E">
      <w:pPr>
        <w:pStyle w:val="TableofFigures"/>
        <w:tabs>
          <w:tab w:val="right" w:leader="dot" w:pos="8630"/>
        </w:tabs>
        <w:rPr>
          <w:rFonts w:asciiTheme="minorHAnsi" w:hAnsiTheme="minorHAnsi"/>
          <w:noProof/>
          <w:color w:val="auto"/>
          <w:szCs w:val="22"/>
        </w:rPr>
      </w:pPr>
      <w:hyperlink w:anchor="_Toc61959375" w:history="1">
        <w:r w:rsidR="00305D4E" w:rsidRPr="005F1924">
          <w:rPr>
            <w:rStyle w:val="Hyperlink"/>
            <w:noProof/>
          </w:rPr>
          <w:t>Figure 16 - Module 3 Key Areas</w:t>
        </w:r>
        <w:r w:rsidR="00305D4E">
          <w:rPr>
            <w:noProof/>
            <w:webHidden/>
          </w:rPr>
          <w:tab/>
        </w:r>
        <w:r w:rsidR="00305D4E">
          <w:rPr>
            <w:rStyle w:val="Hyperlink"/>
            <w:noProof/>
            <w:rtl/>
          </w:rPr>
          <w:fldChar w:fldCharType="begin"/>
        </w:r>
        <w:r w:rsidR="00305D4E">
          <w:rPr>
            <w:noProof/>
            <w:webHidden/>
          </w:rPr>
          <w:instrText xml:space="preserve"> PAGEREF _Toc61959375 \h </w:instrText>
        </w:r>
        <w:r w:rsidR="00305D4E">
          <w:rPr>
            <w:rStyle w:val="Hyperlink"/>
            <w:noProof/>
            <w:rtl/>
          </w:rPr>
        </w:r>
        <w:r w:rsidR="00305D4E">
          <w:rPr>
            <w:rStyle w:val="Hyperlink"/>
            <w:noProof/>
            <w:rtl/>
          </w:rPr>
          <w:fldChar w:fldCharType="separate"/>
        </w:r>
        <w:r w:rsidR="00305D4E">
          <w:rPr>
            <w:noProof/>
            <w:webHidden/>
          </w:rPr>
          <w:t>37</w:t>
        </w:r>
        <w:r w:rsidR="00305D4E">
          <w:rPr>
            <w:rStyle w:val="Hyperlink"/>
            <w:noProof/>
            <w:rtl/>
          </w:rPr>
          <w:fldChar w:fldCharType="end"/>
        </w:r>
      </w:hyperlink>
    </w:p>
    <w:p w14:paraId="15E899B5" w14:textId="77777777" w:rsidR="00305D4E" w:rsidRDefault="00517D4E">
      <w:pPr>
        <w:pStyle w:val="TableofFigures"/>
        <w:tabs>
          <w:tab w:val="right" w:leader="dot" w:pos="8630"/>
        </w:tabs>
        <w:rPr>
          <w:rFonts w:asciiTheme="minorHAnsi" w:hAnsiTheme="minorHAnsi"/>
          <w:noProof/>
          <w:color w:val="auto"/>
          <w:szCs w:val="22"/>
        </w:rPr>
      </w:pPr>
      <w:hyperlink w:anchor="_Toc61959376" w:history="1">
        <w:r w:rsidR="00305D4E" w:rsidRPr="005F1924">
          <w:rPr>
            <w:rStyle w:val="Hyperlink"/>
            <w:noProof/>
          </w:rPr>
          <w:t>Figure 17 - Module 4 Key Areas</w:t>
        </w:r>
        <w:r w:rsidR="00305D4E">
          <w:rPr>
            <w:noProof/>
            <w:webHidden/>
          </w:rPr>
          <w:tab/>
        </w:r>
        <w:r w:rsidR="00305D4E">
          <w:rPr>
            <w:rStyle w:val="Hyperlink"/>
            <w:noProof/>
            <w:rtl/>
          </w:rPr>
          <w:fldChar w:fldCharType="begin"/>
        </w:r>
        <w:r w:rsidR="00305D4E">
          <w:rPr>
            <w:noProof/>
            <w:webHidden/>
          </w:rPr>
          <w:instrText xml:space="preserve"> PAGEREF _Toc61959376 \h </w:instrText>
        </w:r>
        <w:r w:rsidR="00305D4E">
          <w:rPr>
            <w:rStyle w:val="Hyperlink"/>
            <w:noProof/>
            <w:rtl/>
          </w:rPr>
        </w:r>
        <w:r w:rsidR="00305D4E">
          <w:rPr>
            <w:rStyle w:val="Hyperlink"/>
            <w:noProof/>
            <w:rtl/>
          </w:rPr>
          <w:fldChar w:fldCharType="separate"/>
        </w:r>
        <w:r w:rsidR="00305D4E">
          <w:rPr>
            <w:noProof/>
            <w:webHidden/>
          </w:rPr>
          <w:t>48</w:t>
        </w:r>
        <w:r w:rsidR="00305D4E">
          <w:rPr>
            <w:rStyle w:val="Hyperlink"/>
            <w:noProof/>
            <w:rtl/>
          </w:rPr>
          <w:fldChar w:fldCharType="end"/>
        </w:r>
      </w:hyperlink>
    </w:p>
    <w:p w14:paraId="175D7CB0" w14:textId="77777777" w:rsidR="00305D4E" w:rsidRDefault="00517D4E">
      <w:pPr>
        <w:pStyle w:val="TableofFigures"/>
        <w:tabs>
          <w:tab w:val="right" w:leader="dot" w:pos="8630"/>
        </w:tabs>
        <w:rPr>
          <w:rFonts w:asciiTheme="minorHAnsi" w:hAnsiTheme="minorHAnsi"/>
          <w:noProof/>
          <w:color w:val="auto"/>
          <w:szCs w:val="22"/>
        </w:rPr>
      </w:pPr>
      <w:hyperlink w:anchor="_Toc61959377" w:history="1">
        <w:r w:rsidR="00305D4E" w:rsidRPr="005F1924">
          <w:rPr>
            <w:rStyle w:val="Hyperlink"/>
            <w:noProof/>
          </w:rPr>
          <w:t>Figure 18 - Module 5 Key Areas</w:t>
        </w:r>
        <w:r w:rsidR="00305D4E">
          <w:rPr>
            <w:noProof/>
            <w:webHidden/>
          </w:rPr>
          <w:tab/>
        </w:r>
        <w:r w:rsidR="00305D4E">
          <w:rPr>
            <w:rStyle w:val="Hyperlink"/>
            <w:noProof/>
            <w:rtl/>
          </w:rPr>
          <w:fldChar w:fldCharType="begin"/>
        </w:r>
        <w:r w:rsidR="00305D4E">
          <w:rPr>
            <w:noProof/>
            <w:webHidden/>
          </w:rPr>
          <w:instrText xml:space="preserve"> PAGEREF _Toc61959377 \h </w:instrText>
        </w:r>
        <w:r w:rsidR="00305D4E">
          <w:rPr>
            <w:rStyle w:val="Hyperlink"/>
            <w:noProof/>
            <w:rtl/>
          </w:rPr>
        </w:r>
        <w:r w:rsidR="00305D4E">
          <w:rPr>
            <w:rStyle w:val="Hyperlink"/>
            <w:noProof/>
            <w:rtl/>
          </w:rPr>
          <w:fldChar w:fldCharType="separate"/>
        </w:r>
        <w:r w:rsidR="00305D4E">
          <w:rPr>
            <w:noProof/>
            <w:webHidden/>
          </w:rPr>
          <w:t>49</w:t>
        </w:r>
        <w:r w:rsidR="00305D4E">
          <w:rPr>
            <w:rStyle w:val="Hyperlink"/>
            <w:noProof/>
            <w:rtl/>
          </w:rPr>
          <w:fldChar w:fldCharType="end"/>
        </w:r>
      </w:hyperlink>
    </w:p>
    <w:p w14:paraId="78852DCC" w14:textId="77777777" w:rsidR="00305D4E" w:rsidRDefault="00517D4E">
      <w:pPr>
        <w:pStyle w:val="TableofFigures"/>
        <w:tabs>
          <w:tab w:val="right" w:leader="dot" w:pos="8630"/>
        </w:tabs>
        <w:rPr>
          <w:rFonts w:asciiTheme="minorHAnsi" w:hAnsiTheme="minorHAnsi"/>
          <w:noProof/>
          <w:color w:val="auto"/>
          <w:szCs w:val="22"/>
        </w:rPr>
      </w:pPr>
      <w:hyperlink w:anchor="_Toc61959378" w:history="1">
        <w:r w:rsidR="00305D4E" w:rsidRPr="005F1924">
          <w:rPr>
            <w:rStyle w:val="Hyperlink"/>
            <w:noProof/>
          </w:rPr>
          <w:t>Figure 19 - Module 6 Key Areas</w:t>
        </w:r>
        <w:r w:rsidR="00305D4E">
          <w:rPr>
            <w:noProof/>
            <w:webHidden/>
          </w:rPr>
          <w:tab/>
        </w:r>
        <w:r w:rsidR="00305D4E">
          <w:rPr>
            <w:rStyle w:val="Hyperlink"/>
            <w:noProof/>
            <w:rtl/>
          </w:rPr>
          <w:fldChar w:fldCharType="begin"/>
        </w:r>
        <w:r w:rsidR="00305D4E">
          <w:rPr>
            <w:noProof/>
            <w:webHidden/>
          </w:rPr>
          <w:instrText xml:space="preserve"> PAGEREF _Toc61959378 \h </w:instrText>
        </w:r>
        <w:r w:rsidR="00305D4E">
          <w:rPr>
            <w:rStyle w:val="Hyperlink"/>
            <w:noProof/>
            <w:rtl/>
          </w:rPr>
        </w:r>
        <w:r w:rsidR="00305D4E">
          <w:rPr>
            <w:rStyle w:val="Hyperlink"/>
            <w:noProof/>
            <w:rtl/>
          </w:rPr>
          <w:fldChar w:fldCharType="separate"/>
        </w:r>
        <w:r w:rsidR="00305D4E">
          <w:rPr>
            <w:noProof/>
            <w:webHidden/>
          </w:rPr>
          <w:t>50</w:t>
        </w:r>
        <w:r w:rsidR="00305D4E">
          <w:rPr>
            <w:rStyle w:val="Hyperlink"/>
            <w:noProof/>
            <w:rtl/>
          </w:rPr>
          <w:fldChar w:fldCharType="end"/>
        </w:r>
      </w:hyperlink>
    </w:p>
    <w:p w14:paraId="283ADE5A" w14:textId="77777777" w:rsidR="00305D4E" w:rsidRDefault="00517D4E">
      <w:pPr>
        <w:pStyle w:val="TableofFigures"/>
        <w:tabs>
          <w:tab w:val="right" w:leader="dot" w:pos="8630"/>
        </w:tabs>
        <w:rPr>
          <w:rFonts w:asciiTheme="minorHAnsi" w:hAnsiTheme="minorHAnsi"/>
          <w:noProof/>
          <w:color w:val="auto"/>
          <w:szCs w:val="22"/>
        </w:rPr>
      </w:pPr>
      <w:hyperlink w:anchor="_Toc61959379" w:history="1">
        <w:r w:rsidR="00305D4E" w:rsidRPr="005F1924">
          <w:rPr>
            <w:rStyle w:val="Hyperlink"/>
            <w:noProof/>
          </w:rPr>
          <w:t>Figure 20 - Module 7 Key Areas</w:t>
        </w:r>
        <w:r w:rsidR="00305D4E">
          <w:rPr>
            <w:noProof/>
            <w:webHidden/>
          </w:rPr>
          <w:tab/>
        </w:r>
        <w:r w:rsidR="00305D4E">
          <w:rPr>
            <w:rStyle w:val="Hyperlink"/>
            <w:noProof/>
            <w:rtl/>
          </w:rPr>
          <w:fldChar w:fldCharType="begin"/>
        </w:r>
        <w:r w:rsidR="00305D4E">
          <w:rPr>
            <w:noProof/>
            <w:webHidden/>
          </w:rPr>
          <w:instrText xml:space="preserve"> PAGEREF _Toc61959379 \h </w:instrText>
        </w:r>
        <w:r w:rsidR="00305D4E">
          <w:rPr>
            <w:rStyle w:val="Hyperlink"/>
            <w:noProof/>
            <w:rtl/>
          </w:rPr>
        </w:r>
        <w:r w:rsidR="00305D4E">
          <w:rPr>
            <w:rStyle w:val="Hyperlink"/>
            <w:noProof/>
            <w:rtl/>
          </w:rPr>
          <w:fldChar w:fldCharType="separate"/>
        </w:r>
        <w:r w:rsidR="00305D4E">
          <w:rPr>
            <w:noProof/>
            <w:webHidden/>
          </w:rPr>
          <w:t>55</w:t>
        </w:r>
        <w:r w:rsidR="00305D4E">
          <w:rPr>
            <w:rStyle w:val="Hyperlink"/>
            <w:noProof/>
            <w:rtl/>
          </w:rPr>
          <w:fldChar w:fldCharType="end"/>
        </w:r>
      </w:hyperlink>
    </w:p>
    <w:p w14:paraId="7570E441" w14:textId="77777777" w:rsidR="00305D4E" w:rsidRDefault="00517D4E">
      <w:pPr>
        <w:pStyle w:val="TableofFigures"/>
        <w:tabs>
          <w:tab w:val="right" w:leader="dot" w:pos="8630"/>
        </w:tabs>
        <w:rPr>
          <w:rFonts w:asciiTheme="minorHAnsi" w:hAnsiTheme="minorHAnsi"/>
          <w:noProof/>
          <w:color w:val="auto"/>
          <w:szCs w:val="22"/>
        </w:rPr>
      </w:pPr>
      <w:hyperlink w:anchor="_Toc61959380" w:history="1">
        <w:r w:rsidR="00305D4E" w:rsidRPr="005F1924">
          <w:rPr>
            <w:rStyle w:val="Hyperlink"/>
            <w:noProof/>
          </w:rPr>
          <w:t>Figure 21 - Module 8 Key Area</w:t>
        </w:r>
        <w:r w:rsidR="00305D4E">
          <w:rPr>
            <w:noProof/>
            <w:webHidden/>
          </w:rPr>
          <w:tab/>
        </w:r>
        <w:r w:rsidR="00305D4E">
          <w:rPr>
            <w:rStyle w:val="Hyperlink"/>
            <w:noProof/>
            <w:rtl/>
          </w:rPr>
          <w:fldChar w:fldCharType="begin"/>
        </w:r>
        <w:r w:rsidR="00305D4E">
          <w:rPr>
            <w:noProof/>
            <w:webHidden/>
          </w:rPr>
          <w:instrText xml:space="preserve"> PAGEREF _Toc61959380 \h </w:instrText>
        </w:r>
        <w:r w:rsidR="00305D4E">
          <w:rPr>
            <w:rStyle w:val="Hyperlink"/>
            <w:noProof/>
            <w:rtl/>
          </w:rPr>
        </w:r>
        <w:r w:rsidR="00305D4E">
          <w:rPr>
            <w:rStyle w:val="Hyperlink"/>
            <w:noProof/>
            <w:rtl/>
          </w:rPr>
          <w:fldChar w:fldCharType="separate"/>
        </w:r>
        <w:r w:rsidR="00305D4E">
          <w:rPr>
            <w:noProof/>
            <w:webHidden/>
          </w:rPr>
          <w:t>58</w:t>
        </w:r>
        <w:r w:rsidR="00305D4E">
          <w:rPr>
            <w:rStyle w:val="Hyperlink"/>
            <w:noProof/>
            <w:rtl/>
          </w:rPr>
          <w:fldChar w:fldCharType="end"/>
        </w:r>
      </w:hyperlink>
    </w:p>
    <w:p w14:paraId="06F18F59" w14:textId="77777777" w:rsidR="00305D4E" w:rsidRDefault="00517D4E">
      <w:pPr>
        <w:pStyle w:val="TableofFigures"/>
        <w:tabs>
          <w:tab w:val="right" w:leader="dot" w:pos="8630"/>
        </w:tabs>
        <w:rPr>
          <w:rFonts w:asciiTheme="minorHAnsi" w:hAnsiTheme="minorHAnsi"/>
          <w:noProof/>
          <w:color w:val="auto"/>
          <w:szCs w:val="22"/>
        </w:rPr>
      </w:pPr>
      <w:hyperlink w:anchor="_Toc61959381" w:history="1">
        <w:r w:rsidR="00305D4E" w:rsidRPr="005F1924">
          <w:rPr>
            <w:rStyle w:val="Hyperlink"/>
            <w:noProof/>
          </w:rPr>
          <w:t>Figure 22 - Module 9 Key Areas</w:t>
        </w:r>
        <w:r w:rsidR="00305D4E">
          <w:rPr>
            <w:noProof/>
            <w:webHidden/>
          </w:rPr>
          <w:tab/>
        </w:r>
        <w:r w:rsidR="00305D4E">
          <w:rPr>
            <w:rStyle w:val="Hyperlink"/>
            <w:noProof/>
            <w:rtl/>
          </w:rPr>
          <w:fldChar w:fldCharType="begin"/>
        </w:r>
        <w:r w:rsidR="00305D4E">
          <w:rPr>
            <w:noProof/>
            <w:webHidden/>
          </w:rPr>
          <w:instrText xml:space="preserve"> PAGEREF _Toc61959381 \h </w:instrText>
        </w:r>
        <w:r w:rsidR="00305D4E">
          <w:rPr>
            <w:rStyle w:val="Hyperlink"/>
            <w:noProof/>
            <w:rtl/>
          </w:rPr>
        </w:r>
        <w:r w:rsidR="00305D4E">
          <w:rPr>
            <w:rStyle w:val="Hyperlink"/>
            <w:noProof/>
            <w:rtl/>
          </w:rPr>
          <w:fldChar w:fldCharType="separate"/>
        </w:r>
        <w:r w:rsidR="00305D4E">
          <w:rPr>
            <w:noProof/>
            <w:webHidden/>
          </w:rPr>
          <w:t>68</w:t>
        </w:r>
        <w:r w:rsidR="00305D4E">
          <w:rPr>
            <w:rStyle w:val="Hyperlink"/>
            <w:noProof/>
            <w:rtl/>
          </w:rPr>
          <w:fldChar w:fldCharType="end"/>
        </w:r>
      </w:hyperlink>
    </w:p>
    <w:p w14:paraId="7C14F503" w14:textId="77777777" w:rsidR="00305D4E" w:rsidRDefault="00517D4E">
      <w:pPr>
        <w:pStyle w:val="TableofFigures"/>
        <w:tabs>
          <w:tab w:val="right" w:leader="dot" w:pos="8630"/>
        </w:tabs>
        <w:rPr>
          <w:rFonts w:asciiTheme="minorHAnsi" w:hAnsiTheme="minorHAnsi"/>
          <w:noProof/>
          <w:color w:val="auto"/>
          <w:szCs w:val="22"/>
        </w:rPr>
      </w:pPr>
      <w:hyperlink w:anchor="_Toc61959382" w:history="1">
        <w:r w:rsidR="00305D4E" w:rsidRPr="005F1924">
          <w:rPr>
            <w:rStyle w:val="Hyperlink"/>
            <w:noProof/>
          </w:rPr>
          <w:t>Figure 23 - Module 10 Key Areas</w:t>
        </w:r>
        <w:r w:rsidR="00305D4E">
          <w:rPr>
            <w:noProof/>
            <w:webHidden/>
          </w:rPr>
          <w:tab/>
        </w:r>
        <w:r w:rsidR="00305D4E">
          <w:rPr>
            <w:rStyle w:val="Hyperlink"/>
            <w:noProof/>
            <w:rtl/>
          </w:rPr>
          <w:fldChar w:fldCharType="begin"/>
        </w:r>
        <w:r w:rsidR="00305D4E">
          <w:rPr>
            <w:noProof/>
            <w:webHidden/>
          </w:rPr>
          <w:instrText xml:space="preserve"> PAGEREF _Toc61959382 \h </w:instrText>
        </w:r>
        <w:r w:rsidR="00305D4E">
          <w:rPr>
            <w:rStyle w:val="Hyperlink"/>
            <w:noProof/>
            <w:rtl/>
          </w:rPr>
        </w:r>
        <w:r w:rsidR="00305D4E">
          <w:rPr>
            <w:rStyle w:val="Hyperlink"/>
            <w:noProof/>
            <w:rtl/>
          </w:rPr>
          <w:fldChar w:fldCharType="separate"/>
        </w:r>
        <w:r w:rsidR="00305D4E">
          <w:rPr>
            <w:noProof/>
            <w:webHidden/>
          </w:rPr>
          <w:t>74</w:t>
        </w:r>
        <w:r w:rsidR="00305D4E">
          <w:rPr>
            <w:rStyle w:val="Hyperlink"/>
            <w:noProof/>
            <w:rtl/>
          </w:rPr>
          <w:fldChar w:fldCharType="end"/>
        </w:r>
      </w:hyperlink>
    </w:p>
    <w:p w14:paraId="4B087052" w14:textId="77777777" w:rsidR="00305D4E" w:rsidRDefault="00517D4E">
      <w:pPr>
        <w:pStyle w:val="TableofFigures"/>
        <w:tabs>
          <w:tab w:val="right" w:leader="dot" w:pos="8630"/>
        </w:tabs>
        <w:rPr>
          <w:rFonts w:asciiTheme="minorHAnsi" w:hAnsiTheme="minorHAnsi"/>
          <w:noProof/>
          <w:color w:val="auto"/>
          <w:szCs w:val="22"/>
        </w:rPr>
      </w:pPr>
      <w:hyperlink w:anchor="_Toc61959383" w:history="1">
        <w:r w:rsidR="00305D4E" w:rsidRPr="005F1924">
          <w:rPr>
            <w:rStyle w:val="Hyperlink"/>
            <w:noProof/>
          </w:rPr>
          <w:t>Figure 24 - Medical Doctor - Global Gender Comparison</w:t>
        </w:r>
        <w:r w:rsidR="00305D4E">
          <w:rPr>
            <w:noProof/>
            <w:webHidden/>
          </w:rPr>
          <w:tab/>
        </w:r>
        <w:r w:rsidR="00305D4E">
          <w:rPr>
            <w:rStyle w:val="Hyperlink"/>
            <w:noProof/>
            <w:rtl/>
          </w:rPr>
          <w:fldChar w:fldCharType="begin"/>
        </w:r>
        <w:r w:rsidR="00305D4E">
          <w:rPr>
            <w:noProof/>
            <w:webHidden/>
          </w:rPr>
          <w:instrText xml:space="preserve"> PAGEREF _Toc61959383 \h </w:instrText>
        </w:r>
        <w:r w:rsidR="00305D4E">
          <w:rPr>
            <w:rStyle w:val="Hyperlink"/>
            <w:noProof/>
            <w:rtl/>
          </w:rPr>
        </w:r>
        <w:r w:rsidR="00305D4E">
          <w:rPr>
            <w:rStyle w:val="Hyperlink"/>
            <w:noProof/>
            <w:rtl/>
          </w:rPr>
          <w:fldChar w:fldCharType="separate"/>
        </w:r>
        <w:r w:rsidR="00305D4E">
          <w:rPr>
            <w:noProof/>
            <w:webHidden/>
          </w:rPr>
          <w:t>81</w:t>
        </w:r>
        <w:r w:rsidR="00305D4E">
          <w:rPr>
            <w:rStyle w:val="Hyperlink"/>
            <w:noProof/>
            <w:rtl/>
          </w:rPr>
          <w:fldChar w:fldCharType="end"/>
        </w:r>
      </w:hyperlink>
    </w:p>
    <w:p w14:paraId="1DC9D9ED" w14:textId="77777777" w:rsidR="00305D4E" w:rsidRDefault="00517D4E">
      <w:pPr>
        <w:pStyle w:val="TableofFigures"/>
        <w:tabs>
          <w:tab w:val="right" w:leader="dot" w:pos="8630"/>
        </w:tabs>
        <w:rPr>
          <w:rFonts w:asciiTheme="minorHAnsi" w:hAnsiTheme="minorHAnsi"/>
          <w:noProof/>
          <w:color w:val="auto"/>
          <w:szCs w:val="22"/>
        </w:rPr>
      </w:pPr>
      <w:hyperlink w:anchor="_Toc61959384" w:history="1">
        <w:r w:rsidR="00305D4E" w:rsidRPr="005F1924">
          <w:rPr>
            <w:rStyle w:val="Hyperlink"/>
            <w:noProof/>
          </w:rPr>
          <w:t>Figure 25 - Nurses - Global Gender Comparison</w:t>
        </w:r>
        <w:r w:rsidR="00305D4E">
          <w:rPr>
            <w:noProof/>
            <w:webHidden/>
          </w:rPr>
          <w:tab/>
        </w:r>
        <w:r w:rsidR="00305D4E">
          <w:rPr>
            <w:rStyle w:val="Hyperlink"/>
            <w:noProof/>
            <w:rtl/>
          </w:rPr>
          <w:fldChar w:fldCharType="begin"/>
        </w:r>
        <w:r w:rsidR="00305D4E">
          <w:rPr>
            <w:noProof/>
            <w:webHidden/>
          </w:rPr>
          <w:instrText xml:space="preserve"> PAGEREF _Toc61959384 \h </w:instrText>
        </w:r>
        <w:r w:rsidR="00305D4E">
          <w:rPr>
            <w:rStyle w:val="Hyperlink"/>
            <w:noProof/>
            <w:rtl/>
          </w:rPr>
        </w:r>
        <w:r w:rsidR="00305D4E">
          <w:rPr>
            <w:rStyle w:val="Hyperlink"/>
            <w:noProof/>
            <w:rtl/>
          </w:rPr>
          <w:fldChar w:fldCharType="separate"/>
        </w:r>
        <w:r w:rsidR="00305D4E">
          <w:rPr>
            <w:noProof/>
            <w:webHidden/>
          </w:rPr>
          <w:t>82</w:t>
        </w:r>
        <w:r w:rsidR="00305D4E">
          <w:rPr>
            <w:rStyle w:val="Hyperlink"/>
            <w:noProof/>
            <w:rtl/>
          </w:rPr>
          <w:fldChar w:fldCharType="end"/>
        </w:r>
      </w:hyperlink>
    </w:p>
    <w:p w14:paraId="63BA0E4B" w14:textId="77777777" w:rsidR="00305D4E" w:rsidRDefault="00517D4E">
      <w:pPr>
        <w:pStyle w:val="TableofFigures"/>
        <w:tabs>
          <w:tab w:val="right" w:leader="dot" w:pos="8630"/>
        </w:tabs>
        <w:rPr>
          <w:rFonts w:asciiTheme="minorHAnsi" w:hAnsiTheme="minorHAnsi"/>
          <w:noProof/>
          <w:color w:val="auto"/>
          <w:szCs w:val="22"/>
        </w:rPr>
      </w:pPr>
      <w:hyperlink w:anchor="_Toc61959385" w:history="1">
        <w:r w:rsidR="00305D4E" w:rsidRPr="005F1924">
          <w:rPr>
            <w:rStyle w:val="Hyperlink"/>
            <w:noProof/>
          </w:rPr>
          <w:t>Figure 26 - Global Medical Doctor densities</w:t>
        </w:r>
        <w:r w:rsidR="00305D4E">
          <w:rPr>
            <w:noProof/>
            <w:webHidden/>
          </w:rPr>
          <w:tab/>
        </w:r>
        <w:r w:rsidR="00305D4E">
          <w:rPr>
            <w:rStyle w:val="Hyperlink"/>
            <w:noProof/>
            <w:rtl/>
          </w:rPr>
          <w:fldChar w:fldCharType="begin"/>
        </w:r>
        <w:r w:rsidR="00305D4E">
          <w:rPr>
            <w:noProof/>
            <w:webHidden/>
          </w:rPr>
          <w:instrText xml:space="preserve"> PAGEREF _Toc61959385 \h </w:instrText>
        </w:r>
        <w:r w:rsidR="00305D4E">
          <w:rPr>
            <w:rStyle w:val="Hyperlink"/>
            <w:noProof/>
            <w:rtl/>
          </w:rPr>
        </w:r>
        <w:r w:rsidR="00305D4E">
          <w:rPr>
            <w:rStyle w:val="Hyperlink"/>
            <w:noProof/>
            <w:rtl/>
          </w:rPr>
          <w:fldChar w:fldCharType="separate"/>
        </w:r>
        <w:r w:rsidR="00305D4E">
          <w:rPr>
            <w:noProof/>
            <w:webHidden/>
          </w:rPr>
          <w:t>82</w:t>
        </w:r>
        <w:r w:rsidR="00305D4E">
          <w:rPr>
            <w:rStyle w:val="Hyperlink"/>
            <w:noProof/>
            <w:rtl/>
          </w:rPr>
          <w:fldChar w:fldCharType="end"/>
        </w:r>
      </w:hyperlink>
    </w:p>
    <w:p w14:paraId="73C35219" w14:textId="77777777" w:rsidR="00305D4E" w:rsidRDefault="00517D4E">
      <w:pPr>
        <w:pStyle w:val="TableofFigures"/>
        <w:tabs>
          <w:tab w:val="right" w:leader="dot" w:pos="8630"/>
        </w:tabs>
        <w:rPr>
          <w:rFonts w:asciiTheme="minorHAnsi" w:hAnsiTheme="minorHAnsi"/>
          <w:noProof/>
          <w:color w:val="auto"/>
          <w:szCs w:val="22"/>
        </w:rPr>
      </w:pPr>
      <w:hyperlink w:anchor="_Toc61959386" w:history="1">
        <w:r w:rsidR="00305D4E" w:rsidRPr="005F1924">
          <w:rPr>
            <w:rStyle w:val="Hyperlink"/>
            <w:noProof/>
          </w:rPr>
          <w:t>Figure 27 - Global Nurse and Midwife Density</w:t>
        </w:r>
        <w:r w:rsidR="00305D4E">
          <w:rPr>
            <w:noProof/>
            <w:webHidden/>
          </w:rPr>
          <w:tab/>
        </w:r>
        <w:r w:rsidR="00305D4E">
          <w:rPr>
            <w:rStyle w:val="Hyperlink"/>
            <w:noProof/>
            <w:rtl/>
          </w:rPr>
          <w:fldChar w:fldCharType="begin"/>
        </w:r>
        <w:r w:rsidR="00305D4E">
          <w:rPr>
            <w:noProof/>
            <w:webHidden/>
          </w:rPr>
          <w:instrText xml:space="preserve"> PAGEREF _Toc61959386 \h </w:instrText>
        </w:r>
        <w:r w:rsidR="00305D4E">
          <w:rPr>
            <w:rStyle w:val="Hyperlink"/>
            <w:noProof/>
            <w:rtl/>
          </w:rPr>
        </w:r>
        <w:r w:rsidR="00305D4E">
          <w:rPr>
            <w:rStyle w:val="Hyperlink"/>
            <w:noProof/>
            <w:rtl/>
          </w:rPr>
          <w:fldChar w:fldCharType="separate"/>
        </w:r>
        <w:r w:rsidR="00305D4E">
          <w:rPr>
            <w:noProof/>
            <w:webHidden/>
          </w:rPr>
          <w:t>83</w:t>
        </w:r>
        <w:r w:rsidR="00305D4E">
          <w:rPr>
            <w:rStyle w:val="Hyperlink"/>
            <w:noProof/>
            <w:rtl/>
          </w:rPr>
          <w:fldChar w:fldCharType="end"/>
        </w:r>
      </w:hyperlink>
    </w:p>
    <w:p w14:paraId="273176C7" w14:textId="77777777" w:rsidR="00305D4E" w:rsidRDefault="00517D4E">
      <w:pPr>
        <w:pStyle w:val="TableofFigures"/>
        <w:tabs>
          <w:tab w:val="right" w:leader="dot" w:pos="8630"/>
        </w:tabs>
        <w:rPr>
          <w:rFonts w:asciiTheme="minorHAnsi" w:hAnsiTheme="minorHAnsi"/>
          <w:noProof/>
          <w:color w:val="auto"/>
          <w:szCs w:val="22"/>
        </w:rPr>
      </w:pPr>
      <w:hyperlink w:anchor="_Toc61959387" w:history="1">
        <w:r w:rsidR="00305D4E" w:rsidRPr="005F1924">
          <w:rPr>
            <w:rStyle w:val="Hyperlink"/>
            <w:noProof/>
          </w:rPr>
          <w:t>Figure 28 - Global Dentists Density</w:t>
        </w:r>
        <w:r w:rsidR="00305D4E">
          <w:rPr>
            <w:noProof/>
            <w:webHidden/>
          </w:rPr>
          <w:tab/>
        </w:r>
        <w:r w:rsidR="00305D4E">
          <w:rPr>
            <w:rStyle w:val="Hyperlink"/>
            <w:noProof/>
            <w:rtl/>
          </w:rPr>
          <w:fldChar w:fldCharType="begin"/>
        </w:r>
        <w:r w:rsidR="00305D4E">
          <w:rPr>
            <w:noProof/>
            <w:webHidden/>
          </w:rPr>
          <w:instrText xml:space="preserve"> PAGEREF _Toc61959387 \h </w:instrText>
        </w:r>
        <w:r w:rsidR="00305D4E">
          <w:rPr>
            <w:rStyle w:val="Hyperlink"/>
            <w:noProof/>
            <w:rtl/>
          </w:rPr>
        </w:r>
        <w:r w:rsidR="00305D4E">
          <w:rPr>
            <w:rStyle w:val="Hyperlink"/>
            <w:noProof/>
            <w:rtl/>
          </w:rPr>
          <w:fldChar w:fldCharType="separate"/>
        </w:r>
        <w:r w:rsidR="00305D4E">
          <w:rPr>
            <w:noProof/>
            <w:webHidden/>
          </w:rPr>
          <w:t>83</w:t>
        </w:r>
        <w:r w:rsidR="00305D4E">
          <w:rPr>
            <w:rStyle w:val="Hyperlink"/>
            <w:noProof/>
            <w:rtl/>
          </w:rPr>
          <w:fldChar w:fldCharType="end"/>
        </w:r>
      </w:hyperlink>
    </w:p>
    <w:p w14:paraId="2FA68723" w14:textId="77777777" w:rsidR="00305D4E" w:rsidRDefault="00517D4E">
      <w:pPr>
        <w:pStyle w:val="TableofFigures"/>
        <w:tabs>
          <w:tab w:val="right" w:leader="dot" w:pos="8630"/>
        </w:tabs>
        <w:rPr>
          <w:rFonts w:asciiTheme="minorHAnsi" w:hAnsiTheme="minorHAnsi"/>
          <w:noProof/>
          <w:color w:val="auto"/>
          <w:szCs w:val="22"/>
        </w:rPr>
      </w:pPr>
      <w:hyperlink w:anchor="_Toc61959388" w:history="1">
        <w:r w:rsidR="00305D4E" w:rsidRPr="005F1924">
          <w:rPr>
            <w:rStyle w:val="Hyperlink"/>
            <w:noProof/>
          </w:rPr>
          <w:t>Figure 29 - Global Pharmacist Density</w:t>
        </w:r>
        <w:r w:rsidR="00305D4E">
          <w:rPr>
            <w:noProof/>
            <w:webHidden/>
          </w:rPr>
          <w:tab/>
        </w:r>
        <w:r w:rsidR="00305D4E">
          <w:rPr>
            <w:rStyle w:val="Hyperlink"/>
            <w:noProof/>
            <w:rtl/>
          </w:rPr>
          <w:fldChar w:fldCharType="begin"/>
        </w:r>
        <w:r w:rsidR="00305D4E">
          <w:rPr>
            <w:noProof/>
            <w:webHidden/>
          </w:rPr>
          <w:instrText xml:space="preserve"> PAGEREF _Toc61959388 \h </w:instrText>
        </w:r>
        <w:r w:rsidR="00305D4E">
          <w:rPr>
            <w:rStyle w:val="Hyperlink"/>
            <w:noProof/>
            <w:rtl/>
          </w:rPr>
        </w:r>
        <w:r w:rsidR="00305D4E">
          <w:rPr>
            <w:rStyle w:val="Hyperlink"/>
            <w:noProof/>
            <w:rtl/>
          </w:rPr>
          <w:fldChar w:fldCharType="separate"/>
        </w:r>
        <w:r w:rsidR="00305D4E">
          <w:rPr>
            <w:noProof/>
            <w:webHidden/>
          </w:rPr>
          <w:t>84</w:t>
        </w:r>
        <w:r w:rsidR="00305D4E">
          <w:rPr>
            <w:rStyle w:val="Hyperlink"/>
            <w:noProof/>
            <w:rtl/>
          </w:rPr>
          <w:fldChar w:fldCharType="end"/>
        </w:r>
      </w:hyperlink>
    </w:p>
    <w:p w14:paraId="229B1133" w14:textId="77777777" w:rsidR="00305D4E" w:rsidRDefault="00517D4E">
      <w:pPr>
        <w:pStyle w:val="TableofFigures"/>
        <w:tabs>
          <w:tab w:val="right" w:leader="dot" w:pos="8630"/>
        </w:tabs>
        <w:rPr>
          <w:rFonts w:asciiTheme="minorHAnsi" w:hAnsiTheme="minorHAnsi"/>
          <w:noProof/>
          <w:color w:val="auto"/>
          <w:szCs w:val="22"/>
        </w:rPr>
      </w:pPr>
      <w:hyperlink w:anchor="_Toc61959389" w:history="1">
        <w:r w:rsidR="00305D4E" w:rsidRPr="005F1924">
          <w:rPr>
            <w:rStyle w:val="Hyperlink"/>
            <w:noProof/>
          </w:rPr>
          <w:t>Figure 30 - Implementation Areas for measurement of education and training on health systems and population served</w:t>
        </w:r>
        <w:r w:rsidR="00305D4E">
          <w:rPr>
            <w:noProof/>
            <w:webHidden/>
          </w:rPr>
          <w:tab/>
        </w:r>
        <w:r w:rsidR="00305D4E">
          <w:rPr>
            <w:rStyle w:val="Hyperlink"/>
            <w:noProof/>
            <w:rtl/>
          </w:rPr>
          <w:fldChar w:fldCharType="begin"/>
        </w:r>
        <w:r w:rsidR="00305D4E">
          <w:rPr>
            <w:noProof/>
            <w:webHidden/>
          </w:rPr>
          <w:instrText xml:space="preserve"> PAGEREF _Toc61959389 \h </w:instrText>
        </w:r>
        <w:r w:rsidR="00305D4E">
          <w:rPr>
            <w:rStyle w:val="Hyperlink"/>
            <w:noProof/>
            <w:rtl/>
          </w:rPr>
        </w:r>
        <w:r w:rsidR="00305D4E">
          <w:rPr>
            <w:rStyle w:val="Hyperlink"/>
            <w:noProof/>
            <w:rtl/>
          </w:rPr>
          <w:fldChar w:fldCharType="separate"/>
        </w:r>
        <w:r w:rsidR="00305D4E">
          <w:rPr>
            <w:noProof/>
            <w:webHidden/>
          </w:rPr>
          <w:t>87</w:t>
        </w:r>
        <w:r w:rsidR="00305D4E">
          <w:rPr>
            <w:rStyle w:val="Hyperlink"/>
            <w:noProof/>
            <w:rtl/>
          </w:rPr>
          <w:fldChar w:fldCharType="end"/>
        </w:r>
      </w:hyperlink>
    </w:p>
    <w:p w14:paraId="31EF8FF2" w14:textId="77777777" w:rsidR="00305D4E" w:rsidRDefault="00517D4E">
      <w:pPr>
        <w:pStyle w:val="TableofFigures"/>
        <w:tabs>
          <w:tab w:val="right" w:leader="dot" w:pos="8630"/>
        </w:tabs>
        <w:rPr>
          <w:rFonts w:asciiTheme="minorHAnsi" w:hAnsiTheme="minorHAnsi"/>
          <w:noProof/>
          <w:color w:val="auto"/>
          <w:szCs w:val="22"/>
        </w:rPr>
      </w:pPr>
      <w:hyperlink w:anchor="_Toc61959390" w:history="1">
        <w:r w:rsidR="00305D4E" w:rsidRPr="005F1924">
          <w:rPr>
            <w:rStyle w:val="Hyperlink"/>
            <w:noProof/>
          </w:rPr>
          <w:t>Figure 31 - Steps for accreditation of IPE</w:t>
        </w:r>
        <w:r w:rsidR="00305D4E">
          <w:rPr>
            <w:noProof/>
            <w:webHidden/>
          </w:rPr>
          <w:tab/>
        </w:r>
        <w:r w:rsidR="00305D4E">
          <w:rPr>
            <w:rStyle w:val="Hyperlink"/>
            <w:noProof/>
            <w:rtl/>
          </w:rPr>
          <w:fldChar w:fldCharType="begin"/>
        </w:r>
        <w:r w:rsidR="00305D4E">
          <w:rPr>
            <w:noProof/>
            <w:webHidden/>
          </w:rPr>
          <w:instrText xml:space="preserve"> PAGEREF _Toc61959390 \h </w:instrText>
        </w:r>
        <w:r w:rsidR="00305D4E">
          <w:rPr>
            <w:rStyle w:val="Hyperlink"/>
            <w:noProof/>
            <w:rtl/>
          </w:rPr>
        </w:r>
        <w:r w:rsidR="00305D4E">
          <w:rPr>
            <w:rStyle w:val="Hyperlink"/>
            <w:noProof/>
            <w:rtl/>
          </w:rPr>
          <w:fldChar w:fldCharType="separate"/>
        </w:r>
        <w:r w:rsidR="00305D4E">
          <w:rPr>
            <w:noProof/>
            <w:webHidden/>
          </w:rPr>
          <w:t>88</w:t>
        </w:r>
        <w:r w:rsidR="00305D4E">
          <w:rPr>
            <w:rStyle w:val="Hyperlink"/>
            <w:noProof/>
            <w:rtl/>
          </w:rPr>
          <w:fldChar w:fldCharType="end"/>
        </w:r>
      </w:hyperlink>
    </w:p>
    <w:p w14:paraId="4E71F627" w14:textId="77777777" w:rsidR="00305D4E" w:rsidRDefault="00517D4E">
      <w:pPr>
        <w:pStyle w:val="TableofFigures"/>
        <w:tabs>
          <w:tab w:val="right" w:leader="dot" w:pos="8630"/>
        </w:tabs>
        <w:rPr>
          <w:rFonts w:asciiTheme="minorHAnsi" w:hAnsiTheme="minorHAnsi"/>
          <w:noProof/>
          <w:color w:val="auto"/>
          <w:szCs w:val="22"/>
        </w:rPr>
      </w:pPr>
      <w:hyperlink w:anchor="_Toc61959391" w:history="1">
        <w:r w:rsidR="00305D4E" w:rsidRPr="005F1924">
          <w:rPr>
            <w:rStyle w:val="Hyperlink"/>
            <w:noProof/>
          </w:rPr>
          <w:t>Figure 32 – CPD Inclusion process in National Education Plan</w:t>
        </w:r>
        <w:r w:rsidR="00305D4E">
          <w:rPr>
            <w:noProof/>
            <w:webHidden/>
          </w:rPr>
          <w:tab/>
        </w:r>
        <w:r w:rsidR="00305D4E">
          <w:rPr>
            <w:rStyle w:val="Hyperlink"/>
            <w:noProof/>
            <w:rtl/>
          </w:rPr>
          <w:fldChar w:fldCharType="begin"/>
        </w:r>
        <w:r w:rsidR="00305D4E">
          <w:rPr>
            <w:noProof/>
            <w:webHidden/>
          </w:rPr>
          <w:instrText xml:space="preserve"> PAGEREF _Toc61959391 \h </w:instrText>
        </w:r>
        <w:r w:rsidR="00305D4E">
          <w:rPr>
            <w:rStyle w:val="Hyperlink"/>
            <w:noProof/>
            <w:rtl/>
          </w:rPr>
        </w:r>
        <w:r w:rsidR="00305D4E">
          <w:rPr>
            <w:rStyle w:val="Hyperlink"/>
            <w:noProof/>
            <w:rtl/>
          </w:rPr>
          <w:fldChar w:fldCharType="separate"/>
        </w:r>
        <w:r w:rsidR="00305D4E">
          <w:rPr>
            <w:noProof/>
            <w:webHidden/>
          </w:rPr>
          <w:t>89</w:t>
        </w:r>
        <w:r w:rsidR="00305D4E">
          <w:rPr>
            <w:rStyle w:val="Hyperlink"/>
            <w:noProof/>
            <w:rtl/>
          </w:rPr>
          <w:fldChar w:fldCharType="end"/>
        </w:r>
      </w:hyperlink>
    </w:p>
    <w:p w14:paraId="04FD1BB3" w14:textId="77777777" w:rsidR="00305D4E" w:rsidRDefault="00517D4E">
      <w:pPr>
        <w:pStyle w:val="TableofFigures"/>
        <w:tabs>
          <w:tab w:val="right" w:leader="dot" w:pos="8630"/>
        </w:tabs>
        <w:rPr>
          <w:rFonts w:asciiTheme="minorHAnsi" w:hAnsiTheme="minorHAnsi"/>
          <w:noProof/>
          <w:color w:val="auto"/>
          <w:szCs w:val="22"/>
        </w:rPr>
      </w:pPr>
      <w:hyperlink w:anchor="_Toc61959392" w:history="1">
        <w:r w:rsidR="00305D4E" w:rsidRPr="005F1924">
          <w:rPr>
            <w:rStyle w:val="Hyperlink"/>
            <w:noProof/>
          </w:rPr>
          <w:t>Figure 33 - IHR Framework</w:t>
        </w:r>
        <w:r w:rsidR="00305D4E">
          <w:rPr>
            <w:noProof/>
            <w:webHidden/>
          </w:rPr>
          <w:tab/>
        </w:r>
        <w:r w:rsidR="00305D4E">
          <w:rPr>
            <w:rStyle w:val="Hyperlink"/>
            <w:noProof/>
            <w:rtl/>
          </w:rPr>
          <w:fldChar w:fldCharType="begin"/>
        </w:r>
        <w:r w:rsidR="00305D4E">
          <w:rPr>
            <w:noProof/>
            <w:webHidden/>
          </w:rPr>
          <w:instrText xml:space="preserve"> PAGEREF _Toc61959392 \h </w:instrText>
        </w:r>
        <w:r w:rsidR="00305D4E">
          <w:rPr>
            <w:rStyle w:val="Hyperlink"/>
            <w:noProof/>
            <w:rtl/>
          </w:rPr>
        </w:r>
        <w:r w:rsidR="00305D4E">
          <w:rPr>
            <w:rStyle w:val="Hyperlink"/>
            <w:noProof/>
            <w:rtl/>
          </w:rPr>
          <w:fldChar w:fldCharType="separate"/>
        </w:r>
        <w:r w:rsidR="00305D4E">
          <w:rPr>
            <w:noProof/>
            <w:webHidden/>
          </w:rPr>
          <w:t>93</w:t>
        </w:r>
        <w:r w:rsidR="00305D4E">
          <w:rPr>
            <w:rStyle w:val="Hyperlink"/>
            <w:noProof/>
            <w:rtl/>
          </w:rPr>
          <w:fldChar w:fldCharType="end"/>
        </w:r>
      </w:hyperlink>
    </w:p>
    <w:p w14:paraId="1ED24A44" w14:textId="77777777" w:rsidR="009F7A7F" w:rsidRPr="001E3F8A" w:rsidRDefault="00DD04A6">
      <w:pPr>
        <w:spacing w:line="264" w:lineRule="auto"/>
        <w:rPr>
          <w:sz w:val="20"/>
          <w:szCs w:val="20"/>
        </w:rPr>
      </w:pPr>
      <w:r w:rsidRPr="001E3F8A">
        <w:rPr>
          <w:sz w:val="20"/>
          <w:szCs w:val="20"/>
        </w:rPr>
        <w:fldChar w:fldCharType="end"/>
      </w:r>
      <w:r w:rsidR="009F7A7F" w:rsidRPr="001E3F8A">
        <w:rPr>
          <w:sz w:val="20"/>
          <w:szCs w:val="20"/>
        </w:rPr>
        <w:br w:type="page"/>
      </w:r>
    </w:p>
    <w:p w14:paraId="0477C954" w14:textId="77777777" w:rsidR="009F7A7F" w:rsidRPr="001E3F8A" w:rsidRDefault="009F7A7F" w:rsidP="001D241F">
      <w:pPr>
        <w:pStyle w:val="Heading1"/>
        <w:rPr>
          <w:sz w:val="32"/>
          <w:szCs w:val="32"/>
        </w:rPr>
      </w:pPr>
      <w:bookmarkStart w:id="11" w:name="_Toc61959414"/>
      <w:r w:rsidRPr="001E3F8A">
        <w:rPr>
          <w:sz w:val="32"/>
          <w:szCs w:val="32"/>
        </w:rPr>
        <w:lastRenderedPageBreak/>
        <w:t>LIST OF TABLES</w:t>
      </w:r>
      <w:bookmarkEnd w:id="11"/>
    </w:p>
    <w:p w14:paraId="2AE5E5A6" w14:textId="77777777" w:rsidR="00305D4E" w:rsidRDefault="00E208CE">
      <w:pPr>
        <w:pStyle w:val="TableofFigures"/>
        <w:tabs>
          <w:tab w:val="right" w:leader="dot" w:pos="8630"/>
        </w:tabs>
        <w:rPr>
          <w:rFonts w:asciiTheme="minorHAnsi" w:hAnsiTheme="minorHAnsi"/>
          <w:noProof/>
          <w:color w:val="auto"/>
          <w:szCs w:val="22"/>
        </w:rPr>
      </w:pPr>
      <w:r w:rsidRPr="001E3F8A">
        <w:rPr>
          <w:sz w:val="20"/>
          <w:szCs w:val="20"/>
        </w:rPr>
        <w:fldChar w:fldCharType="begin"/>
      </w:r>
      <w:r w:rsidRPr="001E3F8A">
        <w:rPr>
          <w:sz w:val="20"/>
          <w:szCs w:val="20"/>
        </w:rPr>
        <w:instrText xml:space="preserve"> TOC \h \z \c "Table" </w:instrText>
      </w:r>
      <w:r w:rsidRPr="001E3F8A">
        <w:rPr>
          <w:sz w:val="20"/>
          <w:szCs w:val="20"/>
        </w:rPr>
        <w:fldChar w:fldCharType="separate"/>
      </w:r>
      <w:hyperlink w:anchor="_Toc61959393" w:history="1">
        <w:r w:rsidR="00305D4E" w:rsidRPr="00C63FA4">
          <w:rPr>
            <w:rStyle w:val="Hyperlink"/>
            <w:noProof/>
          </w:rPr>
          <w:t>Table 1 - NHWA UAE 2018 Core Indicator values</w:t>
        </w:r>
        <w:r w:rsidR="00305D4E">
          <w:rPr>
            <w:noProof/>
            <w:webHidden/>
          </w:rPr>
          <w:tab/>
        </w:r>
        <w:r w:rsidR="00305D4E">
          <w:rPr>
            <w:noProof/>
            <w:webHidden/>
          </w:rPr>
          <w:fldChar w:fldCharType="begin"/>
        </w:r>
        <w:r w:rsidR="00305D4E">
          <w:rPr>
            <w:noProof/>
            <w:webHidden/>
          </w:rPr>
          <w:instrText xml:space="preserve"> PAGEREF _Toc61959393 \h </w:instrText>
        </w:r>
        <w:r w:rsidR="00305D4E">
          <w:rPr>
            <w:noProof/>
            <w:webHidden/>
          </w:rPr>
        </w:r>
        <w:r w:rsidR="00305D4E">
          <w:rPr>
            <w:noProof/>
            <w:webHidden/>
          </w:rPr>
          <w:fldChar w:fldCharType="separate"/>
        </w:r>
        <w:r w:rsidR="00305D4E">
          <w:rPr>
            <w:noProof/>
            <w:webHidden/>
          </w:rPr>
          <w:t>17</w:t>
        </w:r>
        <w:r w:rsidR="00305D4E">
          <w:rPr>
            <w:noProof/>
            <w:webHidden/>
          </w:rPr>
          <w:fldChar w:fldCharType="end"/>
        </w:r>
      </w:hyperlink>
    </w:p>
    <w:p w14:paraId="50A7D38A" w14:textId="77777777" w:rsidR="00305D4E" w:rsidRDefault="00517D4E">
      <w:pPr>
        <w:pStyle w:val="TableofFigures"/>
        <w:tabs>
          <w:tab w:val="right" w:leader="dot" w:pos="8630"/>
        </w:tabs>
        <w:rPr>
          <w:rFonts w:asciiTheme="minorHAnsi" w:hAnsiTheme="minorHAnsi"/>
          <w:noProof/>
          <w:color w:val="auto"/>
          <w:szCs w:val="22"/>
        </w:rPr>
      </w:pPr>
      <w:hyperlink w:anchor="_Toc61959394" w:history="1">
        <w:r w:rsidR="00305D4E" w:rsidRPr="00C63FA4">
          <w:rPr>
            <w:rStyle w:val="Hyperlink"/>
            <w:noProof/>
          </w:rPr>
          <w:t>Table 2 - Category-wise Manpower Summary</w:t>
        </w:r>
        <w:r w:rsidR="00305D4E">
          <w:rPr>
            <w:noProof/>
            <w:webHidden/>
          </w:rPr>
          <w:tab/>
        </w:r>
        <w:r w:rsidR="00305D4E">
          <w:rPr>
            <w:noProof/>
            <w:webHidden/>
          </w:rPr>
          <w:fldChar w:fldCharType="begin"/>
        </w:r>
        <w:r w:rsidR="00305D4E">
          <w:rPr>
            <w:noProof/>
            <w:webHidden/>
          </w:rPr>
          <w:instrText xml:space="preserve"> PAGEREF _Toc61959394 \h </w:instrText>
        </w:r>
        <w:r w:rsidR="00305D4E">
          <w:rPr>
            <w:noProof/>
            <w:webHidden/>
          </w:rPr>
        </w:r>
        <w:r w:rsidR="00305D4E">
          <w:rPr>
            <w:noProof/>
            <w:webHidden/>
          </w:rPr>
          <w:fldChar w:fldCharType="separate"/>
        </w:r>
        <w:r w:rsidR="00305D4E">
          <w:rPr>
            <w:noProof/>
            <w:webHidden/>
          </w:rPr>
          <w:t>20</w:t>
        </w:r>
        <w:r w:rsidR="00305D4E">
          <w:rPr>
            <w:noProof/>
            <w:webHidden/>
          </w:rPr>
          <w:fldChar w:fldCharType="end"/>
        </w:r>
      </w:hyperlink>
    </w:p>
    <w:p w14:paraId="516B44DA" w14:textId="77777777" w:rsidR="00305D4E" w:rsidRDefault="00517D4E">
      <w:pPr>
        <w:pStyle w:val="TableofFigures"/>
        <w:tabs>
          <w:tab w:val="right" w:leader="dot" w:pos="8630"/>
        </w:tabs>
        <w:rPr>
          <w:rFonts w:asciiTheme="minorHAnsi" w:hAnsiTheme="minorHAnsi"/>
          <w:noProof/>
          <w:color w:val="auto"/>
          <w:szCs w:val="22"/>
        </w:rPr>
      </w:pPr>
      <w:hyperlink w:anchor="_Toc61959395" w:history="1">
        <w:r w:rsidR="00305D4E" w:rsidRPr="00C63FA4">
          <w:rPr>
            <w:rStyle w:val="Hyperlink"/>
            <w:noProof/>
          </w:rPr>
          <w:t>Table 3 - Category-wise Abu Dhabi Summary</w:t>
        </w:r>
        <w:r w:rsidR="00305D4E">
          <w:rPr>
            <w:noProof/>
            <w:webHidden/>
          </w:rPr>
          <w:tab/>
        </w:r>
        <w:r w:rsidR="00305D4E">
          <w:rPr>
            <w:noProof/>
            <w:webHidden/>
          </w:rPr>
          <w:fldChar w:fldCharType="begin"/>
        </w:r>
        <w:r w:rsidR="00305D4E">
          <w:rPr>
            <w:noProof/>
            <w:webHidden/>
          </w:rPr>
          <w:instrText xml:space="preserve"> PAGEREF _Toc61959395 \h </w:instrText>
        </w:r>
        <w:r w:rsidR="00305D4E">
          <w:rPr>
            <w:noProof/>
            <w:webHidden/>
          </w:rPr>
        </w:r>
        <w:r w:rsidR="00305D4E">
          <w:rPr>
            <w:noProof/>
            <w:webHidden/>
          </w:rPr>
          <w:fldChar w:fldCharType="separate"/>
        </w:r>
        <w:r w:rsidR="00305D4E">
          <w:rPr>
            <w:noProof/>
            <w:webHidden/>
          </w:rPr>
          <w:t>22</w:t>
        </w:r>
        <w:r w:rsidR="00305D4E">
          <w:rPr>
            <w:noProof/>
            <w:webHidden/>
          </w:rPr>
          <w:fldChar w:fldCharType="end"/>
        </w:r>
      </w:hyperlink>
    </w:p>
    <w:p w14:paraId="1B3D325E" w14:textId="77777777" w:rsidR="00305D4E" w:rsidRDefault="00517D4E">
      <w:pPr>
        <w:pStyle w:val="TableofFigures"/>
        <w:tabs>
          <w:tab w:val="right" w:leader="dot" w:pos="8630"/>
        </w:tabs>
        <w:rPr>
          <w:rFonts w:asciiTheme="minorHAnsi" w:hAnsiTheme="minorHAnsi"/>
          <w:noProof/>
          <w:color w:val="auto"/>
          <w:szCs w:val="22"/>
        </w:rPr>
      </w:pPr>
      <w:hyperlink w:anchor="_Toc61959396" w:history="1">
        <w:r w:rsidR="00305D4E" w:rsidRPr="00C63FA4">
          <w:rPr>
            <w:rStyle w:val="Hyperlink"/>
            <w:noProof/>
          </w:rPr>
          <w:t>Table 4 - Category-wise Dubai Summary</w:t>
        </w:r>
        <w:r w:rsidR="00305D4E">
          <w:rPr>
            <w:noProof/>
            <w:webHidden/>
          </w:rPr>
          <w:tab/>
        </w:r>
        <w:r w:rsidR="00305D4E">
          <w:rPr>
            <w:noProof/>
            <w:webHidden/>
          </w:rPr>
          <w:fldChar w:fldCharType="begin"/>
        </w:r>
        <w:r w:rsidR="00305D4E">
          <w:rPr>
            <w:noProof/>
            <w:webHidden/>
          </w:rPr>
          <w:instrText xml:space="preserve"> PAGEREF _Toc61959396 \h </w:instrText>
        </w:r>
        <w:r w:rsidR="00305D4E">
          <w:rPr>
            <w:noProof/>
            <w:webHidden/>
          </w:rPr>
        </w:r>
        <w:r w:rsidR="00305D4E">
          <w:rPr>
            <w:noProof/>
            <w:webHidden/>
          </w:rPr>
          <w:fldChar w:fldCharType="separate"/>
        </w:r>
        <w:r w:rsidR="00305D4E">
          <w:rPr>
            <w:noProof/>
            <w:webHidden/>
          </w:rPr>
          <w:t>23</w:t>
        </w:r>
        <w:r w:rsidR="00305D4E">
          <w:rPr>
            <w:noProof/>
            <w:webHidden/>
          </w:rPr>
          <w:fldChar w:fldCharType="end"/>
        </w:r>
      </w:hyperlink>
    </w:p>
    <w:p w14:paraId="15C20B74" w14:textId="77777777" w:rsidR="00305D4E" w:rsidRDefault="00517D4E">
      <w:pPr>
        <w:pStyle w:val="TableofFigures"/>
        <w:tabs>
          <w:tab w:val="right" w:leader="dot" w:pos="8630"/>
        </w:tabs>
        <w:rPr>
          <w:rFonts w:asciiTheme="minorHAnsi" w:hAnsiTheme="minorHAnsi"/>
          <w:noProof/>
          <w:color w:val="auto"/>
          <w:szCs w:val="22"/>
        </w:rPr>
      </w:pPr>
      <w:hyperlink w:anchor="_Toc61959397" w:history="1">
        <w:r w:rsidR="00305D4E" w:rsidRPr="00C63FA4">
          <w:rPr>
            <w:rStyle w:val="Hyperlink"/>
            <w:noProof/>
          </w:rPr>
          <w:t>Table 5 - Category-wise Sharjah Summary</w:t>
        </w:r>
        <w:r w:rsidR="00305D4E">
          <w:rPr>
            <w:noProof/>
            <w:webHidden/>
          </w:rPr>
          <w:tab/>
        </w:r>
        <w:r w:rsidR="00305D4E">
          <w:rPr>
            <w:noProof/>
            <w:webHidden/>
          </w:rPr>
          <w:fldChar w:fldCharType="begin"/>
        </w:r>
        <w:r w:rsidR="00305D4E">
          <w:rPr>
            <w:noProof/>
            <w:webHidden/>
          </w:rPr>
          <w:instrText xml:space="preserve"> PAGEREF _Toc61959397 \h </w:instrText>
        </w:r>
        <w:r w:rsidR="00305D4E">
          <w:rPr>
            <w:noProof/>
            <w:webHidden/>
          </w:rPr>
        </w:r>
        <w:r w:rsidR="00305D4E">
          <w:rPr>
            <w:noProof/>
            <w:webHidden/>
          </w:rPr>
          <w:fldChar w:fldCharType="separate"/>
        </w:r>
        <w:r w:rsidR="00305D4E">
          <w:rPr>
            <w:noProof/>
            <w:webHidden/>
          </w:rPr>
          <w:t>24</w:t>
        </w:r>
        <w:r w:rsidR="00305D4E">
          <w:rPr>
            <w:noProof/>
            <w:webHidden/>
          </w:rPr>
          <w:fldChar w:fldCharType="end"/>
        </w:r>
      </w:hyperlink>
    </w:p>
    <w:p w14:paraId="503E29AC" w14:textId="77777777" w:rsidR="00305D4E" w:rsidRDefault="00517D4E">
      <w:pPr>
        <w:pStyle w:val="TableofFigures"/>
        <w:tabs>
          <w:tab w:val="right" w:leader="dot" w:pos="8630"/>
        </w:tabs>
        <w:rPr>
          <w:rFonts w:asciiTheme="minorHAnsi" w:hAnsiTheme="minorHAnsi"/>
          <w:noProof/>
          <w:color w:val="auto"/>
          <w:szCs w:val="22"/>
        </w:rPr>
      </w:pPr>
      <w:hyperlink w:anchor="_Toc61959398" w:history="1">
        <w:r w:rsidR="00305D4E" w:rsidRPr="00C63FA4">
          <w:rPr>
            <w:rStyle w:val="Hyperlink"/>
            <w:noProof/>
          </w:rPr>
          <w:t>Table 6 - Category-wise Ajman Summary</w:t>
        </w:r>
        <w:r w:rsidR="00305D4E">
          <w:rPr>
            <w:noProof/>
            <w:webHidden/>
          </w:rPr>
          <w:tab/>
        </w:r>
        <w:r w:rsidR="00305D4E">
          <w:rPr>
            <w:noProof/>
            <w:webHidden/>
          </w:rPr>
          <w:fldChar w:fldCharType="begin"/>
        </w:r>
        <w:r w:rsidR="00305D4E">
          <w:rPr>
            <w:noProof/>
            <w:webHidden/>
          </w:rPr>
          <w:instrText xml:space="preserve"> PAGEREF _Toc61959398 \h </w:instrText>
        </w:r>
        <w:r w:rsidR="00305D4E">
          <w:rPr>
            <w:noProof/>
            <w:webHidden/>
          </w:rPr>
        </w:r>
        <w:r w:rsidR="00305D4E">
          <w:rPr>
            <w:noProof/>
            <w:webHidden/>
          </w:rPr>
          <w:fldChar w:fldCharType="separate"/>
        </w:r>
        <w:r w:rsidR="00305D4E">
          <w:rPr>
            <w:noProof/>
            <w:webHidden/>
          </w:rPr>
          <w:t>25</w:t>
        </w:r>
        <w:r w:rsidR="00305D4E">
          <w:rPr>
            <w:noProof/>
            <w:webHidden/>
          </w:rPr>
          <w:fldChar w:fldCharType="end"/>
        </w:r>
      </w:hyperlink>
    </w:p>
    <w:p w14:paraId="7BD17EBA" w14:textId="77777777" w:rsidR="00305D4E" w:rsidRDefault="00517D4E">
      <w:pPr>
        <w:pStyle w:val="TableofFigures"/>
        <w:tabs>
          <w:tab w:val="right" w:leader="dot" w:pos="8630"/>
        </w:tabs>
        <w:rPr>
          <w:rFonts w:asciiTheme="minorHAnsi" w:hAnsiTheme="minorHAnsi"/>
          <w:noProof/>
          <w:color w:val="auto"/>
          <w:szCs w:val="22"/>
        </w:rPr>
      </w:pPr>
      <w:hyperlink w:anchor="_Toc61959399" w:history="1">
        <w:r w:rsidR="00305D4E" w:rsidRPr="00C63FA4">
          <w:rPr>
            <w:rStyle w:val="Hyperlink"/>
            <w:noProof/>
          </w:rPr>
          <w:t>Table 7 - Category-wise Umm Al Quwain Summary</w:t>
        </w:r>
        <w:r w:rsidR="00305D4E">
          <w:rPr>
            <w:noProof/>
            <w:webHidden/>
          </w:rPr>
          <w:tab/>
        </w:r>
        <w:r w:rsidR="00305D4E">
          <w:rPr>
            <w:noProof/>
            <w:webHidden/>
          </w:rPr>
          <w:fldChar w:fldCharType="begin"/>
        </w:r>
        <w:r w:rsidR="00305D4E">
          <w:rPr>
            <w:noProof/>
            <w:webHidden/>
          </w:rPr>
          <w:instrText xml:space="preserve"> PAGEREF _Toc61959399 \h </w:instrText>
        </w:r>
        <w:r w:rsidR="00305D4E">
          <w:rPr>
            <w:noProof/>
            <w:webHidden/>
          </w:rPr>
        </w:r>
        <w:r w:rsidR="00305D4E">
          <w:rPr>
            <w:noProof/>
            <w:webHidden/>
          </w:rPr>
          <w:fldChar w:fldCharType="separate"/>
        </w:r>
        <w:r w:rsidR="00305D4E">
          <w:rPr>
            <w:noProof/>
            <w:webHidden/>
          </w:rPr>
          <w:t>26</w:t>
        </w:r>
        <w:r w:rsidR="00305D4E">
          <w:rPr>
            <w:noProof/>
            <w:webHidden/>
          </w:rPr>
          <w:fldChar w:fldCharType="end"/>
        </w:r>
      </w:hyperlink>
    </w:p>
    <w:p w14:paraId="2EF79E35" w14:textId="77777777" w:rsidR="00305D4E" w:rsidRDefault="00517D4E">
      <w:pPr>
        <w:pStyle w:val="TableofFigures"/>
        <w:tabs>
          <w:tab w:val="right" w:leader="dot" w:pos="8630"/>
        </w:tabs>
        <w:rPr>
          <w:rFonts w:asciiTheme="minorHAnsi" w:hAnsiTheme="minorHAnsi"/>
          <w:noProof/>
          <w:color w:val="auto"/>
          <w:szCs w:val="22"/>
        </w:rPr>
      </w:pPr>
      <w:hyperlink w:anchor="_Toc61959400" w:history="1">
        <w:r w:rsidR="00305D4E" w:rsidRPr="00C63FA4">
          <w:rPr>
            <w:rStyle w:val="Hyperlink"/>
            <w:noProof/>
          </w:rPr>
          <w:t>Table 8 - Category-wise Ras Al Khaimah Summary</w:t>
        </w:r>
        <w:r w:rsidR="00305D4E">
          <w:rPr>
            <w:noProof/>
            <w:webHidden/>
          </w:rPr>
          <w:tab/>
        </w:r>
        <w:r w:rsidR="00305D4E">
          <w:rPr>
            <w:noProof/>
            <w:webHidden/>
          </w:rPr>
          <w:fldChar w:fldCharType="begin"/>
        </w:r>
        <w:r w:rsidR="00305D4E">
          <w:rPr>
            <w:noProof/>
            <w:webHidden/>
          </w:rPr>
          <w:instrText xml:space="preserve"> PAGEREF _Toc61959400 \h </w:instrText>
        </w:r>
        <w:r w:rsidR="00305D4E">
          <w:rPr>
            <w:noProof/>
            <w:webHidden/>
          </w:rPr>
        </w:r>
        <w:r w:rsidR="00305D4E">
          <w:rPr>
            <w:noProof/>
            <w:webHidden/>
          </w:rPr>
          <w:fldChar w:fldCharType="separate"/>
        </w:r>
        <w:r w:rsidR="00305D4E">
          <w:rPr>
            <w:noProof/>
            <w:webHidden/>
          </w:rPr>
          <w:t>27</w:t>
        </w:r>
        <w:r w:rsidR="00305D4E">
          <w:rPr>
            <w:noProof/>
            <w:webHidden/>
          </w:rPr>
          <w:fldChar w:fldCharType="end"/>
        </w:r>
      </w:hyperlink>
    </w:p>
    <w:p w14:paraId="6C7D1BD0" w14:textId="77777777" w:rsidR="00305D4E" w:rsidRDefault="00517D4E">
      <w:pPr>
        <w:pStyle w:val="TableofFigures"/>
        <w:tabs>
          <w:tab w:val="right" w:leader="dot" w:pos="8630"/>
        </w:tabs>
        <w:rPr>
          <w:rFonts w:asciiTheme="minorHAnsi" w:hAnsiTheme="minorHAnsi"/>
          <w:noProof/>
          <w:color w:val="auto"/>
          <w:szCs w:val="22"/>
        </w:rPr>
      </w:pPr>
      <w:hyperlink w:anchor="_Toc61959401" w:history="1">
        <w:r w:rsidR="00305D4E" w:rsidRPr="00C63FA4">
          <w:rPr>
            <w:rStyle w:val="Hyperlink"/>
            <w:noProof/>
          </w:rPr>
          <w:t>Table 9 - Category-wise Fujairah Summary</w:t>
        </w:r>
        <w:r w:rsidR="00305D4E">
          <w:rPr>
            <w:noProof/>
            <w:webHidden/>
          </w:rPr>
          <w:tab/>
        </w:r>
        <w:r w:rsidR="00305D4E">
          <w:rPr>
            <w:noProof/>
            <w:webHidden/>
          </w:rPr>
          <w:fldChar w:fldCharType="begin"/>
        </w:r>
        <w:r w:rsidR="00305D4E">
          <w:rPr>
            <w:noProof/>
            <w:webHidden/>
          </w:rPr>
          <w:instrText xml:space="preserve"> PAGEREF _Toc61959401 \h </w:instrText>
        </w:r>
        <w:r w:rsidR="00305D4E">
          <w:rPr>
            <w:noProof/>
            <w:webHidden/>
          </w:rPr>
        </w:r>
        <w:r w:rsidR="00305D4E">
          <w:rPr>
            <w:noProof/>
            <w:webHidden/>
          </w:rPr>
          <w:fldChar w:fldCharType="separate"/>
        </w:r>
        <w:r w:rsidR="00305D4E">
          <w:rPr>
            <w:noProof/>
            <w:webHidden/>
          </w:rPr>
          <w:t>28</w:t>
        </w:r>
        <w:r w:rsidR="00305D4E">
          <w:rPr>
            <w:noProof/>
            <w:webHidden/>
          </w:rPr>
          <w:fldChar w:fldCharType="end"/>
        </w:r>
      </w:hyperlink>
    </w:p>
    <w:p w14:paraId="16A0DC1F" w14:textId="77777777" w:rsidR="00305D4E" w:rsidRDefault="00517D4E">
      <w:pPr>
        <w:pStyle w:val="TableofFigures"/>
        <w:tabs>
          <w:tab w:val="right" w:leader="dot" w:pos="8630"/>
        </w:tabs>
        <w:rPr>
          <w:rFonts w:asciiTheme="minorHAnsi" w:hAnsiTheme="minorHAnsi"/>
          <w:noProof/>
          <w:color w:val="auto"/>
          <w:szCs w:val="22"/>
        </w:rPr>
      </w:pPr>
      <w:hyperlink w:anchor="_Toc61959402" w:history="1">
        <w:r w:rsidR="00305D4E" w:rsidRPr="00C63FA4">
          <w:rPr>
            <w:rStyle w:val="Hyperlink"/>
            <w:noProof/>
          </w:rPr>
          <w:t>Table 10 - Gender-wise Manpower Summary</w:t>
        </w:r>
        <w:r w:rsidR="00305D4E">
          <w:rPr>
            <w:noProof/>
            <w:webHidden/>
          </w:rPr>
          <w:tab/>
        </w:r>
        <w:r w:rsidR="00305D4E">
          <w:rPr>
            <w:noProof/>
            <w:webHidden/>
          </w:rPr>
          <w:fldChar w:fldCharType="begin"/>
        </w:r>
        <w:r w:rsidR="00305D4E">
          <w:rPr>
            <w:noProof/>
            <w:webHidden/>
          </w:rPr>
          <w:instrText xml:space="preserve"> PAGEREF _Toc61959402 \h </w:instrText>
        </w:r>
        <w:r w:rsidR="00305D4E">
          <w:rPr>
            <w:noProof/>
            <w:webHidden/>
          </w:rPr>
        </w:r>
        <w:r w:rsidR="00305D4E">
          <w:rPr>
            <w:noProof/>
            <w:webHidden/>
          </w:rPr>
          <w:fldChar w:fldCharType="separate"/>
        </w:r>
        <w:r w:rsidR="00305D4E">
          <w:rPr>
            <w:noProof/>
            <w:webHidden/>
          </w:rPr>
          <w:t>31</w:t>
        </w:r>
        <w:r w:rsidR="00305D4E">
          <w:rPr>
            <w:noProof/>
            <w:webHidden/>
          </w:rPr>
          <w:fldChar w:fldCharType="end"/>
        </w:r>
      </w:hyperlink>
    </w:p>
    <w:p w14:paraId="342957EC" w14:textId="77777777" w:rsidR="00305D4E" w:rsidRDefault="00517D4E">
      <w:pPr>
        <w:pStyle w:val="TableofFigures"/>
        <w:tabs>
          <w:tab w:val="right" w:leader="dot" w:pos="8630"/>
        </w:tabs>
        <w:rPr>
          <w:rFonts w:asciiTheme="minorHAnsi" w:hAnsiTheme="minorHAnsi"/>
          <w:noProof/>
          <w:color w:val="auto"/>
          <w:szCs w:val="22"/>
        </w:rPr>
      </w:pPr>
      <w:hyperlink w:anchor="_Toc61959403" w:history="1">
        <w:r w:rsidR="00305D4E" w:rsidRPr="00C63FA4">
          <w:rPr>
            <w:rStyle w:val="Hyperlink"/>
            <w:noProof/>
          </w:rPr>
          <w:t>Table 11 - Sector-wise Manpower Summary</w:t>
        </w:r>
        <w:r w:rsidR="00305D4E">
          <w:rPr>
            <w:noProof/>
            <w:webHidden/>
          </w:rPr>
          <w:tab/>
        </w:r>
        <w:r w:rsidR="00305D4E">
          <w:rPr>
            <w:noProof/>
            <w:webHidden/>
          </w:rPr>
          <w:fldChar w:fldCharType="begin"/>
        </w:r>
        <w:r w:rsidR="00305D4E">
          <w:rPr>
            <w:noProof/>
            <w:webHidden/>
          </w:rPr>
          <w:instrText xml:space="preserve"> PAGEREF _Toc61959403 \h </w:instrText>
        </w:r>
        <w:r w:rsidR="00305D4E">
          <w:rPr>
            <w:noProof/>
            <w:webHidden/>
          </w:rPr>
        </w:r>
        <w:r w:rsidR="00305D4E">
          <w:rPr>
            <w:noProof/>
            <w:webHidden/>
          </w:rPr>
          <w:fldChar w:fldCharType="separate"/>
        </w:r>
        <w:r w:rsidR="00305D4E">
          <w:rPr>
            <w:noProof/>
            <w:webHidden/>
          </w:rPr>
          <w:t>33</w:t>
        </w:r>
        <w:r w:rsidR="00305D4E">
          <w:rPr>
            <w:noProof/>
            <w:webHidden/>
          </w:rPr>
          <w:fldChar w:fldCharType="end"/>
        </w:r>
      </w:hyperlink>
    </w:p>
    <w:p w14:paraId="311EB73A" w14:textId="77777777" w:rsidR="00305D4E" w:rsidRDefault="00517D4E">
      <w:pPr>
        <w:pStyle w:val="TableofFigures"/>
        <w:tabs>
          <w:tab w:val="right" w:leader="dot" w:pos="8630"/>
        </w:tabs>
        <w:rPr>
          <w:rFonts w:asciiTheme="minorHAnsi" w:hAnsiTheme="minorHAnsi"/>
          <w:noProof/>
          <w:color w:val="auto"/>
          <w:szCs w:val="22"/>
        </w:rPr>
      </w:pPr>
      <w:hyperlink w:anchor="_Toc61959404" w:history="1">
        <w:r w:rsidR="00305D4E" w:rsidRPr="00C63FA4">
          <w:rPr>
            <w:rStyle w:val="Hyperlink"/>
            <w:noProof/>
          </w:rPr>
          <w:t>Table 12 - Capability Indicator Status</w:t>
        </w:r>
        <w:r w:rsidR="00305D4E">
          <w:rPr>
            <w:noProof/>
            <w:webHidden/>
          </w:rPr>
          <w:tab/>
        </w:r>
        <w:r w:rsidR="00305D4E">
          <w:rPr>
            <w:noProof/>
            <w:webHidden/>
          </w:rPr>
          <w:fldChar w:fldCharType="begin"/>
        </w:r>
        <w:r w:rsidR="00305D4E">
          <w:rPr>
            <w:noProof/>
            <w:webHidden/>
          </w:rPr>
          <w:instrText xml:space="preserve"> PAGEREF _Toc61959404 \h </w:instrText>
        </w:r>
        <w:r w:rsidR="00305D4E">
          <w:rPr>
            <w:noProof/>
            <w:webHidden/>
          </w:rPr>
        </w:r>
        <w:r w:rsidR="00305D4E">
          <w:rPr>
            <w:noProof/>
            <w:webHidden/>
          </w:rPr>
          <w:fldChar w:fldCharType="separate"/>
        </w:r>
        <w:r w:rsidR="00305D4E">
          <w:rPr>
            <w:noProof/>
            <w:webHidden/>
          </w:rPr>
          <w:t>85</w:t>
        </w:r>
        <w:r w:rsidR="00305D4E">
          <w:rPr>
            <w:noProof/>
            <w:webHidden/>
          </w:rPr>
          <w:fldChar w:fldCharType="end"/>
        </w:r>
      </w:hyperlink>
    </w:p>
    <w:p w14:paraId="57108BF1" w14:textId="77777777" w:rsidR="000475F7" w:rsidRPr="001E3F8A" w:rsidRDefault="00E208CE">
      <w:pPr>
        <w:spacing w:line="264" w:lineRule="auto"/>
        <w:rPr>
          <w:sz w:val="20"/>
          <w:szCs w:val="20"/>
        </w:rPr>
      </w:pPr>
      <w:r w:rsidRPr="001E3F8A">
        <w:rPr>
          <w:sz w:val="20"/>
          <w:szCs w:val="20"/>
        </w:rPr>
        <w:fldChar w:fldCharType="end"/>
      </w:r>
      <w:r w:rsidR="000475F7" w:rsidRPr="001E3F8A">
        <w:rPr>
          <w:sz w:val="20"/>
          <w:szCs w:val="20"/>
        </w:rPr>
        <w:br w:type="page"/>
      </w:r>
    </w:p>
    <w:p w14:paraId="30D57E09" w14:textId="77777777" w:rsidR="009F7A7F" w:rsidRPr="001E3F8A" w:rsidRDefault="009F7A7F" w:rsidP="001D241F">
      <w:pPr>
        <w:pStyle w:val="Heading1"/>
        <w:rPr>
          <w:sz w:val="32"/>
          <w:szCs w:val="32"/>
        </w:rPr>
      </w:pPr>
      <w:bookmarkStart w:id="12" w:name="_Toc61959415"/>
      <w:r w:rsidRPr="001E3F8A">
        <w:rPr>
          <w:sz w:val="32"/>
          <w:szCs w:val="32"/>
        </w:rPr>
        <w:lastRenderedPageBreak/>
        <w:t>CHAPTER 1: INTRODUCTION TO NATIONAL HEALTH WORKFORCE ACCOUNT</w:t>
      </w:r>
      <w:bookmarkEnd w:id="12"/>
    </w:p>
    <w:p w14:paraId="0950DED0" w14:textId="77777777" w:rsidR="009F7A7F" w:rsidRPr="001E3F8A" w:rsidRDefault="009F7A7F" w:rsidP="009F7A7F">
      <w:pPr>
        <w:rPr>
          <w:sz w:val="20"/>
          <w:szCs w:val="20"/>
        </w:rPr>
      </w:pPr>
    </w:p>
    <w:p w14:paraId="7E80863C" w14:textId="77777777" w:rsidR="009F7A7F" w:rsidRPr="001E3F8A" w:rsidRDefault="009F7A7F" w:rsidP="009F7A7F">
      <w:pPr>
        <w:pStyle w:val="Heading2"/>
        <w:rPr>
          <w:sz w:val="24"/>
          <w:szCs w:val="24"/>
        </w:rPr>
      </w:pPr>
      <w:bookmarkStart w:id="13" w:name="_Toc61959416"/>
      <w:r w:rsidRPr="001E3F8A">
        <w:rPr>
          <w:sz w:val="24"/>
          <w:szCs w:val="24"/>
        </w:rPr>
        <w:t>Definition</w:t>
      </w:r>
      <w:bookmarkEnd w:id="13"/>
    </w:p>
    <w:p w14:paraId="23AAA03D" w14:textId="77777777" w:rsidR="009F7A7F" w:rsidRPr="001E3F8A" w:rsidRDefault="009F7A7F" w:rsidP="009F7A7F">
      <w:pPr>
        <w:rPr>
          <w:i/>
          <w:iCs/>
          <w:sz w:val="20"/>
          <w:szCs w:val="20"/>
        </w:rPr>
      </w:pPr>
      <w:r w:rsidRPr="001E3F8A">
        <w:rPr>
          <w:i/>
          <w:iCs/>
          <w:sz w:val="20"/>
          <w:szCs w:val="20"/>
        </w:rPr>
        <w:t>The National Health Workforce Account (NHWA) is a system developed under the direction of the World Health Organization (WHO) Health Workforce Department using which countries can collect evidence-based data pertaining to the health workforce, which is progressively monitored using a set of indicators. The health workforce data collected encompasses areas such as health workforce stock and distribution, education and training - capacity, regulations and finances, employment characteristics and working conditions, workforce expenditure and remuneration, skill-mix distribution, governance &amp; policies and human resource information systems.</w:t>
      </w:r>
    </w:p>
    <w:p w14:paraId="63D20220" w14:textId="77777777" w:rsidR="009F7A7F" w:rsidRPr="001E3F8A" w:rsidRDefault="009F7A7F" w:rsidP="009F7A7F">
      <w:pPr>
        <w:rPr>
          <w:sz w:val="20"/>
          <w:szCs w:val="20"/>
        </w:rPr>
      </w:pPr>
    </w:p>
    <w:p w14:paraId="0AA867C9" w14:textId="77777777" w:rsidR="009F7A7F" w:rsidRPr="001E3F8A" w:rsidRDefault="009F7A7F" w:rsidP="009F7A7F">
      <w:pPr>
        <w:pStyle w:val="Heading2"/>
        <w:rPr>
          <w:sz w:val="24"/>
          <w:szCs w:val="24"/>
        </w:rPr>
      </w:pPr>
      <w:bookmarkStart w:id="14" w:name="_Toc61959417"/>
      <w:r w:rsidRPr="001E3F8A">
        <w:rPr>
          <w:sz w:val="24"/>
          <w:szCs w:val="24"/>
        </w:rPr>
        <w:t>Characteristics</w:t>
      </w:r>
      <w:bookmarkEnd w:id="14"/>
    </w:p>
    <w:p w14:paraId="79A23B8B" w14:textId="77777777" w:rsidR="009F7A7F" w:rsidRPr="001E3F8A" w:rsidRDefault="009F7A7F" w:rsidP="009F7A7F">
      <w:pPr>
        <w:rPr>
          <w:sz w:val="20"/>
          <w:szCs w:val="20"/>
        </w:rPr>
      </w:pPr>
      <w:r w:rsidRPr="001E3F8A">
        <w:rPr>
          <w:sz w:val="20"/>
          <w:szCs w:val="20"/>
        </w:rPr>
        <w:t>The NHWA is a data-intensive programme which has the below mentioned characteristics:</w:t>
      </w:r>
    </w:p>
    <w:p w14:paraId="5FD3462B" w14:textId="77777777" w:rsidR="009F7A7F" w:rsidRPr="001E3F8A" w:rsidRDefault="009F7A7F" w:rsidP="009F7A7F">
      <w:pPr>
        <w:pStyle w:val="ListParagraph"/>
        <w:numPr>
          <w:ilvl w:val="0"/>
          <w:numId w:val="7"/>
        </w:numPr>
        <w:rPr>
          <w:sz w:val="20"/>
          <w:szCs w:val="20"/>
        </w:rPr>
      </w:pPr>
      <w:r w:rsidRPr="001E3F8A">
        <w:rPr>
          <w:sz w:val="20"/>
          <w:szCs w:val="20"/>
        </w:rPr>
        <w:t>Provides a harmonized and integrated method for health workforce data collection.</w:t>
      </w:r>
    </w:p>
    <w:p w14:paraId="4737D76E" w14:textId="77777777" w:rsidR="009F7A7F" w:rsidRPr="001E3F8A" w:rsidRDefault="009F7A7F" w:rsidP="009F7A7F">
      <w:pPr>
        <w:pStyle w:val="ListParagraph"/>
        <w:numPr>
          <w:ilvl w:val="0"/>
          <w:numId w:val="7"/>
        </w:numPr>
        <w:rPr>
          <w:sz w:val="20"/>
          <w:szCs w:val="20"/>
        </w:rPr>
      </w:pPr>
      <w:r w:rsidRPr="001E3F8A">
        <w:rPr>
          <w:sz w:val="20"/>
          <w:szCs w:val="20"/>
        </w:rPr>
        <w:t>Technically defines a set of indicators for precise data acquisition and analysis.</w:t>
      </w:r>
    </w:p>
    <w:p w14:paraId="445081CF" w14:textId="77777777" w:rsidR="009F7A7F" w:rsidRPr="001E3F8A" w:rsidRDefault="009F7A7F" w:rsidP="009F7A7F">
      <w:pPr>
        <w:pStyle w:val="ListParagraph"/>
        <w:numPr>
          <w:ilvl w:val="0"/>
          <w:numId w:val="7"/>
        </w:numPr>
        <w:rPr>
          <w:sz w:val="20"/>
          <w:szCs w:val="20"/>
        </w:rPr>
      </w:pPr>
      <w:r w:rsidRPr="001E3F8A">
        <w:rPr>
          <w:sz w:val="20"/>
          <w:szCs w:val="20"/>
        </w:rPr>
        <w:t>Promotes a multi-stakeholder synergistic environment for holistic data generation.</w:t>
      </w:r>
    </w:p>
    <w:p w14:paraId="5F90BCC9" w14:textId="77777777" w:rsidR="009F7A7F" w:rsidRPr="001E3F8A" w:rsidRDefault="009F7A7F" w:rsidP="009F7A7F">
      <w:pPr>
        <w:pStyle w:val="ListParagraph"/>
        <w:numPr>
          <w:ilvl w:val="0"/>
          <w:numId w:val="7"/>
        </w:numPr>
        <w:rPr>
          <w:sz w:val="20"/>
          <w:szCs w:val="20"/>
        </w:rPr>
      </w:pPr>
      <w:r w:rsidRPr="001E3F8A">
        <w:rPr>
          <w:sz w:val="20"/>
          <w:szCs w:val="20"/>
        </w:rPr>
        <w:t>Improves the interoperability of health information systems spread across multiple public and private entities.</w:t>
      </w:r>
    </w:p>
    <w:p w14:paraId="4EA75C03" w14:textId="77777777" w:rsidR="009F7A7F" w:rsidRPr="001E3F8A" w:rsidRDefault="009F7A7F" w:rsidP="009F7A7F">
      <w:pPr>
        <w:pStyle w:val="ListParagraph"/>
        <w:numPr>
          <w:ilvl w:val="0"/>
          <w:numId w:val="7"/>
        </w:numPr>
        <w:rPr>
          <w:sz w:val="20"/>
          <w:szCs w:val="20"/>
        </w:rPr>
      </w:pPr>
      <w:r w:rsidRPr="001E3F8A">
        <w:rPr>
          <w:sz w:val="20"/>
          <w:szCs w:val="20"/>
        </w:rPr>
        <w:t>Creates an official platform for secure dissemination of health workforce indicator data.</w:t>
      </w:r>
    </w:p>
    <w:p w14:paraId="0581B5A3" w14:textId="77777777" w:rsidR="009F7A7F" w:rsidRPr="001E3F8A" w:rsidRDefault="009F7A7F" w:rsidP="009F7A7F">
      <w:pPr>
        <w:rPr>
          <w:sz w:val="20"/>
          <w:szCs w:val="20"/>
        </w:rPr>
      </w:pPr>
    </w:p>
    <w:p w14:paraId="5C21D9D2" w14:textId="77777777" w:rsidR="009F7A7F" w:rsidRPr="001E3F8A" w:rsidRDefault="009F7A7F" w:rsidP="008C5044">
      <w:pPr>
        <w:pStyle w:val="Heading2"/>
        <w:rPr>
          <w:sz w:val="24"/>
          <w:szCs w:val="24"/>
        </w:rPr>
      </w:pPr>
      <w:bookmarkStart w:id="15" w:name="_Toc61959418"/>
      <w:r w:rsidRPr="001E3F8A">
        <w:rPr>
          <w:sz w:val="24"/>
          <w:szCs w:val="24"/>
        </w:rPr>
        <w:t>Purpose</w:t>
      </w:r>
      <w:bookmarkEnd w:id="15"/>
    </w:p>
    <w:p w14:paraId="19AE428E" w14:textId="77777777" w:rsidR="009F7A7F" w:rsidRPr="001E3F8A" w:rsidRDefault="009F7A7F" w:rsidP="009F7A7F">
      <w:pPr>
        <w:rPr>
          <w:sz w:val="20"/>
          <w:szCs w:val="20"/>
        </w:rPr>
      </w:pPr>
      <w:r w:rsidRPr="001E3F8A">
        <w:rPr>
          <w:sz w:val="20"/>
          <w:szCs w:val="20"/>
        </w:rPr>
        <w:t>The primary purpose of the NHWA programme is to facilitate the standardization and interoperability of health workforce data and track performance towards Universal Health Coverage (UHC).</w:t>
      </w:r>
    </w:p>
    <w:p w14:paraId="4D3BFF54" w14:textId="77777777" w:rsidR="009F7A7F" w:rsidRPr="001E3F8A" w:rsidRDefault="009F7A7F" w:rsidP="009F7A7F">
      <w:pPr>
        <w:rPr>
          <w:sz w:val="20"/>
          <w:szCs w:val="20"/>
        </w:rPr>
      </w:pPr>
      <w:r w:rsidRPr="001E3F8A">
        <w:rPr>
          <w:sz w:val="20"/>
          <w:szCs w:val="20"/>
        </w:rPr>
        <w:t>The health workforce indicator data is collected, reconciled, analyzed, verified and reported in order to meet below objectives:</w:t>
      </w:r>
    </w:p>
    <w:p w14:paraId="11BF06C5" w14:textId="77777777" w:rsidR="009F7A7F" w:rsidRPr="001E3F8A" w:rsidRDefault="009F7A7F" w:rsidP="009F7A7F">
      <w:pPr>
        <w:rPr>
          <w:sz w:val="20"/>
          <w:szCs w:val="20"/>
        </w:rPr>
      </w:pPr>
    </w:p>
    <w:p w14:paraId="68737174" w14:textId="77777777" w:rsidR="009F7A7F" w:rsidRPr="001E3F8A" w:rsidRDefault="009F7A7F" w:rsidP="009F7A7F">
      <w:pPr>
        <w:rPr>
          <w:sz w:val="20"/>
          <w:szCs w:val="20"/>
        </w:rPr>
      </w:pPr>
      <w:r w:rsidRPr="001E3F8A">
        <w:rPr>
          <w:sz w:val="20"/>
          <w:szCs w:val="20"/>
        </w:rPr>
        <w:t xml:space="preserve"> </w:t>
      </w:r>
    </w:p>
    <w:p w14:paraId="2FD470B1" w14:textId="77777777" w:rsidR="0089545A" w:rsidRPr="001E3F8A" w:rsidRDefault="0089545A" w:rsidP="009F7A7F">
      <w:pPr>
        <w:rPr>
          <w:sz w:val="20"/>
          <w:szCs w:val="20"/>
        </w:rPr>
      </w:pPr>
    </w:p>
    <w:p w14:paraId="03F41251" w14:textId="77777777" w:rsidR="0089545A" w:rsidRPr="001E3F8A" w:rsidRDefault="0089545A" w:rsidP="009F7A7F">
      <w:pPr>
        <w:rPr>
          <w:sz w:val="20"/>
          <w:szCs w:val="20"/>
        </w:rPr>
      </w:pPr>
    </w:p>
    <w:p w14:paraId="456F6300" w14:textId="77777777" w:rsidR="00F05516" w:rsidRPr="001E3F8A" w:rsidRDefault="00A42D36" w:rsidP="00F05516">
      <w:pPr>
        <w:keepNext/>
        <w:rPr>
          <w:sz w:val="20"/>
          <w:szCs w:val="20"/>
        </w:rPr>
      </w:pPr>
      <w:r w:rsidRPr="001E3F8A">
        <w:rPr>
          <w:noProof/>
          <w:sz w:val="20"/>
          <w:szCs w:val="20"/>
          <w:lang w:val="en-GB" w:eastAsia="en-GB"/>
        </w:rPr>
        <w:drawing>
          <wp:inline distT="0" distB="0" distL="0" distR="0" wp14:anchorId="3D2B1CF8" wp14:editId="3A033720">
            <wp:extent cx="5276850" cy="1171575"/>
            <wp:effectExtent l="0" t="38100" r="0" b="47625"/>
            <wp:docPr id="33" name="Diagram 33">
              <a:extLst xmlns:a="http://schemas.openxmlformats.org/drawingml/2006/main">
                <a:ext uri="{FF2B5EF4-FFF2-40B4-BE49-F238E27FC236}">
                  <a16:creationId xmlns:a16="http://schemas.microsoft.com/office/drawing/2014/main" xmlns:w16se="http://schemas.microsoft.com/office/word/2015/wordml/symex" xmlns:w16cid="http://schemas.microsoft.com/office/word/2016/wordml/cid" xmlns:w="http://schemas.openxmlformats.org/wordprocessingml/2006/main" xmlns:w10="urn:schemas-microsoft-com:office:word" xmlns:v="urn:schemas-microsoft-com:vml" xmlns:o="urn:schemas-microsoft-com:office:office"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xmlns="" id="{C2176FE3-84EC-4152-AEC1-28F8FCDD62E5}"/>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7" r:lo="rId18" r:qs="rId19" r:cs="rId20"/>
              </a:graphicData>
            </a:graphic>
          </wp:inline>
        </w:drawing>
      </w:r>
    </w:p>
    <w:p w14:paraId="5D35CBF8" w14:textId="0B1727DB" w:rsidR="00A42D36" w:rsidRPr="001E3F8A" w:rsidRDefault="00F05516" w:rsidP="00F05516">
      <w:pPr>
        <w:pStyle w:val="Figures"/>
        <w:rPr>
          <w:sz w:val="16"/>
          <w:szCs w:val="16"/>
        </w:rPr>
      </w:pPr>
      <w:bookmarkStart w:id="16" w:name="_Toc61959360"/>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w:t>
      </w:r>
      <w:r w:rsidR="008A1DCC" w:rsidRPr="001E3F8A">
        <w:rPr>
          <w:noProof/>
          <w:sz w:val="16"/>
          <w:szCs w:val="16"/>
        </w:rPr>
        <w:fldChar w:fldCharType="end"/>
      </w:r>
      <w:r w:rsidRPr="001E3F8A">
        <w:rPr>
          <w:sz w:val="16"/>
          <w:szCs w:val="16"/>
        </w:rPr>
        <w:t xml:space="preserve"> - NHWA Purpose</w:t>
      </w:r>
      <w:bookmarkEnd w:id="16"/>
    </w:p>
    <w:p w14:paraId="73DEC22E" w14:textId="77777777" w:rsidR="009F7A7F" w:rsidRPr="001E3F8A" w:rsidRDefault="009F7A7F" w:rsidP="009F7A7F">
      <w:pPr>
        <w:rPr>
          <w:sz w:val="20"/>
          <w:szCs w:val="20"/>
        </w:rPr>
      </w:pPr>
      <w:r w:rsidRPr="001E3F8A">
        <w:rPr>
          <w:sz w:val="20"/>
          <w:szCs w:val="20"/>
        </w:rPr>
        <w:lastRenderedPageBreak/>
        <w:t>The implementation of NHWA programme shall serve following purposes for UAE:</w:t>
      </w:r>
    </w:p>
    <w:p w14:paraId="43CC5DCA" w14:textId="77777777" w:rsidR="009F7A7F" w:rsidRPr="001E3F8A" w:rsidRDefault="009F7A7F" w:rsidP="00536D5D">
      <w:pPr>
        <w:pStyle w:val="ListParagraph"/>
        <w:numPr>
          <w:ilvl w:val="0"/>
          <w:numId w:val="8"/>
        </w:numPr>
        <w:rPr>
          <w:sz w:val="20"/>
          <w:szCs w:val="20"/>
        </w:rPr>
      </w:pPr>
      <w:r w:rsidRPr="001E3F8A">
        <w:rPr>
          <w:sz w:val="20"/>
          <w:szCs w:val="20"/>
        </w:rPr>
        <w:t>Achieve the Universal Health Coverage and Sustainable Development Goals milestones.</w:t>
      </w:r>
    </w:p>
    <w:p w14:paraId="1236EA9F" w14:textId="7DED19E1" w:rsidR="009F7A7F" w:rsidRPr="001E3F8A" w:rsidRDefault="002C57CF" w:rsidP="00536D5D">
      <w:pPr>
        <w:pStyle w:val="ListParagraph"/>
        <w:numPr>
          <w:ilvl w:val="0"/>
          <w:numId w:val="8"/>
        </w:numPr>
        <w:rPr>
          <w:sz w:val="20"/>
          <w:szCs w:val="20"/>
        </w:rPr>
      </w:pPr>
      <w:r w:rsidRPr="001E3F8A">
        <w:rPr>
          <w:sz w:val="20"/>
          <w:szCs w:val="20"/>
        </w:rPr>
        <w:t>First</w:t>
      </w:r>
      <w:r w:rsidR="009F7A7F" w:rsidRPr="001E3F8A">
        <w:rPr>
          <w:sz w:val="20"/>
          <w:szCs w:val="20"/>
        </w:rPr>
        <w:t xml:space="preserve"> country to report on all NHWA modules</w:t>
      </w:r>
      <w:r w:rsidR="000719CA" w:rsidRPr="001E3F8A">
        <w:rPr>
          <w:sz w:val="20"/>
          <w:szCs w:val="20"/>
        </w:rPr>
        <w:t>.</w:t>
      </w:r>
    </w:p>
    <w:p w14:paraId="5FD3A03D" w14:textId="77777777" w:rsidR="009F7A7F" w:rsidRPr="001E3F8A" w:rsidRDefault="009F7A7F" w:rsidP="00536D5D">
      <w:pPr>
        <w:pStyle w:val="ListParagraph"/>
        <w:numPr>
          <w:ilvl w:val="0"/>
          <w:numId w:val="8"/>
        </w:numPr>
        <w:rPr>
          <w:sz w:val="20"/>
          <w:szCs w:val="20"/>
        </w:rPr>
      </w:pPr>
      <w:r w:rsidRPr="001E3F8A">
        <w:rPr>
          <w:sz w:val="20"/>
          <w:szCs w:val="20"/>
        </w:rPr>
        <w:t>Provide best in class services and attain top global leadership in healthcare.</w:t>
      </w:r>
    </w:p>
    <w:p w14:paraId="54B73321" w14:textId="77777777" w:rsidR="009F7A7F" w:rsidRPr="001E3F8A" w:rsidRDefault="009F7A7F" w:rsidP="00536D5D">
      <w:pPr>
        <w:pStyle w:val="ListParagraph"/>
        <w:numPr>
          <w:ilvl w:val="0"/>
          <w:numId w:val="8"/>
        </w:numPr>
        <w:rPr>
          <w:sz w:val="20"/>
          <w:szCs w:val="20"/>
        </w:rPr>
      </w:pPr>
      <w:r w:rsidRPr="001E3F8A">
        <w:rPr>
          <w:sz w:val="20"/>
          <w:szCs w:val="20"/>
        </w:rPr>
        <w:t>Achieve holistic development of healthcare education and systems.</w:t>
      </w:r>
    </w:p>
    <w:p w14:paraId="13315334" w14:textId="77777777" w:rsidR="009F7A7F" w:rsidRPr="001E3F8A" w:rsidRDefault="009F7A7F" w:rsidP="00536D5D">
      <w:pPr>
        <w:pStyle w:val="ListParagraph"/>
        <w:numPr>
          <w:ilvl w:val="0"/>
          <w:numId w:val="8"/>
        </w:numPr>
        <w:rPr>
          <w:sz w:val="20"/>
          <w:szCs w:val="20"/>
        </w:rPr>
      </w:pPr>
      <w:r w:rsidRPr="001E3F8A">
        <w:rPr>
          <w:sz w:val="20"/>
          <w:szCs w:val="20"/>
        </w:rPr>
        <w:t>Better planning for dealing with increasing healthcare demand.</w:t>
      </w:r>
    </w:p>
    <w:p w14:paraId="6651C00A" w14:textId="77777777" w:rsidR="00536D5D" w:rsidRPr="001E3F8A" w:rsidRDefault="00536D5D" w:rsidP="00536D5D">
      <w:pPr>
        <w:pStyle w:val="ListParagraph"/>
        <w:rPr>
          <w:sz w:val="20"/>
          <w:szCs w:val="20"/>
        </w:rPr>
      </w:pPr>
    </w:p>
    <w:p w14:paraId="69412AC7" w14:textId="77777777" w:rsidR="009F7A7F" w:rsidRPr="001E3F8A" w:rsidRDefault="009F7A7F" w:rsidP="00536D5D">
      <w:pPr>
        <w:pStyle w:val="Heading2"/>
        <w:rPr>
          <w:rStyle w:val="Heading2Char"/>
          <w:b/>
          <w:sz w:val="24"/>
          <w:szCs w:val="24"/>
        </w:rPr>
      </w:pPr>
      <w:bookmarkStart w:id="17" w:name="_Toc61959419"/>
      <w:r w:rsidRPr="001E3F8A">
        <w:rPr>
          <w:rStyle w:val="Heading2Char"/>
          <w:b/>
          <w:sz w:val="24"/>
          <w:szCs w:val="24"/>
        </w:rPr>
        <w:t>Benefits</w:t>
      </w:r>
      <w:bookmarkEnd w:id="17"/>
    </w:p>
    <w:p w14:paraId="04130AC2" w14:textId="77777777" w:rsidR="009F7A7F" w:rsidRPr="001E3F8A" w:rsidRDefault="009F7A7F" w:rsidP="009F7A7F">
      <w:pPr>
        <w:rPr>
          <w:sz w:val="20"/>
          <w:szCs w:val="20"/>
        </w:rPr>
      </w:pPr>
    </w:p>
    <w:p w14:paraId="69906E9E" w14:textId="77777777" w:rsidR="009F7A7F" w:rsidRPr="001E3F8A" w:rsidRDefault="009F7A7F" w:rsidP="009F7A7F">
      <w:pPr>
        <w:rPr>
          <w:sz w:val="20"/>
          <w:szCs w:val="20"/>
        </w:rPr>
      </w:pPr>
      <w:r w:rsidRPr="001E3F8A">
        <w:rPr>
          <w:sz w:val="20"/>
          <w:szCs w:val="20"/>
        </w:rPr>
        <w:t>The implementation of NHWA provides benefits global, national and regional levels.</w:t>
      </w:r>
    </w:p>
    <w:p w14:paraId="64F0A1CD" w14:textId="77777777" w:rsidR="00536D5D" w:rsidRPr="001E3F8A" w:rsidRDefault="00536D5D" w:rsidP="009F7A7F">
      <w:pPr>
        <w:rPr>
          <w:sz w:val="20"/>
          <w:szCs w:val="20"/>
        </w:rPr>
      </w:pPr>
    </w:p>
    <w:p w14:paraId="7E7C1FB8" w14:textId="77777777" w:rsidR="00C61894" w:rsidRPr="001E3F8A" w:rsidRDefault="00B4576C" w:rsidP="00C61894">
      <w:pPr>
        <w:keepNext/>
        <w:jc w:val="center"/>
        <w:rPr>
          <w:sz w:val="20"/>
          <w:szCs w:val="20"/>
        </w:rPr>
      </w:pPr>
      <w:r w:rsidRPr="001E3F8A">
        <w:rPr>
          <w:noProof/>
          <w:sz w:val="20"/>
          <w:szCs w:val="20"/>
          <w:lang w:val="en-GB" w:eastAsia="en-GB"/>
        </w:rPr>
        <w:drawing>
          <wp:inline distT="0" distB="0" distL="0" distR="0" wp14:anchorId="2866A915" wp14:editId="05715809">
            <wp:extent cx="3606571" cy="2284730"/>
            <wp:effectExtent l="0" t="0" r="0" b="1270"/>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3637479" cy="2304310"/>
                    </a:xfrm>
                    <a:prstGeom prst="rect">
                      <a:avLst/>
                    </a:prstGeom>
                    <a:noFill/>
                  </pic:spPr>
                </pic:pic>
              </a:graphicData>
            </a:graphic>
          </wp:inline>
        </w:drawing>
      </w:r>
    </w:p>
    <w:p w14:paraId="7AD9C569" w14:textId="6A240523" w:rsidR="00536D5D" w:rsidRPr="001E3F8A" w:rsidRDefault="00C61894" w:rsidP="00C61894">
      <w:pPr>
        <w:pStyle w:val="Figures"/>
        <w:rPr>
          <w:sz w:val="16"/>
          <w:szCs w:val="16"/>
        </w:rPr>
      </w:pPr>
      <w:bookmarkStart w:id="18" w:name="_Toc61959361"/>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w:t>
      </w:r>
      <w:r w:rsidR="008A1DCC" w:rsidRPr="001E3F8A">
        <w:rPr>
          <w:noProof/>
          <w:sz w:val="16"/>
          <w:szCs w:val="16"/>
        </w:rPr>
        <w:fldChar w:fldCharType="end"/>
      </w:r>
      <w:r w:rsidRPr="001E3F8A">
        <w:rPr>
          <w:noProof/>
          <w:sz w:val="16"/>
          <w:szCs w:val="16"/>
        </w:rPr>
        <w:t xml:space="preserve"> - NHWA Benefits</w:t>
      </w:r>
      <w:bookmarkEnd w:id="18"/>
    </w:p>
    <w:p w14:paraId="0F7738D2" w14:textId="77777777" w:rsidR="009F7A7F" w:rsidRPr="001E3F8A" w:rsidRDefault="009F7A7F" w:rsidP="009F7A7F">
      <w:pPr>
        <w:rPr>
          <w:sz w:val="20"/>
          <w:szCs w:val="20"/>
        </w:rPr>
      </w:pPr>
    </w:p>
    <w:p w14:paraId="6BCB8483" w14:textId="77777777" w:rsidR="009F7A7F" w:rsidRPr="001E3F8A" w:rsidRDefault="009F7A7F" w:rsidP="009F7A7F">
      <w:pPr>
        <w:rPr>
          <w:sz w:val="20"/>
          <w:szCs w:val="20"/>
        </w:rPr>
      </w:pPr>
      <w:r w:rsidRPr="001E3F8A">
        <w:rPr>
          <w:b/>
          <w:bCs/>
          <w:color w:val="B68A35"/>
          <w:sz w:val="20"/>
          <w:szCs w:val="20"/>
        </w:rPr>
        <w:t>At Global level</w:t>
      </w:r>
      <w:r w:rsidRPr="001E3F8A">
        <w:rPr>
          <w:sz w:val="20"/>
          <w:szCs w:val="20"/>
        </w:rPr>
        <w:t>, NHWA implementation results in below benefits:</w:t>
      </w:r>
    </w:p>
    <w:p w14:paraId="79A78694" w14:textId="77777777" w:rsidR="009F7A7F" w:rsidRPr="001E3F8A" w:rsidRDefault="009F7A7F" w:rsidP="00536D5D">
      <w:pPr>
        <w:pStyle w:val="ListParagraph"/>
        <w:numPr>
          <w:ilvl w:val="0"/>
          <w:numId w:val="9"/>
        </w:numPr>
        <w:rPr>
          <w:sz w:val="20"/>
          <w:szCs w:val="20"/>
        </w:rPr>
      </w:pPr>
      <w:r w:rsidRPr="001E3F8A">
        <w:rPr>
          <w:sz w:val="20"/>
          <w:szCs w:val="20"/>
        </w:rPr>
        <w:t xml:space="preserve">Formulation of evidence-based health workforce plans and policies. </w:t>
      </w:r>
    </w:p>
    <w:p w14:paraId="2AE2D8AC" w14:textId="77777777" w:rsidR="00536D5D" w:rsidRPr="001E3F8A" w:rsidRDefault="009F7A7F" w:rsidP="00536D5D">
      <w:pPr>
        <w:pStyle w:val="ListParagraph"/>
        <w:numPr>
          <w:ilvl w:val="0"/>
          <w:numId w:val="9"/>
        </w:numPr>
        <w:rPr>
          <w:sz w:val="20"/>
          <w:szCs w:val="20"/>
        </w:rPr>
      </w:pPr>
      <w:r w:rsidRPr="001E3F8A">
        <w:rPr>
          <w:sz w:val="20"/>
          <w:szCs w:val="20"/>
        </w:rPr>
        <w:t>Data Standardization and interoperability.</w:t>
      </w:r>
    </w:p>
    <w:p w14:paraId="5B9F1088" w14:textId="77777777" w:rsidR="009F7A7F" w:rsidRPr="001E3F8A" w:rsidRDefault="009F7A7F" w:rsidP="00536D5D">
      <w:pPr>
        <w:pStyle w:val="ListParagraph"/>
        <w:numPr>
          <w:ilvl w:val="0"/>
          <w:numId w:val="9"/>
        </w:numPr>
        <w:rPr>
          <w:sz w:val="20"/>
          <w:szCs w:val="20"/>
        </w:rPr>
      </w:pPr>
      <w:r w:rsidRPr="001E3F8A">
        <w:rPr>
          <w:sz w:val="20"/>
          <w:szCs w:val="20"/>
        </w:rPr>
        <w:t>Establishment of a benchmark for health workforce data standards.</w:t>
      </w:r>
    </w:p>
    <w:p w14:paraId="004A0747" w14:textId="77777777" w:rsidR="009F7A7F" w:rsidRPr="001E3F8A" w:rsidRDefault="009F7A7F" w:rsidP="00536D5D">
      <w:pPr>
        <w:pStyle w:val="ListParagraph"/>
        <w:numPr>
          <w:ilvl w:val="0"/>
          <w:numId w:val="9"/>
        </w:numPr>
        <w:rPr>
          <w:sz w:val="20"/>
          <w:szCs w:val="20"/>
        </w:rPr>
      </w:pPr>
      <w:r w:rsidRPr="001E3F8A">
        <w:rPr>
          <w:sz w:val="20"/>
          <w:szCs w:val="20"/>
        </w:rPr>
        <w:t>Facilitation of standardized data comparisons against other countries.</w:t>
      </w:r>
    </w:p>
    <w:p w14:paraId="3305E86A" w14:textId="21BCADD0" w:rsidR="009F7A7F" w:rsidRPr="001E3F8A" w:rsidRDefault="00A701CE" w:rsidP="008C2003">
      <w:pPr>
        <w:ind w:firstLine="720"/>
        <w:rPr>
          <w:sz w:val="20"/>
          <w:szCs w:val="20"/>
        </w:rPr>
      </w:pPr>
      <w:r w:rsidRPr="001E3F8A">
        <w:rPr>
          <w:sz w:val="20"/>
          <w:szCs w:val="20"/>
        </w:rPr>
        <w:br/>
      </w:r>
    </w:p>
    <w:p w14:paraId="04B1F824" w14:textId="77777777" w:rsidR="009F7A7F" w:rsidRPr="001E3F8A" w:rsidRDefault="009F7A7F" w:rsidP="009F7A7F">
      <w:pPr>
        <w:rPr>
          <w:sz w:val="20"/>
          <w:szCs w:val="20"/>
        </w:rPr>
      </w:pPr>
      <w:r w:rsidRPr="001E3F8A">
        <w:rPr>
          <w:b/>
          <w:bCs/>
          <w:color w:val="B68A35"/>
          <w:sz w:val="20"/>
          <w:szCs w:val="20"/>
        </w:rPr>
        <w:t>At National Level</w:t>
      </w:r>
      <w:r w:rsidRPr="001E3F8A">
        <w:rPr>
          <w:sz w:val="20"/>
          <w:szCs w:val="20"/>
        </w:rPr>
        <w:t>, NHWA implementation results in below benefits:</w:t>
      </w:r>
    </w:p>
    <w:p w14:paraId="3A891F79" w14:textId="77777777" w:rsidR="009F7A7F" w:rsidRPr="001E3F8A" w:rsidRDefault="009F7A7F" w:rsidP="00536D5D">
      <w:pPr>
        <w:pStyle w:val="ListParagraph"/>
        <w:numPr>
          <w:ilvl w:val="0"/>
          <w:numId w:val="10"/>
        </w:numPr>
        <w:rPr>
          <w:sz w:val="20"/>
          <w:szCs w:val="20"/>
        </w:rPr>
      </w:pPr>
      <w:r w:rsidRPr="001E3F8A">
        <w:rPr>
          <w:sz w:val="20"/>
          <w:szCs w:val="20"/>
        </w:rPr>
        <w:t xml:space="preserve">Review of National health workforce data. </w:t>
      </w:r>
    </w:p>
    <w:p w14:paraId="398926BF" w14:textId="77777777" w:rsidR="009F7A7F" w:rsidRPr="001E3F8A" w:rsidRDefault="009F7A7F" w:rsidP="00536D5D">
      <w:pPr>
        <w:pStyle w:val="ListParagraph"/>
        <w:numPr>
          <w:ilvl w:val="0"/>
          <w:numId w:val="10"/>
        </w:numPr>
        <w:rPr>
          <w:sz w:val="20"/>
          <w:szCs w:val="20"/>
        </w:rPr>
      </w:pPr>
      <w:r w:rsidRPr="001E3F8A">
        <w:rPr>
          <w:sz w:val="20"/>
          <w:szCs w:val="20"/>
        </w:rPr>
        <w:t>Identification of gaps, shortages and mismatches in health workforce data.</w:t>
      </w:r>
    </w:p>
    <w:p w14:paraId="5DA0334B" w14:textId="77777777" w:rsidR="009F7A7F" w:rsidRPr="001E3F8A" w:rsidRDefault="009F7A7F" w:rsidP="00536D5D">
      <w:pPr>
        <w:pStyle w:val="ListParagraph"/>
        <w:numPr>
          <w:ilvl w:val="0"/>
          <w:numId w:val="10"/>
        </w:numPr>
        <w:rPr>
          <w:sz w:val="20"/>
          <w:szCs w:val="20"/>
        </w:rPr>
      </w:pPr>
      <w:r w:rsidRPr="001E3F8A">
        <w:rPr>
          <w:sz w:val="20"/>
          <w:szCs w:val="20"/>
        </w:rPr>
        <w:t>Assessment of existing policies and plans that impact the health workforce.</w:t>
      </w:r>
    </w:p>
    <w:p w14:paraId="65DCB024" w14:textId="77777777" w:rsidR="00536D5D" w:rsidRPr="001E3F8A" w:rsidRDefault="009F7A7F" w:rsidP="00536D5D">
      <w:pPr>
        <w:pStyle w:val="ListParagraph"/>
        <w:numPr>
          <w:ilvl w:val="0"/>
          <w:numId w:val="10"/>
        </w:numPr>
        <w:rPr>
          <w:sz w:val="20"/>
          <w:szCs w:val="20"/>
        </w:rPr>
      </w:pPr>
      <w:r w:rsidRPr="001E3F8A">
        <w:rPr>
          <w:sz w:val="20"/>
          <w:szCs w:val="20"/>
        </w:rPr>
        <w:t>Strengthened multi-stakeholder collaboration resulting in creation of inter-sectoral policies, strategies and plans.</w:t>
      </w:r>
    </w:p>
    <w:p w14:paraId="5E5E447F" w14:textId="77777777" w:rsidR="00536D5D" w:rsidRPr="001E3F8A" w:rsidRDefault="00536D5D" w:rsidP="00536D5D">
      <w:pPr>
        <w:pStyle w:val="ListParagraph"/>
        <w:rPr>
          <w:sz w:val="20"/>
          <w:szCs w:val="20"/>
        </w:rPr>
      </w:pPr>
    </w:p>
    <w:p w14:paraId="617699CC" w14:textId="77777777" w:rsidR="009F7A7F" w:rsidRPr="001E3F8A" w:rsidRDefault="009F7A7F" w:rsidP="00536D5D">
      <w:pPr>
        <w:rPr>
          <w:sz w:val="20"/>
          <w:szCs w:val="20"/>
        </w:rPr>
      </w:pPr>
      <w:r w:rsidRPr="001E3F8A">
        <w:rPr>
          <w:b/>
          <w:bCs/>
          <w:color w:val="B68A35"/>
          <w:sz w:val="20"/>
          <w:szCs w:val="20"/>
        </w:rPr>
        <w:t>At Regional Level</w:t>
      </w:r>
      <w:r w:rsidRPr="001E3F8A">
        <w:rPr>
          <w:sz w:val="20"/>
          <w:szCs w:val="20"/>
        </w:rPr>
        <w:t>, NHWA Implementation results in below benefits:</w:t>
      </w:r>
    </w:p>
    <w:p w14:paraId="1DF702E6" w14:textId="77777777" w:rsidR="009F7A7F" w:rsidRPr="001E3F8A" w:rsidRDefault="009F7A7F" w:rsidP="00536D5D">
      <w:pPr>
        <w:pStyle w:val="ListParagraph"/>
        <w:numPr>
          <w:ilvl w:val="0"/>
          <w:numId w:val="11"/>
        </w:numPr>
        <w:rPr>
          <w:sz w:val="20"/>
          <w:szCs w:val="20"/>
        </w:rPr>
      </w:pPr>
      <w:r w:rsidRPr="001E3F8A">
        <w:rPr>
          <w:sz w:val="20"/>
          <w:szCs w:val="20"/>
        </w:rPr>
        <w:t>Accurate capture of region level health workforce data.</w:t>
      </w:r>
    </w:p>
    <w:p w14:paraId="2836F897" w14:textId="77777777" w:rsidR="009F7A7F" w:rsidRPr="001E3F8A" w:rsidRDefault="009F7A7F" w:rsidP="00536D5D">
      <w:pPr>
        <w:pStyle w:val="ListParagraph"/>
        <w:numPr>
          <w:ilvl w:val="0"/>
          <w:numId w:val="11"/>
        </w:numPr>
        <w:rPr>
          <w:sz w:val="20"/>
          <w:szCs w:val="20"/>
        </w:rPr>
      </w:pPr>
      <w:r w:rsidRPr="001E3F8A">
        <w:rPr>
          <w:sz w:val="20"/>
          <w:szCs w:val="20"/>
        </w:rPr>
        <w:t>Facilitation of cross-country capacity building, information and data exchange.</w:t>
      </w:r>
    </w:p>
    <w:p w14:paraId="5FEB73D3" w14:textId="77777777" w:rsidR="00B4576C" w:rsidRPr="001E3F8A" w:rsidRDefault="009F7A7F" w:rsidP="00B4576C">
      <w:pPr>
        <w:pStyle w:val="ListParagraph"/>
        <w:numPr>
          <w:ilvl w:val="0"/>
          <w:numId w:val="11"/>
        </w:numPr>
        <w:rPr>
          <w:sz w:val="20"/>
          <w:szCs w:val="20"/>
        </w:rPr>
      </w:pPr>
      <w:r w:rsidRPr="001E3F8A">
        <w:rPr>
          <w:sz w:val="20"/>
          <w:szCs w:val="20"/>
        </w:rPr>
        <w:t>Aid in sophisticated research about future trends of health workforces regionally.</w:t>
      </w:r>
    </w:p>
    <w:p w14:paraId="0493B9AF" w14:textId="77777777" w:rsidR="00B4576C" w:rsidRPr="001E3F8A" w:rsidRDefault="00B4576C" w:rsidP="00B4576C">
      <w:pPr>
        <w:pStyle w:val="Heading1"/>
        <w:rPr>
          <w:sz w:val="32"/>
          <w:szCs w:val="32"/>
        </w:rPr>
      </w:pPr>
      <w:bookmarkStart w:id="19" w:name="_Toc61959420"/>
      <w:r w:rsidRPr="001E3F8A">
        <w:rPr>
          <w:sz w:val="32"/>
          <w:szCs w:val="32"/>
        </w:rPr>
        <w:lastRenderedPageBreak/>
        <w:t>CHAPTER 2: NHWA MODULES</w:t>
      </w:r>
      <w:bookmarkEnd w:id="19"/>
    </w:p>
    <w:p w14:paraId="3247158A" w14:textId="77777777" w:rsidR="00B4576C" w:rsidRPr="001E3F8A" w:rsidRDefault="00B4576C" w:rsidP="00B4576C">
      <w:pPr>
        <w:rPr>
          <w:sz w:val="20"/>
          <w:szCs w:val="20"/>
        </w:rPr>
      </w:pPr>
    </w:p>
    <w:p w14:paraId="6C1213FD" w14:textId="77777777" w:rsidR="00B4576C" w:rsidRPr="001E3F8A" w:rsidRDefault="00B4576C" w:rsidP="00B4576C">
      <w:pPr>
        <w:rPr>
          <w:sz w:val="20"/>
          <w:szCs w:val="20"/>
        </w:rPr>
      </w:pPr>
      <w:r w:rsidRPr="001E3F8A">
        <w:rPr>
          <w:sz w:val="20"/>
          <w:szCs w:val="20"/>
        </w:rPr>
        <w:t>The NHWA contains a set of 78 core indicators, spread over 10 modules that aim to support national-level HWF policies to progress towards UHC and SDGs. The indicators in the 10 modules feed into three crucial labour market components: the education component, the labour force component and the component serving population health needs.</w:t>
      </w:r>
    </w:p>
    <w:p w14:paraId="0C95CE58" w14:textId="77777777" w:rsidR="005701FC" w:rsidRPr="001E3F8A" w:rsidRDefault="00B4576C" w:rsidP="005701FC">
      <w:pPr>
        <w:keepNext/>
        <w:rPr>
          <w:sz w:val="20"/>
          <w:szCs w:val="20"/>
        </w:rPr>
      </w:pPr>
      <w:r w:rsidRPr="001E3F8A">
        <w:rPr>
          <w:noProof/>
          <w:sz w:val="20"/>
          <w:szCs w:val="20"/>
          <w:lang w:val="en-GB" w:eastAsia="en-GB"/>
        </w:rPr>
        <w:drawing>
          <wp:inline distT="0" distB="0" distL="0" distR="0" wp14:anchorId="684AF6BB" wp14:editId="1EE85D3F">
            <wp:extent cx="5569970" cy="3282941"/>
            <wp:effectExtent l="0" t="0" r="0" b="0"/>
            <wp:docPr id="917" name="Picture 9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593398" cy="3296750"/>
                    </a:xfrm>
                    <a:prstGeom prst="rect">
                      <a:avLst/>
                    </a:prstGeom>
                    <a:noFill/>
                  </pic:spPr>
                </pic:pic>
              </a:graphicData>
            </a:graphic>
          </wp:inline>
        </w:drawing>
      </w:r>
    </w:p>
    <w:p w14:paraId="6A19BC24" w14:textId="7FF6896C" w:rsidR="00B4576C" w:rsidRPr="001E3F8A" w:rsidRDefault="005701FC" w:rsidP="005701FC">
      <w:pPr>
        <w:pStyle w:val="Figures"/>
        <w:rPr>
          <w:sz w:val="16"/>
          <w:szCs w:val="16"/>
        </w:rPr>
      </w:pPr>
      <w:bookmarkStart w:id="20" w:name="_Toc61959362"/>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3</w:t>
      </w:r>
      <w:r w:rsidR="008A1DCC" w:rsidRPr="001E3F8A">
        <w:rPr>
          <w:noProof/>
          <w:sz w:val="16"/>
          <w:szCs w:val="16"/>
        </w:rPr>
        <w:fldChar w:fldCharType="end"/>
      </w:r>
      <w:r w:rsidRPr="001E3F8A">
        <w:rPr>
          <w:noProof/>
          <w:sz w:val="16"/>
          <w:szCs w:val="16"/>
        </w:rPr>
        <w:t xml:space="preserve"> - NHWA Modules</w:t>
      </w:r>
      <w:bookmarkEnd w:id="20"/>
    </w:p>
    <w:p w14:paraId="7853976D" w14:textId="77777777" w:rsidR="00B4576C" w:rsidRPr="001E3F8A" w:rsidRDefault="00B4576C">
      <w:pPr>
        <w:spacing w:line="264" w:lineRule="auto"/>
        <w:rPr>
          <w:sz w:val="20"/>
          <w:szCs w:val="20"/>
        </w:rPr>
      </w:pPr>
      <w:r w:rsidRPr="001E3F8A">
        <w:rPr>
          <w:sz w:val="20"/>
          <w:szCs w:val="20"/>
        </w:rPr>
        <w:br w:type="page"/>
      </w:r>
    </w:p>
    <w:p w14:paraId="39E53572" w14:textId="77777777" w:rsidR="00B4576C" w:rsidRPr="001E3F8A" w:rsidRDefault="00B4576C" w:rsidP="00B4576C">
      <w:pPr>
        <w:pStyle w:val="Heading1"/>
        <w:rPr>
          <w:sz w:val="32"/>
          <w:szCs w:val="32"/>
        </w:rPr>
      </w:pPr>
      <w:bookmarkStart w:id="21" w:name="_Toc61959421"/>
      <w:r w:rsidRPr="001E3F8A">
        <w:rPr>
          <w:sz w:val="32"/>
          <w:szCs w:val="32"/>
        </w:rPr>
        <w:lastRenderedPageBreak/>
        <w:t>CHAPTER 3: NHWA UAE 2018 INDICATORS VALUES</w:t>
      </w:r>
      <w:bookmarkEnd w:id="21"/>
    </w:p>
    <w:p w14:paraId="29403234" w14:textId="77777777" w:rsidR="00B4576C" w:rsidRPr="001E3F8A" w:rsidRDefault="00B4576C" w:rsidP="00B4576C">
      <w:pPr>
        <w:rPr>
          <w:sz w:val="20"/>
          <w:szCs w:val="20"/>
        </w:rPr>
      </w:pPr>
    </w:p>
    <w:tbl>
      <w:tblPr>
        <w:tblStyle w:val="Table1"/>
        <w:tblW w:w="8905" w:type="dxa"/>
        <w:tblLayout w:type="fixed"/>
        <w:tblLook w:val="04A0" w:firstRow="1" w:lastRow="0" w:firstColumn="1" w:lastColumn="0" w:noHBand="0" w:noVBand="1"/>
      </w:tblPr>
      <w:tblGrid>
        <w:gridCol w:w="985"/>
        <w:gridCol w:w="1080"/>
        <w:gridCol w:w="2160"/>
        <w:gridCol w:w="2520"/>
        <w:gridCol w:w="1080"/>
        <w:gridCol w:w="1080"/>
      </w:tblGrid>
      <w:tr w:rsidR="00402C06" w:rsidRPr="001E3F8A" w14:paraId="22762BA2" w14:textId="77777777" w:rsidTr="00F84995">
        <w:trPr>
          <w:cnfStyle w:val="100000000000" w:firstRow="1" w:lastRow="0" w:firstColumn="0" w:lastColumn="0" w:oddVBand="0" w:evenVBand="0" w:oddHBand="0" w:evenHBand="0" w:firstRowFirstColumn="0" w:firstRowLastColumn="0" w:lastRowFirstColumn="0" w:lastRowLastColumn="0"/>
          <w:trHeight w:val="20"/>
          <w:tblHeader/>
        </w:trPr>
        <w:tc>
          <w:tcPr>
            <w:tcW w:w="985" w:type="dxa"/>
          </w:tcPr>
          <w:p w14:paraId="1ED2BBED" w14:textId="77777777" w:rsidR="006C311C" w:rsidRPr="001E3F8A" w:rsidRDefault="006C311C" w:rsidP="00292E5E">
            <w:pPr>
              <w:spacing w:line="0" w:lineRule="atLeast"/>
              <w:rPr>
                <w:rFonts w:ascii="Segoe UI Semibold" w:hAnsi="Segoe UI Semibold" w:cs="Segoe UI Semibold"/>
                <w:b w:val="0"/>
                <w:bCs/>
                <w:color w:val="FFFFFF" w:themeColor="background1"/>
                <w:w w:val="88"/>
                <w:sz w:val="18"/>
                <w:szCs w:val="18"/>
              </w:rPr>
            </w:pPr>
            <w:r w:rsidRPr="001E3F8A">
              <w:rPr>
                <w:rFonts w:ascii="Segoe UI Semibold" w:hAnsi="Segoe UI Semibold" w:cs="Segoe UI Semibold"/>
                <w:b w:val="0"/>
                <w:bCs/>
                <w:color w:val="FFFFFF" w:themeColor="background1"/>
                <w:w w:val="88"/>
                <w:sz w:val="18"/>
                <w:szCs w:val="18"/>
              </w:rPr>
              <w:t>Indicator Id</w:t>
            </w:r>
          </w:p>
        </w:tc>
        <w:tc>
          <w:tcPr>
            <w:tcW w:w="1080" w:type="dxa"/>
          </w:tcPr>
          <w:p w14:paraId="15802E12" w14:textId="77777777" w:rsidR="006C311C" w:rsidRPr="001E3F8A" w:rsidRDefault="006C311C" w:rsidP="00292E5E">
            <w:pPr>
              <w:spacing w:line="0" w:lineRule="atLeast"/>
              <w:rPr>
                <w:rFonts w:ascii="Segoe UI Semibold" w:hAnsi="Segoe UI Semibold" w:cs="Segoe UI Semibold"/>
                <w:b w:val="0"/>
                <w:bCs/>
                <w:color w:val="FFFFFF" w:themeColor="background1"/>
                <w:w w:val="88"/>
                <w:sz w:val="18"/>
                <w:szCs w:val="18"/>
              </w:rPr>
            </w:pPr>
            <w:r w:rsidRPr="001E3F8A">
              <w:rPr>
                <w:rFonts w:ascii="Segoe UI Semibold" w:hAnsi="Segoe UI Semibold" w:cs="Segoe UI Semibold"/>
                <w:b w:val="0"/>
                <w:bCs/>
                <w:color w:val="FFFFFF" w:themeColor="background1"/>
                <w:w w:val="88"/>
                <w:sz w:val="18"/>
                <w:szCs w:val="18"/>
              </w:rPr>
              <w:t>Unique Reference Id</w:t>
            </w:r>
          </w:p>
        </w:tc>
        <w:tc>
          <w:tcPr>
            <w:tcW w:w="2160" w:type="dxa"/>
          </w:tcPr>
          <w:p w14:paraId="71741A24" w14:textId="77777777" w:rsidR="006C311C" w:rsidRPr="001E3F8A" w:rsidRDefault="006C311C" w:rsidP="00292E5E">
            <w:pPr>
              <w:spacing w:line="0" w:lineRule="atLeast"/>
              <w:rPr>
                <w:rFonts w:ascii="Segoe UI Semibold" w:hAnsi="Segoe UI Semibold" w:cs="Segoe UI Semibold"/>
                <w:b w:val="0"/>
                <w:bCs/>
                <w:color w:val="FFFFFF" w:themeColor="background1"/>
                <w:w w:val="88"/>
                <w:sz w:val="18"/>
                <w:szCs w:val="18"/>
              </w:rPr>
            </w:pPr>
            <w:r w:rsidRPr="001E3F8A">
              <w:rPr>
                <w:rFonts w:ascii="Segoe UI Semibold" w:hAnsi="Segoe UI Semibold" w:cs="Segoe UI Semibold"/>
                <w:b w:val="0"/>
                <w:bCs/>
                <w:color w:val="FFFFFF" w:themeColor="background1"/>
                <w:w w:val="88"/>
                <w:sz w:val="18"/>
                <w:szCs w:val="18"/>
              </w:rPr>
              <w:t>Indicator Title</w:t>
            </w:r>
          </w:p>
        </w:tc>
        <w:tc>
          <w:tcPr>
            <w:tcW w:w="2520" w:type="dxa"/>
          </w:tcPr>
          <w:p w14:paraId="0E1BBA5D" w14:textId="77777777" w:rsidR="006C311C" w:rsidRPr="001E3F8A" w:rsidRDefault="006C311C" w:rsidP="00292E5E">
            <w:pPr>
              <w:spacing w:line="0" w:lineRule="atLeast"/>
              <w:rPr>
                <w:rFonts w:ascii="Segoe UI Semibold" w:hAnsi="Segoe UI Semibold" w:cs="Segoe UI Semibold"/>
                <w:b w:val="0"/>
                <w:bCs/>
                <w:color w:val="FFFFFF" w:themeColor="background1"/>
                <w:w w:val="88"/>
                <w:sz w:val="18"/>
                <w:szCs w:val="18"/>
              </w:rPr>
            </w:pPr>
            <w:r w:rsidRPr="001E3F8A">
              <w:rPr>
                <w:rFonts w:ascii="Segoe UI Semibold" w:hAnsi="Segoe UI Semibold" w:cs="Segoe UI Semibold"/>
                <w:b w:val="0"/>
                <w:bCs/>
                <w:color w:val="FFFFFF" w:themeColor="background1"/>
                <w:w w:val="88"/>
                <w:sz w:val="18"/>
                <w:szCs w:val="18"/>
              </w:rPr>
              <w:t>Value</w:t>
            </w:r>
          </w:p>
        </w:tc>
        <w:tc>
          <w:tcPr>
            <w:tcW w:w="1080" w:type="dxa"/>
          </w:tcPr>
          <w:p w14:paraId="58C928D2" w14:textId="77777777" w:rsidR="006C311C" w:rsidRPr="001E3F8A" w:rsidRDefault="006C311C" w:rsidP="00292E5E">
            <w:pPr>
              <w:spacing w:line="0" w:lineRule="atLeast"/>
              <w:rPr>
                <w:rFonts w:ascii="Segoe UI Semibold" w:hAnsi="Segoe UI Semibold" w:cs="Segoe UI Semibold"/>
                <w:b w:val="0"/>
                <w:bCs/>
                <w:color w:val="FFFFFF" w:themeColor="background1"/>
                <w:w w:val="88"/>
                <w:sz w:val="18"/>
                <w:szCs w:val="18"/>
              </w:rPr>
            </w:pPr>
            <w:r w:rsidRPr="001E3F8A">
              <w:rPr>
                <w:rFonts w:ascii="Segoe UI Semibold" w:hAnsi="Segoe UI Semibold" w:cs="Segoe UI Semibold"/>
                <w:b w:val="0"/>
                <w:bCs/>
                <w:color w:val="FFFFFF" w:themeColor="background1"/>
                <w:w w:val="88"/>
                <w:sz w:val="18"/>
                <w:szCs w:val="18"/>
              </w:rPr>
              <w:t>Unit</w:t>
            </w:r>
          </w:p>
        </w:tc>
        <w:tc>
          <w:tcPr>
            <w:tcW w:w="1080" w:type="dxa"/>
          </w:tcPr>
          <w:p w14:paraId="382FF27B" w14:textId="77777777" w:rsidR="006C311C" w:rsidRPr="001E3F8A" w:rsidRDefault="006C311C" w:rsidP="00292E5E">
            <w:pPr>
              <w:spacing w:line="0" w:lineRule="atLeast"/>
              <w:rPr>
                <w:rFonts w:ascii="Segoe UI Semibold" w:hAnsi="Segoe UI Semibold" w:cs="Segoe UI Semibold"/>
                <w:b w:val="0"/>
                <w:bCs/>
                <w:color w:val="FFFFFF" w:themeColor="background1"/>
                <w:w w:val="88"/>
                <w:sz w:val="18"/>
                <w:szCs w:val="18"/>
              </w:rPr>
            </w:pPr>
            <w:r w:rsidRPr="001E3F8A">
              <w:rPr>
                <w:rFonts w:ascii="Segoe UI Semibold" w:hAnsi="Segoe UI Semibold" w:cs="Segoe UI Semibold"/>
                <w:b w:val="0"/>
                <w:bCs/>
                <w:color w:val="FFFFFF" w:themeColor="background1"/>
                <w:w w:val="88"/>
                <w:sz w:val="18"/>
                <w:szCs w:val="18"/>
              </w:rPr>
              <w:t>Data Source</w:t>
            </w:r>
          </w:p>
        </w:tc>
      </w:tr>
      <w:tr w:rsidR="00402C06" w:rsidRPr="001E3F8A" w14:paraId="212ADAE6"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2A749C40" w14:textId="77777777" w:rsidR="006C311C" w:rsidRPr="001E3F8A" w:rsidRDefault="006C311C" w:rsidP="00292E5E">
            <w:pPr>
              <w:spacing w:line="0" w:lineRule="atLeast"/>
              <w:rPr>
                <w:rFonts w:cs="Segoe UI"/>
                <w:b/>
                <w:bCs/>
                <w:w w:val="88"/>
                <w:sz w:val="18"/>
                <w:szCs w:val="18"/>
              </w:rPr>
            </w:pPr>
          </w:p>
          <w:p w14:paraId="569B1825"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1.01</w:t>
            </w:r>
          </w:p>
          <w:p w14:paraId="16FA1591" w14:textId="77777777" w:rsidR="006C311C" w:rsidRPr="001E3F8A" w:rsidRDefault="006C311C" w:rsidP="00292E5E">
            <w:pPr>
              <w:spacing w:line="0" w:lineRule="atLeast"/>
              <w:rPr>
                <w:rFonts w:cs="Segoe UI"/>
                <w:b/>
                <w:bCs/>
                <w:w w:val="88"/>
                <w:sz w:val="18"/>
                <w:szCs w:val="18"/>
              </w:rPr>
            </w:pPr>
          </w:p>
        </w:tc>
        <w:tc>
          <w:tcPr>
            <w:tcW w:w="1080" w:type="dxa"/>
          </w:tcPr>
          <w:p w14:paraId="131A1227" w14:textId="77777777" w:rsidR="006C311C" w:rsidRPr="001E3F8A" w:rsidRDefault="006C311C" w:rsidP="00292E5E">
            <w:pPr>
              <w:rPr>
                <w:rFonts w:cs="Segoe UI"/>
                <w:w w:val="88"/>
                <w:sz w:val="18"/>
                <w:szCs w:val="18"/>
              </w:rPr>
            </w:pPr>
          </w:p>
          <w:p w14:paraId="6A3717AA" w14:textId="77777777" w:rsidR="006C311C" w:rsidRPr="001E3F8A" w:rsidRDefault="006C311C" w:rsidP="00292E5E">
            <w:pPr>
              <w:rPr>
                <w:rFonts w:cs="Segoe UI"/>
                <w:w w:val="88"/>
                <w:sz w:val="18"/>
                <w:szCs w:val="18"/>
              </w:rPr>
            </w:pPr>
            <w:r w:rsidRPr="001E3F8A">
              <w:rPr>
                <w:rFonts w:cs="Segoe UI"/>
                <w:w w:val="88"/>
                <w:sz w:val="18"/>
                <w:szCs w:val="18"/>
              </w:rPr>
              <w:t>ID_169</w:t>
            </w:r>
          </w:p>
          <w:p w14:paraId="5E93C91F" w14:textId="77777777" w:rsidR="006C311C" w:rsidRPr="001E3F8A" w:rsidRDefault="006C311C" w:rsidP="00292E5E">
            <w:pPr>
              <w:spacing w:line="0" w:lineRule="atLeast"/>
              <w:rPr>
                <w:rFonts w:cs="Segoe UI"/>
                <w:w w:val="88"/>
                <w:sz w:val="18"/>
                <w:szCs w:val="18"/>
              </w:rPr>
            </w:pPr>
          </w:p>
        </w:tc>
        <w:tc>
          <w:tcPr>
            <w:tcW w:w="2160" w:type="dxa"/>
          </w:tcPr>
          <w:p w14:paraId="66978778" w14:textId="77777777" w:rsidR="006C311C" w:rsidRPr="001E3F8A" w:rsidRDefault="006C311C" w:rsidP="00292E5E">
            <w:pPr>
              <w:spacing w:line="0" w:lineRule="atLeast"/>
              <w:rPr>
                <w:rFonts w:cs="Segoe UI"/>
                <w:w w:val="88"/>
                <w:sz w:val="18"/>
                <w:szCs w:val="18"/>
              </w:rPr>
            </w:pPr>
          </w:p>
          <w:p w14:paraId="5E35054C"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Health worker density</w:t>
            </w:r>
          </w:p>
          <w:p w14:paraId="3319145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(UAE)</w:t>
            </w:r>
          </w:p>
        </w:tc>
        <w:tc>
          <w:tcPr>
            <w:tcW w:w="2520" w:type="dxa"/>
          </w:tcPr>
          <w:p w14:paraId="642F393B"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126</w:t>
            </w:r>
          </w:p>
        </w:tc>
        <w:tc>
          <w:tcPr>
            <w:tcW w:w="1080" w:type="dxa"/>
          </w:tcPr>
          <w:p w14:paraId="02B37989"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per 10 000 population</w:t>
            </w:r>
          </w:p>
        </w:tc>
        <w:tc>
          <w:tcPr>
            <w:tcW w:w="1080" w:type="dxa"/>
          </w:tcPr>
          <w:p w14:paraId="3A4A1BD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p w14:paraId="481BD5B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DOH</w:t>
            </w:r>
          </w:p>
          <w:p w14:paraId="6EE38614"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DHA</w:t>
            </w:r>
          </w:p>
          <w:p w14:paraId="299BA5FA"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DHCC</w:t>
            </w:r>
          </w:p>
          <w:p w14:paraId="533B334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MOPA</w:t>
            </w:r>
          </w:p>
        </w:tc>
      </w:tr>
      <w:tr w:rsidR="00292E5E" w:rsidRPr="001E3F8A" w14:paraId="4971518B"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041C7490"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1.02</w:t>
            </w:r>
          </w:p>
          <w:p w14:paraId="52B064F8" w14:textId="77777777" w:rsidR="006C311C" w:rsidRPr="001E3F8A" w:rsidRDefault="006C311C" w:rsidP="00292E5E">
            <w:pPr>
              <w:spacing w:line="0" w:lineRule="atLeast"/>
              <w:rPr>
                <w:rFonts w:cs="Segoe UI"/>
                <w:b/>
                <w:bCs/>
                <w:w w:val="88"/>
                <w:sz w:val="18"/>
                <w:szCs w:val="18"/>
              </w:rPr>
            </w:pPr>
          </w:p>
        </w:tc>
        <w:tc>
          <w:tcPr>
            <w:tcW w:w="1080" w:type="dxa"/>
          </w:tcPr>
          <w:p w14:paraId="541E61D3" w14:textId="77777777" w:rsidR="006C311C" w:rsidRPr="001E3F8A" w:rsidRDefault="006C311C" w:rsidP="00292E5E">
            <w:pPr>
              <w:rPr>
                <w:rFonts w:cs="Segoe UI"/>
                <w:w w:val="88"/>
                <w:sz w:val="18"/>
                <w:szCs w:val="18"/>
              </w:rPr>
            </w:pPr>
            <w:r w:rsidRPr="001E3F8A">
              <w:rPr>
                <w:rFonts w:cs="Segoe UI"/>
                <w:w w:val="88"/>
                <w:sz w:val="18"/>
                <w:szCs w:val="18"/>
              </w:rPr>
              <w:t>ID_170</w:t>
            </w:r>
          </w:p>
          <w:p w14:paraId="2C9BAC6D" w14:textId="77777777" w:rsidR="006C311C" w:rsidRPr="001E3F8A" w:rsidRDefault="006C311C" w:rsidP="00292E5E">
            <w:pPr>
              <w:spacing w:line="0" w:lineRule="atLeast"/>
              <w:rPr>
                <w:rFonts w:cs="Segoe UI"/>
                <w:w w:val="88"/>
                <w:sz w:val="18"/>
                <w:szCs w:val="18"/>
              </w:rPr>
            </w:pPr>
          </w:p>
        </w:tc>
        <w:tc>
          <w:tcPr>
            <w:tcW w:w="2160" w:type="dxa"/>
          </w:tcPr>
          <w:p w14:paraId="6B32A417"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Health worker density at subnational level</w:t>
            </w:r>
          </w:p>
        </w:tc>
        <w:tc>
          <w:tcPr>
            <w:tcW w:w="2520" w:type="dxa"/>
          </w:tcPr>
          <w:p w14:paraId="10CE0609" w14:textId="77777777" w:rsidR="006C311C" w:rsidRPr="001E3F8A" w:rsidRDefault="006C311C" w:rsidP="00292E5E">
            <w:pPr>
              <w:rPr>
                <w:rFonts w:cs="Segoe UI"/>
                <w:b/>
                <w:bCs/>
                <w:sz w:val="18"/>
                <w:szCs w:val="18"/>
              </w:rPr>
            </w:pPr>
            <w:r w:rsidRPr="001E3F8A">
              <w:rPr>
                <w:rFonts w:cs="Segoe UI"/>
                <w:sz w:val="18"/>
                <w:szCs w:val="18"/>
              </w:rPr>
              <w:t xml:space="preserve">Abu Dhabi : </w:t>
            </w:r>
            <w:r w:rsidRPr="001E3F8A">
              <w:rPr>
                <w:rFonts w:cs="Segoe UI"/>
                <w:b/>
                <w:bCs/>
                <w:sz w:val="18"/>
                <w:szCs w:val="18"/>
              </w:rPr>
              <w:t>189</w:t>
            </w:r>
          </w:p>
          <w:p w14:paraId="4ACA4E87" w14:textId="77777777" w:rsidR="006C311C" w:rsidRPr="001E3F8A" w:rsidRDefault="006C311C" w:rsidP="00292E5E">
            <w:pPr>
              <w:rPr>
                <w:rFonts w:cs="Segoe UI"/>
                <w:b/>
                <w:bCs/>
                <w:sz w:val="18"/>
                <w:szCs w:val="18"/>
              </w:rPr>
            </w:pPr>
            <w:r w:rsidRPr="001E3F8A">
              <w:rPr>
                <w:rFonts w:cs="Segoe UI"/>
                <w:sz w:val="18"/>
                <w:szCs w:val="18"/>
              </w:rPr>
              <w:t xml:space="preserve">Umm Al Quwain : </w:t>
            </w:r>
            <w:r w:rsidRPr="001E3F8A">
              <w:rPr>
                <w:rFonts w:cs="Segoe UI"/>
                <w:b/>
                <w:bCs/>
                <w:sz w:val="18"/>
                <w:szCs w:val="18"/>
              </w:rPr>
              <w:t>156</w:t>
            </w:r>
          </w:p>
          <w:p w14:paraId="4E3360EA" w14:textId="77777777" w:rsidR="006C311C" w:rsidRPr="001E3F8A" w:rsidRDefault="006C311C" w:rsidP="00292E5E">
            <w:pPr>
              <w:rPr>
                <w:rFonts w:cs="Segoe UI"/>
                <w:b/>
                <w:bCs/>
                <w:sz w:val="18"/>
                <w:szCs w:val="18"/>
              </w:rPr>
            </w:pPr>
            <w:r w:rsidRPr="001E3F8A">
              <w:rPr>
                <w:rFonts w:cs="Segoe UI"/>
                <w:sz w:val="18"/>
                <w:szCs w:val="18"/>
              </w:rPr>
              <w:t xml:space="preserve">Sharjah : </w:t>
            </w:r>
            <w:r w:rsidRPr="001E3F8A">
              <w:rPr>
                <w:rFonts w:cs="Segoe UI"/>
                <w:b/>
                <w:bCs/>
                <w:sz w:val="18"/>
                <w:szCs w:val="18"/>
              </w:rPr>
              <w:t>120</w:t>
            </w:r>
          </w:p>
          <w:p w14:paraId="2419E2FA" w14:textId="77777777" w:rsidR="006C311C" w:rsidRPr="001E3F8A" w:rsidRDefault="006C311C" w:rsidP="00292E5E">
            <w:pPr>
              <w:rPr>
                <w:rFonts w:cs="Segoe UI"/>
                <w:b/>
                <w:bCs/>
                <w:sz w:val="18"/>
                <w:szCs w:val="18"/>
              </w:rPr>
            </w:pPr>
            <w:r w:rsidRPr="001E3F8A">
              <w:rPr>
                <w:rFonts w:cs="Segoe UI"/>
                <w:sz w:val="18"/>
                <w:szCs w:val="18"/>
              </w:rPr>
              <w:t xml:space="preserve">Ajman : </w:t>
            </w:r>
            <w:r w:rsidRPr="001E3F8A">
              <w:rPr>
                <w:rFonts w:cs="Segoe UI"/>
                <w:b/>
                <w:bCs/>
                <w:sz w:val="18"/>
                <w:szCs w:val="18"/>
              </w:rPr>
              <w:t>116</w:t>
            </w:r>
          </w:p>
          <w:p w14:paraId="10254EDD" w14:textId="77777777" w:rsidR="006C311C" w:rsidRPr="001E3F8A" w:rsidRDefault="006C311C" w:rsidP="00292E5E">
            <w:pPr>
              <w:rPr>
                <w:rFonts w:cs="Segoe UI"/>
                <w:b/>
                <w:bCs/>
                <w:sz w:val="18"/>
                <w:szCs w:val="18"/>
              </w:rPr>
            </w:pPr>
            <w:r w:rsidRPr="001E3F8A">
              <w:rPr>
                <w:rFonts w:cs="Segoe UI"/>
                <w:sz w:val="18"/>
                <w:szCs w:val="18"/>
              </w:rPr>
              <w:t xml:space="preserve">Fujairah : </w:t>
            </w:r>
            <w:r w:rsidRPr="001E3F8A">
              <w:rPr>
                <w:rFonts w:cs="Segoe UI"/>
                <w:b/>
                <w:bCs/>
                <w:sz w:val="18"/>
                <w:szCs w:val="18"/>
              </w:rPr>
              <w:t>106</w:t>
            </w:r>
          </w:p>
          <w:p w14:paraId="024F370D" w14:textId="77777777" w:rsidR="006C311C" w:rsidRPr="001E3F8A" w:rsidRDefault="006C311C" w:rsidP="00292E5E">
            <w:pPr>
              <w:rPr>
                <w:rFonts w:cs="Segoe UI"/>
                <w:b/>
                <w:bCs/>
                <w:sz w:val="18"/>
                <w:szCs w:val="18"/>
              </w:rPr>
            </w:pPr>
            <w:r w:rsidRPr="001E3F8A">
              <w:rPr>
                <w:rFonts w:cs="Segoe UI"/>
                <w:sz w:val="18"/>
                <w:szCs w:val="18"/>
              </w:rPr>
              <w:t xml:space="preserve">Dubai : </w:t>
            </w:r>
            <w:r w:rsidRPr="001E3F8A">
              <w:rPr>
                <w:rFonts w:cs="Segoe UI"/>
                <w:b/>
                <w:bCs/>
                <w:sz w:val="18"/>
                <w:szCs w:val="18"/>
              </w:rPr>
              <w:t>92</w:t>
            </w:r>
          </w:p>
          <w:p w14:paraId="33FF9B21" w14:textId="77777777" w:rsidR="006C311C" w:rsidRPr="001E3F8A" w:rsidRDefault="006C311C" w:rsidP="00292E5E">
            <w:pPr>
              <w:rPr>
                <w:rFonts w:cs="Segoe UI"/>
                <w:b/>
                <w:bCs/>
                <w:sz w:val="18"/>
                <w:szCs w:val="18"/>
              </w:rPr>
            </w:pPr>
            <w:r w:rsidRPr="001E3F8A">
              <w:rPr>
                <w:rFonts w:cs="Segoe UI"/>
                <w:sz w:val="18"/>
                <w:szCs w:val="18"/>
              </w:rPr>
              <w:t xml:space="preserve">Ras Al Khaimah : </w:t>
            </w:r>
            <w:r w:rsidRPr="001E3F8A">
              <w:rPr>
                <w:rFonts w:cs="Segoe UI"/>
                <w:b/>
                <w:bCs/>
                <w:sz w:val="18"/>
                <w:szCs w:val="18"/>
              </w:rPr>
              <w:t>90</w:t>
            </w:r>
          </w:p>
        </w:tc>
        <w:tc>
          <w:tcPr>
            <w:tcW w:w="1080" w:type="dxa"/>
          </w:tcPr>
          <w:p w14:paraId="6FEF1DAD" w14:textId="77777777" w:rsidR="006C311C" w:rsidRPr="001E3F8A" w:rsidRDefault="006C311C" w:rsidP="00292E5E">
            <w:pPr>
              <w:rPr>
                <w:rFonts w:cs="Segoe UI"/>
                <w:sz w:val="18"/>
                <w:szCs w:val="18"/>
              </w:rPr>
            </w:pPr>
            <w:r w:rsidRPr="001E3F8A">
              <w:rPr>
                <w:rFonts w:cs="Segoe UI"/>
                <w:w w:val="88"/>
                <w:sz w:val="18"/>
                <w:szCs w:val="18"/>
              </w:rPr>
              <w:t>per 10 000 population</w:t>
            </w:r>
          </w:p>
        </w:tc>
        <w:tc>
          <w:tcPr>
            <w:tcW w:w="1080" w:type="dxa"/>
          </w:tcPr>
          <w:p w14:paraId="43525AC7" w14:textId="77777777" w:rsidR="006C311C" w:rsidRPr="001E3F8A" w:rsidRDefault="006C311C" w:rsidP="00292E5E">
            <w:pPr>
              <w:rPr>
                <w:rFonts w:cs="Segoe UI"/>
                <w:w w:val="88"/>
                <w:sz w:val="18"/>
                <w:szCs w:val="18"/>
              </w:rPr>
            </w:pPr>
            <w:r w:rsidRPr="001E3F8A">
              <w:rPr>
                <w:rFonts w:cs="Segoe UI"/>
                <w:w w:val="88"/>
                <w:sz w:val="18"/>
                <w:szCs w:val="18"/>
              </w:rPr>
              <w:t>Same as above</w:t>
            </w:r>
          </w:p>
        </w:tc>
      </w:tr>
      <w:tr w:rsidR="00402C06" w:rsidRPr="001E3F8A" w14:paraId="340B2451"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1B5225C1"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1.03</w:t>
            </w:r>
          </w:p>
          <w:p w14:paraId="397F11F0" w14:textId="77777777" w:rsidR="006C311C" w:rsidRPr="001E3F8A" w:rsidRDefault="006C311C" w:rsidP="00292E5E">
            <w:pPr>
              <w:spacing w:line="0" w:lineRule="atLeast"/>
              <w:rPr>
                <w:rFonts w:cs="Segoe UI"/>
                <w:b/>
                <w:bCs/>
                <w:w w:val="88"/>
                <w:sz w:val="18"/>
                <w:szCs w:val="18"/>
              </w:rPr>
            </w:pPr>
          </w:p>
        </w:tc>
        <w:tc>
          <w:tcPr>
            <w:tcW w:w="1080" w:type="dxa"/>
          </w:tcPr>
          <w:p w14:paraId="5AE00033" w14:textId="77777777" w:rsidR="006C311C" w:rsidRPr="001E3F8A" w:rsidRDefault="006C311C" w:rsidP="00292E5E">
            <w:pPr>
              <w:rPr>
                <w:rFonts w:cs="Segoe UI"/>
                <w:w w:val="88"/>
                <w:sz w:val="18"/>
                <w:szCs w:val="18"/>
              </w:rPr>
            </w:pPr>
            <w:r w:rsidRPr="001E3F8A">
              <w:rPr>
                <w:rFonts w:cs="Segoe UI"/>
                <w:w w:val="88"/>
                <w:sz w:val="18"/>
                <w:szCs w:val="18"/>
              </w:rPr>
              <w:t>ID_171</w:t>
            </w:r>
          </w:p>
          <w:p w14:paraId="5E748076" w14:textId="77777777" w:rsidR="006C311C" w:rsidRPr="001E3F8A" w:rsidRDefault="006C311C" w:rsidP="00292E5E">
            <w:pPr>
              <w:spacing w:line="0" w:lineRule="atLeast"/>
              <w:rPr>
                <w:rFonts w:cs="Segoe UI"/>
                <w:w w:val="88"/>
                <w:sz w:val="18"/>
                <w:szCs w:val="18"/>
              </w:rPr>
            </w:pPr>
          </w:p>
        </w:tc>
        <w:tc>
          <w:tcPr>
            <w:tcW w:w="2160" w:type="dxa"/>
          </w:tcPr>
          <w:p w14:paraId="36712A3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Health worker distribution by age group</w:t>
            </w:r>
          </w:p>
          <w:p w14:paraId="2E6CBF9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(UAE – Public Sector Partial)</w:t>
            </w:r>
          </w:p>
          <w:p w14:paraId="1CFFE91E" w14:textId="77777777" w:rsidR="006C311C" w:rsidRPr="001E3F8A" w:rsidRDefault="006C311C" w:rsidP="00292E5E">
            <w:pPr>
              <w:spacing w:line="0" w:lineRule="atLeast"/>
              <w:rPr>
                <w:rFonts w:cs="Segoe UI"/>
                <w:w w:val="88"/>
                <w:sz w:val="18"/>
                <w:szCs w:val="18"/>
              </w:rPr>
            </w:pPr>
          </w:p>
        </w:tc>
        <w:tc>
          <w:tcPr>
            <w:tcW w:w="2520" w:type="dxa"/>
          </w:tcPr>
          <w:p w14:paraId="209ED9C6" w14:textId="77777777" w:rsidR="006C311C" w:rsidRPr="001E3F8A" w:rsidRDefault="006C311C" w:rsidP="00292E5E">
            <w:pPr>
              <w:rPr>
                <w:rFonts w:cs="Segoe UI"/>
                <w:b/>
                <w:bCs/>
                <w:sz w:val="18"/>
                <w:szCs w:val="18"/>
              </w:rPr>
            </w:pPr>
            <w:r w:rsidRPr="001E3F8A">
              <w:rPr>
                <w:rFonts w:cs="Segoe UI"/>
                <w:sz w:val="18"/>
                <w:szCs w:val="18"/>
              </w:rPr>
              <w:t xml:space="preserve">&lt;25 :  </w:t>
            </w:r>
            <w:r w:rsidRPr="001E3F8A">
              <w:rPr>
                <w:rFonts w:cs="Segoe UI"/>
                <w:b/>
                <w:bCs/>
                <w:sz w:val="18"/>
                <w:szCs w:val="18"/>
              </w:rPr>
              <w:t>0.29</w:t>
            </w:r>
          </w:p>
          <w:p w14:paraId="09154B69" w14:textId="77777777" w:rsidR="006C311C" w:rsidRPr="001E3F8A" w:rsidRDefault="006C311C" w:rsidP="00292E5E">
            <w:pPr>
              <w:rPr>
                <w:rFonts w:cs="Segoe UI"/>
                <w:b/>
                <w:bCs/>
                <w:sz w:val="18"/>
                <w:szCs w:val="18"/>
              </w:rPr>
            </w:pPr>
            <w:r w:rsidRPr="001E3F8A">
              <w:rPr>
                <w:rFonts w:cs="Segoe UI"/>
                <w:sz w:val="18"/>
                <w:szCs w:val="18"/>
              </w:rPr>
              <w:t xml:space="preserve">25–34 : </w:t>
            </w:r>
            <w:r w:rsidRPr="001E3F8A">
              <w:rPr>
                <w:rFonts w:cs="Segoe UI"/>
                <w:b/>
                <w:bCs/>
                <w:sz w:val="18"/>
                <w:szCs w:val="18"/>
              </w:rPr>
              <w:t>40.75</w:t>
            </w:r>
          </w:p>
          <w:p w14:paraId="10FAC3C1" w14:textId="77777777" w:rsidR="006C311C" w:rsidRPr="001E3F8A" w:rsidRDefault="006C311C" w:rsidP="00292E5E">
            <w:pPr>
              <w:rPr>
                <w:rFonts w:cs="Segoe UI"/>
                <w:b/>
                <w:bCs/>
                <w:sz w:val="18"/>
                <w:szCs w:val="18"/>
              </w:rPr>
            </w:pPr>
            <w:r w:rsidRPr="001E3F8A">
              <w:rPr>
                <w:rFonts w:cs="Segoe UI"/>
                <w:sz w:val="18"/>
                <w:szCs w:val="18"/>
              </w:rPr>
              <w:t xml:space="preserve">35–44 : </w:t>
            </w:r>
            <w:r w:rsidRPr="001E3F8A">
              <w:rPr>
                <w:rFonts w:cs="Segoe UI"/>
                <w:b/>
                <w:bCs/>
                <w:sz w:val="18"/>
                <w:szCs w:val="18"/>
              </w:rPr>
              <w:t>33.43</w:t>
            </w:r>
          </w:p>
          <w:p w14:paraId="7F3476F6" w14:textId="77777777" w:rsidR="006C311C" w:rsidRPr="001E3F8A" w:rsidRDefault="006C311C" w:rsidP="00292E5E">
            <w:pPr>
              <w:rPr>
                <w:rFonts w:cs="Segoe UI"/>
                <w:b/>
                <w:bCs/>
                <w:sz w:val="18"/>
                <w:szCs w:val="18"/>
              </w:rPr>
            </w:pPr>
            <w:r w:rsidRPr="001E3F8A">
              <w:rPr>
                <w:rFonts w:cs="Segoe UI"/>
                <w:sz w:val="18"/>
                <w:szCs w:val="18"/>
              </w:rPr>
              <w:t xml:space="preserve">45–54 : </w:t>
            </w:r>
            <w:r w:rsidRPr="001E3F8A">
              <w:rPr>
                <w:rFonts w:cs="Segoe UI"/>
                <w:b/>
                <w:bCs/>
                <w:sz w:val="18"/>
                <w:szCs w:val="18"/>
              </w:rPr>
              <w:t>17.05</w:t>
            </w:r>
          </w:p>
          <w:p w14:paraId="1AC4AFE2" w14:textId="77777777" w:rsidR="006C311C" w:rsidRPr="001E3F8A" w:rsidRDefault="006C311C" w:rsidP="00292E5E">
            <w:pPr>
              <w:rPr>
                <w:rFonts w:cs="Segoe UI"/>
                <w:b/>
                <w:bCs/>
                <w:sz w:val="18"/>
                <w:szCs w:val="18"/>
              </w:rPr>
            </w:pPr>
            <w:r w:rsidRPr="001E3F8A">
              <w:rPr>
                <w:rFonts w:cs="Segoe UI"/>
                <w:sz w:val="18"/>
                <w:szCs w:val="18"/>
              </w:rPr>
              <w:t xml:space="preserve">55–64 : </w:t>
            </w:r>
            <w:r w:rsidRPr="001E3F8A">
              <w:rPr>
                <w:rFonts w:cs="Segoe UI"/>
                <w:b/>
                <w:bCs/>
                <w:sz w:val="18"/>
                <w:szCs w:val="18"/>
              </w:rPr>
              <w:t>6.70</w:t>
            </w:r>
          </w:p>
          <w:p w14:paraId="069C35F7" w14:textId="77777777" w:rsidR="006C311C" w:rsidRPr="001E3F8A" w:rsidRDefault="006C311C" w:rsidP="00292E5E">
            <w:pPr>
              <w:rPr>
                <w:rFonts w:cs="Segoe UI"/>
                <w:b/>
                <w:bCs/>
                <w:sz w:val="18"/>
                <w:szCs w:val="18"/>
              </w:rPr>
            </w:pPr>
            <w:r w:rsidRPr="001E3F8A">
              <w:rPr>
                <w:rFonts w:cs="Segoe UI"/>
                <w:sz w:val="18"/>
                <w:szCs w:val="18"/>
              </w:rPr>
              <w:t xml:space="preserve">&gt;= 65 : </w:t>
            </w:r>
            <w:r w:rsidRPr="001E3F8A">
              <w:rPr>
                <w:rFonts w:cs="Segoe UI"/>
                <w:b/>
                <w:bCs/>
                <w:sz w:val="18"/>
                <w:szCs w:val="18"/>
              </w:rPr>
              <w:t>1.79</w:t>
            </w:r>
          </w:p>
        </w:tc>
        <w:tc>
          <w:tcPr>
            <w:tcW w:w="1080" w:type="dxa"/>
          </w:tcPr>
          <w:p w14:paraId="31CEF56F" w14:textId="77777777" w:rsidR="006C311C" w:rsidRPr="001E3F8A" w:rsidRDefault="006C311C" w:rsidP="00292E5E">
            <w:pPr>
              <w:rPr>
                <w:rFonts w:cs="Segoe UI"/>
                <w:sz w:val="18"/>
                <w:szCs w:val="18"/>
              </w:rPr>
            </w:pPr>
            <w:r w:rsidRPr="001E3F8A">
              <w:rPr>
                <w:rFonts w:cs="Segoe UI"/>
                <w:sz w:val="18"/>
                <w:szCs w:val="18"/>
              </w:rPr>
              <w:t>Percent (%)</w:t>
            </w:r>
          </w:p>
        </w:tc>
        <w:tc>
          <w:tcPr>
            <w:tcW w:w="1080" w:type="dxa"/>
          </w:tcPr>
          <w:p w14:paraId="6BAA7FB5" w14:textId="77777777" w:rsidR="006C311C" w:rsidRPr="001E3F8A" w:rsidRDefault="006C311C" w:rsidP="00292E5E">
            <w:pPr>
              <w:rPr>
                <w:rFonts w:cs="Segoe UI"/>
                <w:sz w:val="18"/>
                <w:szCs w:val="18"/>
              </w:rPr>
            </w:pPr>
            <w:r w:rsidRPr="001E3F8A">
              <w:rPr>
                <w:rFonts w:cs="Segoe UI"/>
                <w:sz w:val="18"/>
                <w:szCs w:val="18"/>
              </w:rPr>
              <w:t>MOHAP</w:t>
            </w:r>
          </w:p>
          <w:p w14:paraId="06F24189" w14:textId="77777777" w:rsidR="006C311C" w:rsidRPr="001E3F8A" w:rsidRDefault="006C311C" w:rsidP="00292E5E">
            <w:pPr>
              <w:rPr>
                <w:rFonts w:cs="Segoe UI"/>
                <w:sz w:val="18"/>
                <w:szCs w:val="18"/>
              </w:rPr>
            </w:pPr>
            <w:r w:rsidRPr="001E3F8A">
              <w:rPr>
                <w:rFonts w:cs="Segoe UI"/>
                <w:sz w:val="18"/>
                <w:szCs w:val="18"/>
              </w:rPr>
              <w:t>MOPA</w:t>
            </w:r>
          </w:p>
          <w:p w14:paraId="16C8E523" w14:textId="77777777" w:rsidR="006C311C" w:rsidRPr="001E3F8A" w:rsidRDefault="006C311C" w:rsidP="00292E5E">
            <w:pPr>
              <w:rPr>
                <w:rFonts w:cs="Segoe UI"/>
                <w:sz w:val="18"/>
                <w:szCs w:val="18"/>
              </w:rPr>
            </w:pPr>
            <w:r w:rsidRPr="001E3F8A">
              <w:rPr>
                <w:rFonts w:cs="Segoe UI"/>
                <w:sz w:val="18"/>
                <w:szCs w:val="18"/>
              </w:rPr>
              <w:t>DOH</w:t>
            </w:r>
          </w:p>
        </w:tc>
      </w:tr>
      <w:tr w:rsidR="00292E5E" w:rsidRPr="001E3F8A" w14:paraId="2264D5D4"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2A7CFE89" w14:textId="77777777" w:rsidR="006C311C" w:rsidRPr="001E3F8A" w:rsidRDefault="006C311C" w:rsidP="00292E5E">
            <w:pPr>
              <w:spacing w:line="0" w:lineRule="atLeast"/>
              <w:rPr>
                <w:rFonts w:cs="Segoe UI"/>
                <w:b/>
                <w:bCs/>
                <w:w w:val="88"/>
                <w:sz w:val="18"/>
                <w:szCs w:val="18"/>
              </w:rPr>
            </w:pPr>
          </w:p>
          <w:p w14:paraId="183D8FB6"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1.04</w:t>
            </w:r>
          </w:p>
          <w:p w14:paraId="0CBEE69A" w14:textId="77777777" w:rsidR="006C311C" w:rsidRPr="001E3F8A" w:rsidRDefault="006C311C" w:rsidP="00292E5E">
            <w:pPr>
              <w:spacing w:line="0" w:lineRule="atLeast"/>
              <w:rPr>
                <w:rFonts w:cs="Segoe UI"/>
                <w:b/>
                <w:bCs/>
                <w:w w:val="88"/>
                <w:sz w:val="18"/>
                <w:szCs w:val="18"/>
              </w:rPr>
            </w:pPr>
          </w:p>
        </w:tc>
        <w:tc>
          <w:tcPr>
            <w:tcW w:w="1080" w:type="dxa"/>
          </w:tcPr>
          <w:p w14:paraId="12A15F3D" w14:textId="77777777" w:rsidR="006C311C" w:rsidRPr="001E3F8A" w:rsidRDefault="006C311C" w:rsidP="00292E5E">
            <w:pPr>
              <w:rPr>
                <w:rFonts w:cs="Segoe UI"/>
                <w:w w:val="88"/>
                <w:sz w:val="18"/>
                <w:szCs w:val="18"/>
              </w:rPr>
            </w:pPr>
          </w:p>
          <w:p w14:paraId="53CF70F7" w14:textId="77777777" w:rsidR="006C311C" w:rsidRPr="001E3F8A" w:rsidRDefault="006C311C" w:rsidP="00292E5E">
            <w:pPr>
              <w:rPr>
                <w:rFonts w:cs="Segoe UI"/>
                <w:w w:val="88"/>
                <w:sz w:val="18"/>
                <w:szCs w:val="18"/>
              </w:rPr>
            </w:pPr>
            <w:r w:rsidRPr="001E3F8A">
              <w:rPr>
                <w:rFonts w:cs="Segoe UI"/>
                <w:w w:val="88"/>
                <w:sz w:val="18"/>
                <w:szCs w:val="18"/>
              </w:rPr>
              <w:t>ID_172</w:t>
            </w:r>
          </w:p>
          <w:p w14:paraId="582D8A59" w14:textId="77777777" w:rsidR="006C311C" w:rsidRPr="001E3F8A" w:rsidRDefault="006C311C" w:rsidP="00292E5E">
            <w:pPr>
              <w:spacing w:line="0" w:lineRule="atLeast"/>
              <w:rPr>
                <w:rFonts w:cs="Segoe UI"/>
                <w:w w:val="88"/>
                <w:sz w:val="18"/>
                <w:szCs w:val="18"/>
              </w:rPr>
            </w:pPr>
          </w:p>
        </w:tc>
        <w:tc>
          <w:tcPr>
            <w:tcW w:w="2160" w:type="dxa"/>
          </w:tcPr>
          <w:p w14:paraId="66215145"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Female health workforce</w:t>
            </w:r>
          </w:p>
          <w:p w14:paraId="2737B53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(UAE)</w:t>
            </w:r>
          </w:p>
        </w:tc>
        <w:tc>
          <w:tcPr>
            <w:tcW w:w="2520" w:type="dxa"/>
          </w:tcPr>
          <w:p w14:paraId="1F2F96BC"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64.28</w:t>
            </w:r>
          </w:p>
        </w:tc>
        <w:tc>
          <w:tcPr>
            <w:tcW w:w="1080" w:type="dxa"/>
          </w:tcPr>
          <w:p w14:paraId="7FB67406" w14:textId="77777777" w:rsidR="006C311C" w:rsidRPr="001E3F8A" w:rsidRDefault="006C311C" w:rsidP="00292E5E">
            <w:pPr>
              <w:spacing w:line="0" w:lineRule="atLeast"/>
              <w:rPr>
                <w:rFonts w:cs="Segoe UI"/>
                <w:b/>
                <w:bCs/>
                <w:w w:val="88"/>
                <w:sz w:val="18"/>
                <w:szCs w:val="18"/>
              </w:rPr>
            </w:pPr>
            <w:r w:rsidRPr="001E3F8A">
              <w:rPr>
                <w:rFonts w:cs="Segoe UI"/>
                <w:sz w:val="18"/>
                <w:szCs w:val="18"/>
              </w:rPr>
              <w:t>Percent (%)</w:t>
            </w:r>
          </w:p>
        </w:tc>
        <w:tc>
          <w:tcPr>
            <w:tcW w:w="1080" w:type="dxa"/>
          </w:tcPr>
          <w:p w14:paraId="158E003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p w14:paraId="03AA34F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DOH</w:t>
            </w:r>
          </w:p>
          <w:p w14:paraId="33BDAC9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DHA</w:t>
            </w:r>
          </w:p>
          <w:p w14:paraId="0E91CDD5"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DHCC</w:t>
            </w:r>
          </w:p>
          <w:p w14:paraId="0A921CBB" w14:textId="77777777" w:rsidR="006C311C" w:rsidRPr="001E3F8A" w:rsidRDefault="006C311C" w:rsidP="00292E5E">
            <w:pPr>
              <w:spacing w:line="0" w:lineRule="atLeast"/>
              <w:rPr>
                <w:rFonts w:cs="Segoe UI"/>
                <w:sz w:val="18"/>
                <w:szCs w:val="18"/>
              </w:rPr>
            </w:pPr>
            <w:r w:rsidRPr="001E3F8A">
              <w:rPr>
                <w:rFonts w:cs="Segoe UI"/>
                <w:w w:val="88"/>
                <w:sz w:val="18"/>
                <w:szCs w:val="18"/>
              </w:rPr>
              <w:t>MOPA</w:t>
            </w:r>
          </w:p>
        </w:tc>
      </w:tr>
      <w:tr w:rsidR="00402C06" w:rsidRPr="001E3F8A" w14:paraId="63333C23"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116BD9B8" w14:textId="77777777" w:rsidR="006C311C" w:rsidRPr="001E3F8A" w:rsidRDefault="006C311C" w:rsidP="00292E5E">
            <w:pPr>
              <w:spacing w:line="0" w:lineRule="atLeast"/>
              <w:rPr>
                <w:rFonts w:cs="Segoe UI"/>
                <w:b/>
                <w:bCs/>
                <w:w w:val="88"/>
                <w:sz w:val="18"/>
                <w:szCs w:val="18"/>
              </w:rPr>
            </w:pPr>
          </w:p>
          <w:p w14:paraId="718C280E"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1.05</w:t>
            </w:r>
          </w:p>
          <w:p w14:paraId="28E9947A" w14:textId="77777777" w:rsidR="006C311C" w:rsidRPr="001E3F8A" w:rsidRDefault="006C311C" w:rsidP="00292E5E">
            <w:pPr>
              <w:spacing w:line="0" w:lineRule="atLeast"/>
              <w:rPr>
                <w:rFonts w:cs="Segoe UI"/>
                <w:b/>
                <w:bCs/>
                <w:w w:val="88"/>
                <w:sz w:val="18"/>
                <w:szCs w:val="18"/>
              </w:rPr>
            </w:pPr>
          </w:p>
        </w:tc>
        <w:tc>
          <w:tcPr>
            <w:tcW w:w="1080" w:type="dxa"/>
          </w:tcPr>
          <w:p w14:paraId="23F1DBAC" w14:textId="77777777" w:rsidR="006C311C" w:rsidRPr="001E3F8A" w:rsidRDefault="006C311C" w:rsidP="00292E5E">
            <w:pPr>
              <w:rPr>
                <w:rFonts w:cs="Segoe UI"/>
                <w:w w:val="88"/>
                <w:sz w:val="18"/>
                <w:szCs w:val="18"/>
              </w:rPr>
            </w:pPr>
          </w:p>
          <w:p w14:paraId="108516AD" w14:textId="77777777" w:rsidR="006C311C" w:rsidRPr="001E3F8A" w:rsidRDefault="006C311C" w:rsidP="00292E5E">
            <w:pPr>
              <w:rPr>
                <w:rFonts w:cs="Segoe UI"/>
                <w:w w:val="88"/>
                <w:sz w:val="18"/>
                <w:szCs w:val="18"/>
              </w:rPr>
            </w:pPr>
            <w:r w:rsidRPr="001E3F8A">
              <w:rPr>
                <w:rFonts w:cs="Segoe UI"/>
                <w:w w:val="88"/>
                <w:sz w:val="18"/>
                <w:szCs w:val="18"/>
              </w:rPr>
              <w:t>ID_173</w:t>
            </w:r>
          </w:p>
          <w:p w14:paraId="5CC39F5F" w14:textId="77777777" w:rsidR="006C311C" w:rsidRPr="001E3F8A" w:rsidRDefault="006C311C" w:rsidP="00292E5E">
            <w:pPr>
              <w:spacing w:line="0" w:lineRule="atLeast"/>
              <w:rPr>
                <w:rFonts w:cs="Segoe UI"/>
                <w:w w:val="88"/>
                <w:sz w:val="18"/>
                <w:szCs w:val="18"/>
              </w:rPr>
            </w:pPr>
          </w:p>
        </w:tc>
        <w:tc>
          <w:tcPr>
            <w:tcW w:w="2160" w:type="dxa"/>
          </w:tcPr>
          <w:p w14:paraId="57C5E60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Health worker distribution by facility ownership</w:t>
            </w:r>
          </w:p>
          <w:p w14:paraId="5E15ED8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(UAE)</w:t>
            </w:r>
          </w:p>
        </w:tc>
        <w:tc>
          <w:tcPr>
            <w:tcW w:w="2520" w:type="dxa"/>
          </w:tcPr>
          <w:p w14:paraId="0A458E1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 xml:space="preserve">Public : </w:t>
            </w:r>
            <w:r w:rsidRPr="001E3F8A">
              <w:rPr>
                <w:rFonts w:cs="Segoe UI"/>
                <w:b/>
                <w:bCs/>
                <w:w w:val="88"/>
                <w:sz w:val="18"/>
                <w:szCs w:val="18"/>
              </w:rPr>
              <w:t>34.59</w:t>
            </w:r>
          </w:p>
          <w:p w14:paraId="2967BCA1"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 xml:space="preserve">Private : </w:t>
            </w:r>
            <w:r w:rsidRPr="001E3F8A">
              <w:rPr>
                <w:rFonts w:cs="Segoe UI"/>
                <w:b/>
                <w:bCs/>
                <w:w w:val="88"/>
                <w:sz w:val="18"/>
                <w:szCs w:val="18"/>
              </w:rPr>
              <w:t>65.41</w:t>
            </w:r>
          </w:p>
        </w:tc>
        <w:tc>
          <w:tcPr>
            <w:tcW w:w="1080" w:type="dxa"/>
          </w:tcPr>
          <w:p w14:paraId="0BBC248A" w14:textId="77777777" w:rsidR="006C311C" w:rsidRPr="001E3F8A" w:rsidRDefault="006C311C" w:rsidP="00292E5E">
            <w:pPr>
              <w:spacing w:line="0" w:lineRule="atLeast"/>
              <w:rPr>
                <w:rFonts w:cs="Segoe UI"/>
                <w:w w:val="88"/>
                <w:sz w:val="18"/>
                <w:szCs w:val="18"/>
              </w:rPr>
            </w:pPr>
            <w:r w:rsidRPr="001E3F8A">
              <w:rPr>
                <w:rFonts w:cs="Segoe UI"/>
                <w:sz w:val="18"/>
                <w:szCs w:val="18"/>
              </w:rPr>
              <w:t>Percent (%)</w:t>
            </w:r>
          </w:p>
        </w:tc>
        <w:tc>
          <w:tcPr>
            <w:tcW w:w="1080" w:type="dxa"/>
          </w:tcPr>
          <w:p w14:paraId="4BD27083" w14:textId="77777777" w:rsidR="006C311C" w:rsidRPr="001E3F8A" w:rsidRDefault="006C311C" w:rsidP="00292E5E">
            <w:pPr>
              <w:spacing w:line="0" w:lineRule="atLeast"/>
              <w:rPr>
                <w:rFonts w:cs="Segoe UI"/>
                <w:sz w:val="18"/>
                <w:szCs w:val="18"/>
              </w:rPr>
            </w:pPr>
            <w:r w:rsidRPr="001E3F8A">
              <w:rPr>
                <w:rFonts w:cs="Segoe UI"/>
                <w:w w:val="88"/>
                <w:sz w:val="18"/>
                <w:szCs w:val="18"/>
              </w:rPr>
              <w:t>Same as above</w:t>
            </w:r>
          </w:p>
        </w:tc>
      </w:tr>
      <w:tr w:rsidR="00292E5E" w:rsidRPr="001E3F8A" w14:paraId="479817A1"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3F96EFCB"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1.06</w:t>
            </w:r>
          </w:p>
          <w:p w14:paraId="1C7A19DD" w14:textId="77777777" w:rsidR="006C311C" w:rsidRPr="001E3F8A" w:rsidRDefault="006C311C" w:rsidP="00292E5E">
            <w:pPr>
              <w:spacing w:line="0" w:lineRule="atLeast"/>
              <w:rPr>
                <w:rFonts w:cs="Segoe UI"/>
                <w:b/>
                <w:bCs/>
                <w:w w:val="88"/>
                <w:sz w:val="18"/>
                <w:szCs w:val="18"/>
              </w:rPr>
            </w:pPr>
          </w:p>
        </w:tc>
        <w:tc>
          <w:tcPr>
            <w:tcW w:w="1080" w:type="dxa"/>
          </w:tcPr>
          <w:p w14:paraId="133EE1F8" w14:textId="77777777" w:rsidR="006C311C" w:rsidRPr="001E3F8A" w:rsidRDefault="006C311C" w:rsidP="00292E5E">
            <w:pPr>
              <w:rPr>
                <w:rFonts w:cs="Segoe UI"/>
                <w:w w:val="88"/>
                <w:sz w:val="18"/>
                <w:szCs w:val="18"/>
              </w:rPr>
            </w:pPr>
            <w:r w:rsidRPr="001E3F8A">
              <w:rPr>
                <w:rFonts w:cs="Segoe UI"/>
                <w:w w:val="88"/>
                <w:sz w:val="18"/>
                <w:szCs w:val="18"/>
              </w:rPr>
              <w:t>ID_174</w:t>
            </w:r>
          </w:p>
          <w:p w14:paraId="6E6FA0C9" w14:textId="77777777" w:rsidR="006C311C" w:rsidRPr="001E3F8A" w:rsidRDefault="006C311C" w:rsidP="00292E5E">
            <w:pPr>
              <w:spacing w:line="0" w:lineRule="atLeast"/>
              <w:rPr>
                <w:rFonts w:cs="Segoe UI"/>
                <w:w w:val="88"/>
                <w:sz w:val="18"/>
                <w:szCs w:val="18"/>
              </w:rPr>
            </w:pPr>
          </w:p>
        </w:tc>
        <w:tc>
          <w:tcPr>
            <w:tcW w:w="2160" w:type="dxa"/>
          </w:tcPr>
          <w:p w14:paraId="4B7839FA"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Health worker distribution by facility type</w:t>
            </w:r>
            <w:r w:rsidRPr="001E3F8A">
              <w:rPr>
                <w:rFonts w:cs="Segoe UI"/>
                <w:w w:val="88"/>
                <w:sz w:val="18"/>
                <w:szCs w:val="18"/>
              </w:rPr>
              <w:br/>
              <w:t>(UAE – Public Sector Partial)</w:t>
            </w:r>
          </w:p>
        </w:tc>
        <w:tc>
          <w:tcPr>
            <w:tcW w:w="2520" w:type="dxa"/>
          </w:tcPr>
          <w:p w14:paraId="5E550881" w14:textId="351F7348" w:rsidR="006C311C" w:rsidRPr="001E3F8A" w:rsidRDefault="00292E5E" w:rsidP="00D35B85">
            <w:pPr>
              <w:spacing w:line="0" w:lineRule="atLeast"/>
              <w:rPr>
                <w:rFonts w:cs="Segoe UI"/>
                <w:b/>
                <w:bCs/>
                <w:w w:val="88"/>
                <w:sz w:val="18"/>
                <w:szCs w:val="18"/>
              </w:rPr>
            </w:pPr>
            <w:r w:rsidRPr="001E3F8A">
              <w:rPr>
                <w:rFonts w:cs="Segoe UI"/>
                <w:w w:val="88"/>
                <w:sz w:val="18"/>
                <w:szCs w:val="18"/>
              </w:rPr>
              <w:t>Hospitals:</w:t>
            </w:r>
            <w:r w:rsidR="006C311C" w:rsidRPr="001E3F8A">
              <w:rPr>
                <w:rFonts w:cs="Segoe UI"/>
                <w:w w:val="88"/>
                <w:sz w:val="18"/>
                <w:szCs w:val="18"/>
              </w:rPr>
              <w:t xml:space="preserve"> </w:t>
            </w:r>
            <w:r w:rsidR="006C311C" w:rsidRPr="001E3F8A">
              <w:rPr>
                <w:rFonts w:cs="Segoe UI"/>
                <w:b/>
                <w:bCs/>
                <w:w w:val="88"/>
                <w:sz w:val="18"/>
                <w:szCs w:val="18"/>
              </w:rPr>
              <w:t>47.</w:t>
            </w:r>
            <w:r w:rsidR="00D35B85" w:rsidRPr="001E3F8A">
              <w:rPr>
                <w:rFonts w:cs="Segoe UI"/>
                <w:b/>
                <w:bCs/>
                <w:w w:val="88"/>
                <w:sz w:val="18"/>
                <w:szCs w:val="18"/>
              </w:rPr>
              <w:t>4</w:t>
            </w:r>
            <w:r w:rsidR="006C311C" w:rsidRPr="001E3F8A">
              <w:rPr>
                <w:rFonts w:cs="Segoe UI"/>
                <w:b/>
                <w:bCs/>
                <w:w w:val="88"/>
                <w:sz w:val="18"/>
                <w:szCs w:val="18"/>
              </w:rPr>
              <w:t>5</w:t>
            </w:r>
          </w:p>
          <w:p w14:paraId="7F343126"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 xml:space="preserve">Ambulatory </w:t>
            </w:r>
            <w:r w:rsidR="00292E5E" w:rsidRPr="001E3F8A">
              <w:rPr>
                <w:rFonts w:cs="Segoe UI"/>
                <w:w w:val="88"/>
                <w:sz w:val="18"/>
                <w:szCs w:val="18"/>
              </w:rPr>
              <w:t>Facilities:</w:t>
            </w:r>
            <w:r w:rsidRPr="001E3F8A">
              <w:rPr>
                <w:rFonts w:cs="Segoe UI"/>
                <w:w w:val="88"/>
                <w:sz w:val="18"/>
                <w:szCs w:val="18"/>
              </w:rPr>
              <w:t xml:space="preserve"> </w:t>
            </w:r>
            <w:r w:rsidRPr="001E3F8A">
              <w:rPr>
                <w:rFonts w:cs="Segoe UI"/>
                <w:b/>
                <w:bCs/>
                <w:w w:val="88"/>
                <w:sz w:val="18"/>
                <w:szCs w:val="18"/>
              </w:rPr>
              <w:t>30.99</w:t>
            </w:r>
          </w:p>
          <w:p w14:paraId="104E7B6A"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 xml:space="preserve">Retail </w:t>
            </w:r>
            <w:r w:rsidR="00292E5E" w:rsidRPr="001E3F8A">
              <w:rPr>
                <w:rFonts w:cs="Segoe UI"/>
                <w:w w:val="88"/>
                <w:sz w:val="18"/>
                <w:szCs w:val="18"/>
              </w:rPr>
              <w:t>Facilities:</w:t>
            </w:r>
            <w:r w:rsidRPr="001E3F8A">
              <w:rPr>
                <w:rFonts w:cs="Segoe UI"/>
                <w:w w:val="88"/>
                <w:sz w:val="18"/>
                <w:szCs w:val="18"/>
              </w:rPr>
              <w:t xml:space="preserve"> </w:t>
            </w:r>
            <w:r w:rsidRPr="001E3F8A">
              <w:rPr>
                <w:rFonts w:cs="Segoe UI"/>
                <w:b/>
                <w:bCs/>
                <w:w w:val="88"/>
                <w:sz w:val="18"/>
                <w:szCs w:val="18"/>
              </w:rPr>
              <w:t>9.34</w:t>
            </w:r>
          </w:p>
          <w:p w14:paraId="2DE147AF" w14:textId="77777777" w:rsidR="006C311C" w:rsidRPr="001E3F8A" w:rsidRDefault="00292E5E" w:rsidP="00292E5E">
            <w:pPr>
              <w:spacing w:line="0" w:lineRule="atLeast"/>
              <w:rPr>
                <w:rFonts w:cs="Segoe UI"/>
                <w:b/>
                <w:bCs/>
                <w:w w:val="88"/>
                <w:sz w:val="18"/>
                <w:szCs w:val="18"/>
              </w:rPr>
            </w:pPr>
            <w:r w:rsidRPr="001E3F8A">
              <w:rPr>
                <w:rFonts w:cs="Segoe UI"/>
                <w:w w:val="88"/>
                <w:sz w:val="18"/>
                <w:szCs w:val="18"/>
              </w:rPr>
              <w:t>Others:</w:t>
            </w:r>
            <w:r w:rsidR="006C311C" w:rsidRPr="001E3F8A">
              <w:rPr>
                <w:rFonts w:cs="Segoe UI"/>
                <w:w w:val="88"/>
                <w:sz w:val="18"/>
                <w:szCs w:val="18"/>
              </w:rPr>
              <w:t xml:space="preserve"> </w:t>
            </w:r>
            <w:r w:rsidR="006C311C" w:rsidRPr="001E3F8A">
              <w:rPr>
                <w:rFonts w:cs="Segoe UI"/>
                <w:b/>
                <w:bCs/>
                <w:w w:val="88"/>
                <w:sz w:val="18"/>
                <w:szCs w:val="18"/>
              </w:rPr>
              <w:t>5.56</w:t>
            </w:r>
          </w:p>
          <w:p w14:paraId="3687C490"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 xml:space="preserve">Government </w:t>
            </w:r>
            <w:r w:rsidR="00292E5E" w:rsidRPr="001E3F8A">
              <w:rPr>
                <w:rFonts w:cs="Segoe UI"/>
                <w:w w:val="88"/>
                <w:sz w:val="18"/>
                <w:szCs w:val="18"/>
              </w:rPr>
              <w:t>Agencies:</w:t>
            </w:r>
            <w:r w:rsidRPr="001E3F8A">
              <w:rPr>
                <w:rFonts w:cs="Segoe UI"/>
                <w:w w:val="88"/>
                <w:sz w:val="18"/>
                <w:szCs w:val="18"/>
              </w:rPr>
              <w:t xml:space="preserve"> </w:t>
            </w:r>
            <w:r w:rsidRPr="001E3F8A">
              <w:rPr>
                <w:rFonts w:cs="Segoe UI"/>
                <w:b/>
                <w:bCs/>
                <w:w w:val="88"/>
                <w:sz w:val="18"/>
                <w:szCs w:val="18"/>
              </w:rPr>
              <w:t>3.35</w:t>
            </w:r>
          </w:p>
          <w:p w14:paraId="118CA6CD"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 xml:space="preserve">Ancillary </w:t>
            </w:r>
            <w:r w:rsidR="00292E5E" w:rsidRPr="001E3F8A">
              <w:rPr>
                <w:rFonts w:cs="Segoe UI"/>
                <w:w w:val="88"/>
                <w:sz w:val="18"/>
                <w:szCs w:val="18"/>
              </w:rPr>
              <w:t>Facilities:</w:t>
            </w:r>
            <w:r w:rsidRPr="001E3F8A">
              <w:rPr>
                <w:rFonts w:cs="Segoe UI"/>
                <w:w w:val="88"/>
                <w:sz w:val="18"/>
                <w:szCs w:val="18"/>
              </w:rPr>
              <w:t xml:space="preserve"> </w:t>
            </w:r>
            <w:r w:rsidRPr="001E3F8A">
              <w:rPr>
                <w:rFonts w:cs="Segoe UI"/>
                <w:b/>
                <w:bCs/>
                <w:w w:val="88"/>
                <w:sz w:val="18"/>
                <w:szCs w:val="18"/>
              </w:rPr>
              <w:t>1.90</w:t>
            </w:r>
          </w:p>
          <w:p w14:paraId="5BE7BBD2"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 xml:space="preserve">Residential Care Facilities : </w:t>
            </w:r>
            <w:r w:rsidRPr="001E3F8A">
              <w:rPr>
                <w:rFonts w:cs="Segoe UI"/>
                <w:b/>
                <w:bCs/>
                <w:w w:val="88"/>
                <w:sz w:val="18"/>
                <w:szCs w:val="18"/>
              </w:rPr>
              <w:t>1.41</w:t>
            </w:r>
          </w:p>
        </w:tc>
        <w:tc>
          <w:tcPr>
            <w:tcW w:w="1080" w:type="dxa"/>
          </w:tcPr>
          <w:p w14:paraId="641D4DB7" w14:textId="77777777" w:rsidR="006C311C" w:rsidRPr="001E3F8A" w:rsidRDefault="006C311C" w:rsidP="00292E5E">
            <w:pPr>
              <w:spacing w:line="0" w:lineRule="atLeast"/>
              <w:rPr>
                <w:rFonts w:cs="Segoe UI"/>
                <w:w w:val="88"/>
                <w:sz w:val="18"/>
                <w:szCs w:val="18"/>
              </w:rPr>
            </w:pPr>
            <w:r w:rsidRPr="001E3F8A">
              <w:rPr>
                <w:rFonts w:cs="Segoe UI"/>
                <w:sz w:val="18"/>
                <w:szCs w:val="18"/>
              </w:rPr>
              <w:t>Percent (%)</w:t>
            </w:r>
          </w:p>
        </w:tc>
        <w:tc>
          <w:tcPr>
            <w:tcW w:w="1080" w:type="dxa"/>
          </w:tcPr>
          <w:p w14:paraId="533B4AEF" w14:textId="77777777" w:rsidR="006C311C" w:rsidRPr="001E3F8A" w:rsidRDefault="006C311C" w:rsidP="00292E5E">
            <w:pPr>
              <w:spacing w:line="0" w:lineRule="atLeast"/>
              <w:rPr>
                <w:rFonts w:cs="Segoe UI"/>
                <w:sz w:val="18"/>
                <w:szCs w:val="18"/>
              </w:rPr>
            </w:pPr>
            <w:r w:rsidRPr="001E3F8A">
              <w:rPr>
                <w:rFonts w:cs="Segoe UI"/>
                <w:sz w:val="18"/>
                <w:szCs w:val="18"/>
              </w:rPr>
              <w:t>MOHAP</w:t>
            </w:r>
          </w:p>
          <w:p w14:paraId="24B68A6B" w14:textId="77777777" w:rsidR="006C311C" w:rsidRPr="001E3F8A" w:rsidRDefault="006C311C" w:rsidP="00292E5E">
            <w:pPr>
              <w:spacing w:line="0" w:lineRule="atLeast"/>
              <w:rPr>
                <w:rFonts w:cs="Segoe UI"/>
                <w:sz w:val="18"/>
                <w:szCs w:val="18"/>
              </w:rPr>
            </w:pPr>
            <w:r w:rsidRPr="001E3F8A">
              <w:rPr>
                <w:rFonts w:cs="Segoe UI"/>
                <w:sz w:val="18"/>
                <w:szCs w:val="18"/>
              </w:rPr>
              <w:t>MOPA</w:t>
            </w:r>
          </w:p>
          <w:p w14:paraId="09E8EB50" w14:textId="77777777" w:rsidR="006C311C" w:rsidRPr="001E3F8A" w:rsidRDefault="006C311C" w:rsidP="00292E5E">
            <w:pPr>
              <w:spacing w:line="0" w:lineRule="atLeast"/>
              <w:rPr>
                <w:rFonts w:cs="Segoe UI"/>
                <w:sz w:val="18"/>
                <w:szCs w:val="18"/>
              </w:rPr>
            </w:pPr>
            <w:r w:rsidRPr="001E3F8A">
              <w:rPr>
                <w:rFonts w:cs="Segoe UI"/>
                <w:sz w:val="18"/>
                <w:szCs w:val="18"/>
              </w:rPr>
              <w:t>DOH</w:t>
            </w:r>
          </w:p>
        </w:tc>
      </w:tr>
      <w:tr w:rsidR="00402C06" w:rsidRPr="001E3F8A" w14:paraId="7DA7854D"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30CF64D7"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2.01</w:t>
            </w:r>
          </w:p>
          <w:p w14:paraId="1F5C4E6B" w14:textId="77777777" w:rsidR="006C311C" w:rsidRPr="001E3F8A" w:rsidRDefault="006C311C" w:rsidP="00292E5E">
            <w:pPr>
              <w:spacing w:line="0" w:lineRule="atLeast"/>
              <w:rPr>
                <w:rFonts w:cs="Segoe UI"/>
                <w:b/>
                <w:bCs/>
                <w:w w:val="88"/>
                <w:sz w:val="18"/>
                <w:szCs w:val="18"/>
              </w:rPr>
            </w:pPr>
          </w:p>
        </w:tc>
        <w:tc>
          <w:tcPr>
            <w:tcW w:w="1080" w:type="dxa"/>
          </w:tcPr>
          <w:p w14:paraId="33392F32" w14:textId="77777777" w:rsidR="006C311C" w:rsidRPr="001E3F8A" w:rsidRDefault="006C311C" w:rsidP="00292E5E">
            <w:pPr>
              <w:rPr>
                <w:rFonts w:cs="Segoe UI"/>
                <w:w w:val="88"/>
                <w:sz w:val="18"/>
                <w:szCs w:val="18"/>
              </w:rPr>
            </w:pPr>
            <w:r w:rsidRPr="001E3F8A">
              <w:rPr>
                <w:rFonts w:cs="Segoe UI"/>
                <w:w w:val="88"/>
                <w:sz w:val="18"/>
                <w:szCs w:val="18"/>
              </w:rPr>
              <w:t>ID_178</w:t>
            </w:r>
          </w:p>
          <w:p w14:paraId="33D46037" w14:textId="77777777" w:rsidR="006C311C" w:rsidRPr="001E3F8A" w:rsidRDefault="006C311C" w:rsidP="00292E5E">
            <w:pPr>
              <w:spacing w:line="0" w:lineRule="atLeast"/>
              <w:rPr>
                <w:rFonts w:cs="Segoe UI"/>
                <w:w w:val="88"/>
                <w:sz w:val="18"/>
                <w:szCs w:val="18"/>
              </w:rPr>
            </w:pPr>
          </w:p>
        </w:tc>
        <w:tc>
          <w:tcPr>
            <w:tcW w:w="2160" w:type="dxa"/>
          </w:tcPr>
          <w:p w14:paraId="757BE9A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Master list of accredited health workforce education and training institutions</w:t>
            </w:r>
          </w:p>
          <w:p w14:paraId="2DBFBD6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(UAE)</w:t>
            </w:r>
          </w:p>
        </w:tc>
        <w:tc>
          <w:tcPr>
            <w:tcW w:w="2520" w:type="dxa"/>
          </w:tcPr>
          <w:p w14:paraId="2FD1FD7F"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25F6CC4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0806884C"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MOE</w:t>
            </w:r>
          </w:p>
        </w:tc>
      </w:tr>
      <w:tr w:rsidR="00292E5E" w:rsidRPr="001E3F8A" w14:paraId="1AC2422C"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1EB1D5EF"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3.01</w:t>
            </w:r>
          </w:p>
          <w:p w14:paraId="2768E826" w14:textId="77777777" w:rsidR="006C311C" w:rsidRPr="001E3F8A" w:rsidRDefault="006C311C" w:rsidP="00292E5E">
            <w:pPr>
              <w:spacing w:line="0" w:lineRule="atLeast"/>
              <w:rPr>
                <w:rFonts w:cs="Segoe UI"/>
                <w:b/>
                <w:bCs/>
                <w:w w:val="88"/>
                <w:sz w:val="18"/>
                <w:szCs w:val="18"/>
              </w:rPr>
            </w:pPr>
          </w:p>
        </w:tc>
        <w:tc>
          <w:tcPr>
            <w:tcW w:w="1080" w:type="dxa"/>
          </w:tcPr>
          <w:p w14:paraId="7E9EC7BA" w14:textId="77777777" w:rsidR="006C311C" w:rsidRPr="001E3F8A" w:rsidRDefault="006C311C" w:rsidP="00292E5E">
            <w:pPr>
              <w:rPr>
                <w:rFonts w:cs="Segoe UI"/>
                <w:w w:val="88"/>
                <w:sz w:val="18"/>
                <w:szCs w:val="18"/>
              </w:rPr>
            </w:pPr>
            <w:r w:rsidRPr="001E3F8A">
              <w:rPr>
                <w:rFonts w:cs="Segoe UI"/>
                <w:w w:val="88"/>
                <w:sz w:val="18"/>
                <w:szCs w:val="18"/>
              </w:rPr>
              <w:t>ID_185</w:t>
            </w:r>
          </w:p>
          <w:p w14:paraId="2C61272D" w14:textId="77777777" w:rsidR="006C311C" w:rsidRPr="001E3F8A" w:rsidRDefault="006C311C" w:rsidP="00292E5E">
            <w:pPr>
              <w:spacing w:line="0" w:lineRule="atLeast"/>
              <w:rPr>
                <w:rFonts w:cs="Segoe UI"/>
                <w:w w:val="88"/>
                <w:sz w:val="18"/>
                <w:szCs w:val="18"/>
              </w:rPr>
            </w:pPr>
          </w:p>
        </w:tc>
        <w:tc>
          <w:tcPr>
            <w:tcW w:w="2160" w:type="dxa"/>
          </w:tcPr>
          <w:p w14:paraId="2628C5E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Standards for the duration and content of education  and training</w:t>
            </w:r>
            <w:r w:rsidRPr="001E3F8A">
              <w:rPr>
                <w:rFonts w:cs="Segoe UI"/>
                <w:w w:val="88"/>
                <w:sz w:val="18"/>
                <w:szCs w:val="18"/>
              </w:rPr>
              <w:br/>
              <w:t>(UAE)</w:t>
            </w:r>
          </w:p>
        </w:tc>
        <w:tc>
          <w:tcPr>
            <w:tcW w:w="2520" w:type="dxa"/>
          </w:tcPr>
          <w:p w14:paraId="053C5575"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76A7219F"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04C1D2D7"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CAA</w:t>
            </w:r>
          </w:p>
        </w:tc>
      </w:tr>
      <w:tr w:rsidR="00402C06" w:rsidRPr="001E3F8A" w14:paraId="47C68672"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29715113"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3.02</w:t>
            </w:r>
          </w:p>
          <w:p w14:paraId="7B401D7D" w14:textId="77777777" w:rsidR="006C311C" w:rsidRPr="001E3F8A" w:rsidRDefault="006C311C" w:rsidP="00292E5E">
            <w:pPr>
              <w:spacing w:line="0" w:lineRule="atLeast"/>
              <w:rPr>
                <w:rFonts w:cs="Segoe UI"/>
                <w:b/>
                <w:bCs/>
                <w:w w:val="88"/>
                <w:sz w:val="18"/>
                <w:szCs w:val="18"/>
              </w:rPr>
            </w:pPr>
          </w:p>
        </w:tc>
        <w:tc>
          <w:tcPr>
            <w:tcW w:w="1080" w:type="dxa"/>
          </w:tcPr>
          <w:p w14:paraId="65B85193" w14:textId="77777777" w:rsidR="006C311C" w:rsidRPr="001E3F8A" w:rsidRDefault="006C311C" w:rsidP="00292E5E">
            <w:pPr>
              <w:rPr>
                <w:rFonts w:cs="Segoe UI"/>
                <w:w w:val="88"/>
                <w:sz w:val="18"/>
                <w:szCs w:val="18"/>
              </w:rPr>
            </w:pPr>
            <w:r w:rsidRPr="001E3F8A">
              <w:rPr>
                <w:rFonts w:cs="Segoe UI"/>
                <w:w w:val="88"/>
                <w:sz w:val="18"/>
                <w:szCs w:val="18"/>
              </w:rPr>
              <w:t>ID_186</w:t>
            </w:r>
          </w:p>
          <w:p w14:paraId="6B1E5655" w14:textId="77777777" w:rsidR="006C311C" w:rsidRPr="001E3F8A" w:rsidRDefault="006C311C" w:rsidP="00292E5E">
            <w:pPr>
              <w:spacing w:line="0" w:lineRule="atLeast"/>
              <w:rPr>
                <w:rFonts w:cs="Segoe UI"/>
                <w:w w:val="88"/>
                <w:sz w:val="18"/>
                <w:szCs w:val="18"/>
              </w:rPr>
            </w:pPr>
          </w:p>
        </w:tc>
        <w:tc>
          <w:tcPr>
            <w:tcW w:w="2160" w:type="dxa"/>
          </w:tcPr>
          <w:p w14:paraId="05E2E43B"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Accreditation mechanisms for education and training institutions and their programmes</w:t>
            </w:r>
            <w:r w:rsidRPr="001E3F8A">
              <w:rPr>
                <w:rFonts w:cs="Segoe UI"/>
                <w:w w:val="88"/>
                <w:sz w:val="18"/>
                <w:szCs w:val="18"/>
              </w:rPr>
              <w:br/>
              <w:t>(UAE)</w:t>
            </w:r>
          </w:p>
        </w:tc>
        <w:tc>
          <w:tcPr>
            <w:tcW w:w="2520" w:type="dxa"/>
          </w:tcPr>
          <w:p w14:paraId="6C5A6DE5"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Partly</w:t>
            </w:r>
          </w:p>
        </w:tc>
        <w:tc>
          <w:tcPr>
            <w:tcW w:w="1080" w:type="dxa"/>
          </w:tcPr>
          <w:p w14:paraId="6436C87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24B4D11A"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CAA</w:t>
            </w:r>
          </w:p>
        </w:tc>
      </w:tr>
      <w:tr w:rsidR="00292E5E" w:rsidRPr="001E3F8A" w14:paraId="4FFAB83A"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26209F81"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3.03</w:t>
            </w:r>
          </w:p>
        </w:tc>
        <w:tc>
          <w:tcPr>
            <w:tcW w:w="1080" w:type="dxa"/>
          </w:tcPr>
          <w:p w14:paraId="4C93D468" w14:textId="77777777" w:rsidR="006C311C" w:rsidRPr="001E3F8A" w:rsidRDefault="006C311C" w:rsidP="00292E5E">
            <w:pPr>
              <w:rPr>
                <w:rFonts w:cs="Segoe UI"/>
                <w:w w:val="88"/>
                <w:sz w:val="18"/>
                <w:szCs w:val="18"/>
              </w:rPr>
            </w:pPr>
            <w:r w:rsidRPr="001E3F8A">
              <w:rPr>
                <w:rFonts w:cs="Segoe UI"/>
                <w:w w:val="88"/>
                <w:sz w:val="18"/>
                <w:szCs w:val="18"/>
              </w:rPr>
              <w:t>ID_187</w:t>
            </w:r>
          </w:p>
        </w:tc>
        <w:tc>
          <w:tcPr>
            <w:tcW w:w="2160" w:type="dxa"/>
          </w:tcPr>
          <w:p w14:paraId="5E486AA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Standards for social accountability</w:t>
            </w:r>
            <w:r w:rsidRPr="001E3F8A">
              <w:rPr>
                <w:rFonts w:cs="Segoe UI"/>
                <w:w w:val="88"/>
                <w:sz w:val="18"/>
                <w:szCs w:val="18"/>
              </w:rPr>
              <w:br/>
              <w:t>(UAE)</w:t>
            </w:r>
          </w:p>
        </w:tc>
        <w:tc>
          <w:tcPr>
            <w:tcW w:w="2520" w:type="dxa"/>
          </w:tcPr>
          <w:p w14:paraId="1B2F7BF5"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07B314D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7C331D5F"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CAA</w:t>
            </w:r>
          </w:p>
        </w:tc>
      </w:tr>
      <w:tr w:rsidR="00402C06" w:rsidRPr="001E3F8A" w14:paraId="7D944F43"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607A6681"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lastRenderedPageBreak/>
              <w:t>3.04</w:t>
            </w:r>
          </w:p>
          <w:p w14:paraId="52BB501C" w14:textId="77777777" w:rsidR="006C311C" w:rsidRPr="001E3F8A" w:rsidRDefault="006C311C" w:rsidP="00292E5E">
            <w:pPr>
              <w:spacing w:line="0" w:lineRule="atLeast"/>
              <w:rPr>
                <w:rFonts w:cs="Segoe UI"/>
                <w:b/>
                <w:bCs/>
                <w:w w:val="88"/>
                <w:sz w:val="18"/>
                <w:szCs w:val="18"/>
              </w:rPr>
            </w:pPr>
          </w:p>
        </w:tc>
        <w:tc>
          <w:tcPr>
            <w:tcW w:w="1080" w:type="dxa"/>
          </w:tcPr>
          <w:p w14:paraId="76FD1590" w14:textId="77777777" w:rsidR="006C311C" w:rsidRPr="001E3F8A" w:rsidRDefault="006C311C" w:rsidP="00292E5E">
            <w:pPr>
              <w:rPr>
                <w:rFonts w:cs="Segoe UI"/>
                <w:w w:val="88"/>
                <w:sz w:val="18"/>
                <w:szCs w:val="18"/>
              </w:rPr>
            </w:pPr>
            <w:r w:rsidRPr="001E3F8A">
              <w:rPr>
                <w:rFonts w:cs="Segoe UI"/>
                <w:w w:val="88"/>
                <w:sz w:val="18"/>
                <w:szCs w:val="18"/>
              </w:rPr>
              <w:t>ID_188</w:t>
            </w:r>
          </w:p>
          <w:p w14:paraId="66313BE2" w14:textId="77777777" w:rsidR="006C311C" w:rsidRPr="001E3F8A" w:rsidRDefault="006C311C" w:rsidP="00292E5E">
            <w:pPr>
              <w:spacing w:line="0" w:lineRule="atLeast"/>
              <w:rPr>
                <w:rFonts w:cs="Segoe UI"/>
                <w:w w:val="88"/>
                <w:sz w:val="18"/>
                <w:szCs w:val="18"/>
              </w:rPr>
            </w:pPr>
          </w:p>
        </w:tc>
        <w:tc>
          <w:tcPr>
            <w:tcW w:w="2160" w:type="dxa"/>
          </w:tcPr>
          <w:p w14:paraId="09D32FA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Standards for social accountability effectively implemented</w:t>
            </w:r>
            <w:r w:rsidRPr="001E3F8A">
              <w:rPr>
                <w:rFonts w:cs="Segoe UI"/>
                <w:w w:val="88"/>
                <w:sz w:val="18"/>
                <w:szCs w:val="18"/>
              </w:rPr>
              <w:br/>
              <w:t>(UAE)</w:t>
            </w:r>
          </w:p>
        </w:tc>
        <w:tc>
          <w:tcPr>
            <w:tcW w:w="2520" w:type="dxa"/>
          </w:tcPr>
          <w:p w14:paraId="05D72E3A"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Partly</w:t>
            </w:r>
          </w:p>
        </w:tc>
        <w:tc>
          <w:tcPr>
            <w:tcW w:w="1080" w:type="dxa"/>
          </w:tcPr>
          <w:p w14:paraId="2B15086A"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60F09DD4"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CAA</w:t>
            </w:r>
          </w:p>
          <w:p w14:paraId="09E3A74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tc>
      </w:tr>
      <w:tr w:rsidR="00292E5E" w:rsidRPr="001E3F8A" w14:paraId="455C5277"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3DB1B7B3"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3.05</w:t>
            </w:r>
          </w:p>
          <w:p w14:paraId="65E11954" w14:textId="77777777" w:rsidR="006C311C" w:rsidRPr="001E3F8A" w:rsidRDefault="006C311C" w:rsidP="00292E5E">
            <w:pPr>
              <w:spacing w:line="0" w:lineRule="atLeast"/>
              <w:rPr>
                <w:rFonts w:cs="Segoe UI"/>
                <w:b/>
                <w:bCs/>
                <w:w w:val="88"/>
                <w:sz w:val="18"/>
                <w:szCs w:val="18"/>
              </w:rPr>
            </w:pPr>
          </w:p>
        </w:tc>
        <w:tc>
          <w:tcPr>
            <w:tcW w:w="1080" w:type="dxa"/>
          </w:tcPr>
          <w:p w14:paraId="07959A6A" w14:textId="77777777" w:rsidR="006C311C" w:rsidRPr="001E3F8A" w:rsidRDefault="006C311C" w:rsidP="00292E5E">
            <w:pPr>
              <w:rPr>
                <w:rFonts w:cs="Segoe UI"/>
                <w:w w:val="88"/>
                <w:sz w:val="18"/>
                <w:szCs w:val="18"/>
              </w:rPr>
            </w:pPr>
            <w:r w:rsidRPr="001E3F8A">
              <w:rPr>
                <w:rFonts w:cs="Segoe UI"/>
                <w:w w:val="88"/>
                <w:sz w:val="18"/>
                <w:szCs w:val="18"/>
              </w:rPr>
              <w:t>ID_189</w:t>
            </w:r>
          </w:p>
          <w:p w14:paraId="11518165" w14:textId="77777777" w:rsidR="006C311C" w:rsidRPr="001E3F8A" w:rsidRDefault="006C311C" w:rsidP="00292E5E">
            <w:pPr>
              <w:spacing w:line="0" w:lineRule="atLeast"/>
              <w:rPr>
                <w:rFonts w:cs="Segoe UI"/>
                <w:w w:val="88"/>
                <w:sz w:val="18"/>
                <w:szCs w:val="18"/>
              </w:rPr>
            </w:pPr>
          </w:p>
        </w:tc>
        <w:tc>
          <w:tcPr>
            <w:tcW w:w="2160" w:type="dxa"/>
          </w:tcPr>
          <w:p w14:paraId="7EDDAB99"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Existence of national and/or subnational standards for the social determinants of health in accreditation mechanisms</w:t>
            </w:r>
            <w:r w:rsidRPr="001E3F8A">
              <w:rPr>
                <w:rFonts w:cs="Segoe UI"/>
                <w:w w:val="88"/>
                <w:sz w:val="18"/>
                <w:szCs w:val="18"/>
              </w:rPr>
              <w:br/>
              <w:t>(UAE)</w:t>
            </w:r>
          </w:p>
        </w:tc>
        <w:tc>
          <w:tcPr>
            <w:tcW w:w="2520" w:type="dxa"/>
          </w:tcPr>
          <w:p w14:paraId="190CF75C"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217A31C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67D38ED4"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CAA</w:t>
            </w:r>
          </w:p>
          <w:p w14:paraId="3A1B536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tc>
      </w:tr>
      <w:tr w:rsidR="00402C06" w:rsidRPr="001E3F8A" w14:paraId="4077F072"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01D47F38"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3.06</w:t>
            </w:r>
          </w:p>
          <w:p w14:paraId="50212E9B" w14:textId="77777777" w:rsidR="006C311C" w:rsidRPr="001E3F8A" w:rsidRDefault="006C311C" w:rsidP="00292E5E">
            <w:pPr>
              <w:spacing w:line="0" w:lineRule="atLeast"/>
              <w:rPr>
                <w:rFonts w:cs="Segoe UI"/>
                <w:b/>
                <w:bCs/>
                <w:w w:val="88"/>
                <w:sz w:val="18"/>
                <w:szCs w:val="18"/>
              </w:rPr>
            </w:pPr>
          </w:p>
        </w:tc>
        <w:tc>
          <w:tcPr>
            <w:tcW w:w="1080" w:type="dxa"/>
          </w:tcPr>
          <w:p w14:paraId="2405D10C" w14:textId="77777777" w:rsidR="006C311C" w:rsidRPr="001E3F8A" w:rsidRDefault="006C311C" w:rsidP="00292E5E">
            <w:pPr>
              <w:rPr>
                <w:rFonts w:cs="Segoe UI"/>
                <w:w w:val="88"/>
                <w:sz w:val="18"/>
                <w:szCs w:val="18"/>
              </w:rPr>
            </w:pPr>
            <w:r w:rsidRPr="001E3F8A">
              <w:rPr>
                <w:rFonts w:cs="Segoe UI"/>
                <w:w w:val="88"/>
                <w:sz w:val="18"/>
                <w:szCs w:val="18"/>
              </w:rPr>
              <w:t>ID_190</w:t>
            </w:r>
          </w:p>
          <w:p w14:paraId="0E317096" w14:textId="77777777" w:rsidR="006C311C" w:rsidRPr="001E3F8A" w:rsidRDefault="006C311C" w:rsidP="00292E5E">
            <w:pPr>
              <w:spacing w:line="0" w:lineRule="atLeast"/>
              <w:rPr>
                <w:rFonts w:cs="Segoe UI"/>
                <w:w w:val="88"/>
                <w:sz w:val="18"/>
                <w:szCs w:val="18"/>
              </w:rPr>
            </w:pPr>
          </w:p>
        </w:tc>
        <w:tc>
          <w:tcPr>
            <w:tcW w:w="2160" w:type="dxa"/>
          </w:tcPr>
          <w:p w14:paraId="19B8D8F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Standards for interprofessional education</w:t>
            </w:r>
            <w:r w:rsidRPr="001E3F8A">
              <w:rPr>
                <w:rFonts w:cs="Segoe UI"/>
                <w:w w:val="88"/>
                <w:sz w:val="18"/>
                <w:szCs w:val="18"/>
              </w:rPr>
              <w:br/>
              <w:t>(UAE)</w:t>
            </w:r>
          </w:p>
        </w:tc>
        <w:tc>
          <w:tcPr>
            <w:tcW w:w="2520" w:type="dxa"/>
          </w:tcPr>
          <w:p w14:paraId="6367AD6E"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Partly</w:t>
            </w:r>
          </w:p>
        </w:tc>
        <w:tc>
          <w:tcPr>
            <w:tcW w:w="1080" w:type="dxa"/>
          </w:tcPr>
          <w:p w14:paraId="1B7535EC"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7AA253DB"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CAA</w:t>
            </w:r>
          </w:p>
        </w:tc>
      </w:tr>
      <w:tr w:rsidR="00292E5E" w:rsidRPr="001E3F8A" w14:paraId="05B9EB20"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545010DE"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3.07</w:t>
            </w:r>
          </w:p>
          <w:p w14:paraId="1EA3EB1E" w14:textId="77777777" w:rsidR="006C311C" w:rsidRPr="001E3F8A" w:rsidRDefault="006C311C" w:rsidP="00292E5E">
            <w:pPr>
              <w:spacing w:line="0" w:lineRule="atLeast"/>
              <w:rPr>
                <w:rFonts w:cs="Segoe UI"/>
                <w:b/>
                <w:bCs/>
                <w:w w:val="88"/>
                <w:sz w:val="18"/>
                <w:szCs w:val="18"/>
              </w:rPr>
            </w:pPr>
          </w:p>
        </w:tc>
        <w:tc>
          <w:tcPr>
            <w:tcW w:w="1080" w:type="dxa"/>
          </w:tcPr>
          <w:p w14:paraId="117FA8E8" w14:textId="77777777" w:rsidR="006C311C" w:rsidRPr="001E3F8A" w:rsidRDefault="006C311C" w:rsidP="00292E5E">
            <w:pPr>
              <w:rPr>
                <w:rFonts w:cs="Segoe UI"/>
                <w:w w:val="88"/>
                <w:sz w:val="18"/>
                <w:szCs w:val="18"/>
              </w:rPr>
            </w:pPr>
            <w:r w:rsidRPr="001E3F8A">
              <w:rPr>
                <w:rFonts w:cs="Segoe UI"/>
                <w:w w:val="88"/>
                <w:sz w:val="18"/>
                <w:szCs w:val="18"/>
              </w:rPr>
              <w:t>ID_191</w:t>
            </w:r>
          </w:p>
          <w:p w14:paraId="697F78F0" w14:textId="77777777" w:rsidR="006C311C" w:rsidRPr="001E3F8A" w:rsidRDefault="006C311C" w:rsidP="00292E5E">
            <w:pPr>
              <w:spacing w:line="0" w:lineRule="atLeast"/>
              <w:rPr>
                <w:rFonts w:cs="Segoe UI"/>
                <w:w w:val="88"/>
                <w:sz w:val="18"/>
                <w:szCs w:val="18"/>
              </w:rPr>
            </w:pPr>
          </w:p>
        </w:tc>
        <w:tc>
          <w:tcPr>
            <w:tcW w:w="2160" w:type="dxa"/>
          </w:tcPr>
          <w:p w14:paraId="5A4F72EA"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Agreement on accreditation standards</w:t>
            </w:r>
            <w:r w:rsidRPr="001E3F8A">
              <w:rPr>
                <w:rFonts w:cs="Segoe UI"/>
                <w:w w:val="88"/>
                <w:sz w:val="18"/>
                <w:szCs w:val="18"/>
              </w:rPr>
              <w:br/>
              <w:t>(UAE)</w:t>
            </w:r>
          </w:p>
        </w:tc>
        <w:tc>
          <w:tcPr>
            <w:tcW w:w="2520" w:type="dxa"/>
          </w:tcPr>
          <w:p w14:paraId="34F87225"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3A3FC7F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3BE61B8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CAA</w:t>
            </w:r>
          </w:p>
        </w:tc>
      </w:tr>
      <w:tr w:rsidR="00402C06" w:rsidRPr="001E3F8A" w14:paraId="16DFFC25"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487DD423"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3.08</w:t>
            </w:r>
          </w:p>
          <w:p w14:paraId="1E400E52" w14:textId="77777777" w:rsidR="006C311C" w:rsidRPr="001E3F8A" w:rsidRDefault="006C311C" w:rsidP="00292E5E">
            <w:pPr>
              <w:spacing w:line="0" w:lineRule="atLeast"/>
              <w:rPr>
                <w:rFonts w:cs="Segoe UI"/>
                <w:b/>
                <w:bCs/>
                <w:w w:val="88"/>
                <w:sz w:val="18"/>
                <w:szCs w:val="18"/>
              </w:rPr>
            </w:pPr>
          </w:p>
        </w:tc>
        <w:tc>
          <w:tcPr>
            <w:tcW w:w="1080" w:type="dxa"/>
          </w:tcPr>
          <w:p w14:paraId="1A721DD5" w14:textId="77777777" w:rsidR="006C311C" w:rsidRPr="001E3F8A" w:rsidRDefault="006C311C" w:rsidP="00292E5E">
            <w:pPr>
              <w:rPr>
                <w:rFonts w:cs="Segoe UI"/>
                <w:w w:val="88"/>
                <w:sz w:val="18"/>
                <w:szCs w:val="18"/>
              </w:rPr>
            </w:pPr>
            <w:r w:rsidRPr="001E3F8A">
              <w:rPr>
                <w:rFonts w:cs="Segoe UI"/>
                <w:w w:val="88"/>
                <w:sz w:val="18"/>
                <w:szCs w:val="18"/>
              </w:rPr>
              <w:t>ID_192</w:t>
            </w:r>
          </w:p>
          <w:p w14:paraId="26EF3724" w14:textId="77777777" w:rsidR="006C311C" w:rsidRPr="001E3F8A" w:rsidRDefault="006C311C" w:rsidP="00292E5E">
            <w:pPr>
              <w:spacing w:line="0" w:lineRule="atLeast"/>
              <w:rPr>
                <w:rFonts w:cs="Segoe UI"/>
                <w:w w:val="88"/>
                <w:sz w:val="18"/>
                <w:szCs w:val="18"/>
              </w:rPr>
            </w:pPr>
          </w:p>
        </w:tc>
        <w:tc>
          <w:tcPr>
            <w:tcW w:w="2160" w:type="dxa"/>
          </w:tcPr>
          <w:p w14:paraId="422333D9"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Continuing professional development</w:t>
            </w:r>
            <w:r w:rsidRPr="001E3F8A">
              <w:rPr>
                <w:rFonts w:cs="Segoe UI"/>
                <w:w w:val="88"/>
                <w:sz w:val="18"/>
                <w:szCs w:val="18"/>
              </w:rPr>
              <w:br/>
              <w:t>(UAE)</w:t>
            </w:r>
          </w:p>
        </w:tc>
        <w:tc>
          <w:tcPr>
            <w:tcW w:w="2520" w:type="dxa"/>
          </w:tcPr>
          <w:p w14:paraId="5B88E884"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Partly</w:t>
            </w:r>
          </w:p>
        </w:tc>
        <w:tc>
          <w:tcPr>
            <w:tcW w:w="1080" w:type="dxa"/>
          </w:tcPr>
          <w:p w14:paraId="2E4D043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5BA894C4"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CAA</w:t>
            </w:r>
          </w:p>
          <w:p w14:paraId="6D5FFFAA"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tc>
      </w:tr>
      <w:tr w:rsidR="00292E5E" w:rsidRPr="001E3F8A" w14:paraId="2B0F213E"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29D8D3C3" w14:textId="77777777" w:rsidR="006C311C" w:rsidRPr="001E3F8A" w:rsidRDefault="006C311C" w:rsidP="00292E5E">
            <w:pPr>
              <w:spacing w:line="0" w:lineRule="atLeast"/>
              <w:rPr>
                <w:rFonts w:cs="Segoe UI"/>
                <w:b/>
                <w:bCs/>
                <w:w w:val="88"/>
                <w:sz w:val="18"/>
                <w:szCs w:val="18"/>
              </w:rPr>
            </w:pPr>
          </w:p>
          <w:p w14:paraId="7E409BC7"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3.09</w:t>
            </w:r>
          </w:p>
          <w:p w14:paraId="0FA52D7D" w14:textId="77777777" w:rsidR="006C311C" w:rsidRPr="001E3F8A" w:rsidRDefault="006C311C" w:rsidP="00292E5E">
            <w:pPr>
              <w:spacing w:line="0" w:lineRule="atLeast"/>
              <w:rPr>
                <w:rFonts w:cs="Segoe UI"/>
                <w:b/>
                <w:bCs/>
                <w:w w:val="88"/>
                <w:sz w:val="18"/>
                <w:szCs w:val="18"/>
              </w:rPr>
            </w:pPr>
          </w:p>
        </w:tc>
        <w:tc>
          <w:tcPr>
            <w:tcW w:w="1080" w:type="dxa"/>
          </w:tcPr>
          <w:p w14:paraId="4ECEC231" w14:textId="77777777" w:rsidR="006C311C" w:rsidRPr="001E3F8A" w:rsidRDefault="006C311C" w:rsidP="00292E5E">
            <w:pPr>
              <w:rPr>
                <w:rFonts w:cs="Segoe UI"/>
                <w:w w:val="88"/>
                <w:sz w:val="18"/>
                <w:szCs w:val="18"/>
              </w:rPr>
            </w:pPr>
          </w:p>
          <w:p w14:paraId="6CFCAAF7" w14:textId="77777777" w:rsidR="006C311C" w:rsidRPr="001E3F8A" w:rsidRDefault="006C311C" w:rsidP="00292E5E">
            <w:pPr>
              <w:rPr>
                <w:rFonts w:cs="Segoe UI"/>
                <w:w w:val="88"/>
                <w:sz w:val="18"/>
                <w:szCs w:val="18"/>
              </w:rPr>
            </w:pPr>
            <w:r w:rsidRPr="001E3F8A">
              <w:rPr>
                <w:rFonts w:cs="Segoe UI"/>
                <w:w w:val="88"/>
                <w:sz w:val="18"/>
                <w:szCs w:val="18"/>
              </w:rPr>
              <w:t>ID_193</w:t>
            </w:r>
          </w:p>
          <w:p w14:paraId="3437A56A" w14:textId="77777777" w:rsidR="006C311C" w:rsidRPr="001E3F8A" w:rsidRDefault="006C311C" w:rsidP="00292E5E">
            <w:pPr>
              <w:spacing w:line="0" w:lineRule="atLeast"/>
              <w:rPr>
                <w:rFonts w:cs="Segoe UI"/>
                <w:w w:val="88"/>
                <w:sz w:val="18"/>
                <w:szCs w:val="18"/>
              </w:rPr>
            </w:pPr>
          </w:p>
        </w:tc>
        <w:tc>
          <w:tcPr>
            <w:tcW w:w="2160" w:type="dxa"/>
          </w:tcPr>
          <w:p w14:paraId="55D1ABB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In-service training</w:t>
            </w:r>
            <w:r w:rsidRPr="001E3F8A">
              <w:rPr>
                <w:rFonts w:cs="Segoe UI"/>
                <w:w w:val="88"/>
                <w:sz w:val="18"/>
                <w:szCs w:val="18"/>
              </w:rPr>
              <w:br/>
              <w:t>(UAE)</w:t>
            </w:r>
          </w:p>
        </w:tc>
        <w:tc>
          <w:tcPr>
            <w:tcW w:w="2520" w:type="dxa"/>
          </w:tcPr>
          <w:p w14:paraId="67B4C3D9"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1CCA4329"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167F41E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CAA</w:t>
            </w:r>
          </w:p>
        </w:tc>
      </w:tr>
      <w:tr w:rsidR="00402C06" w:rsidRPr="001E3F8A" w14:paraId="6549469A"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7E7B0C74"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6.01</w:t>
            </w:r>
          </w:p>
        </w:tc>
        <w:tc>
          <w:tcPr>
            <w:tcW w:w="1080" w:type="dxa"/>
          </w:tcPr>
          <w:p w14:paraId="5199C28A"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ID_209</w:t>
            </w:r>
          </w:p>
        </w:tc>
        <w:tc>
          <w:tcPr>
            <w:tcW w:w="2160" w:type="dxa"/>
          </w:tcPr>
          <w:p w14:paraId="12C9007A"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Standard working hours</w:t>
            </w:r>
            <w:r w:rsidRPr="001E3F8A">
              <w:rPr>
                <w:rFonts w:cs="Segoe UI"/>
                <w:w w:val="88"/>
                <w:sz w:val="18"/>
                <w:szCs w:val="18"/>
              </w:rPr>
              <w:br/>
              <w:t>(UAE – Public Sector)</w:t>
            </w:r>
          </w:p>
        </w:tc>
        <w:tc>
          <w:tcPr>
            <w:tcW w:w="2520" w:type="dxa"/>
          </w:tcPr>
          <w:p w14:paraId="442401B7"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48</w:t>
            </w:r>
          </w:p>
        </w:tc>
        <w:tc>
          <w:tcPr>
            <w:tcW w:w="1080" w:type="dxa"/>
          </w:tcPr>
          <w:p w14:paraId="3462A89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Hours per week</w:t>
            </w:r>
          </w:p>
        </w:tc>
        <w:tc>
          <w:tcPr>
            <w:tcW w:w="1080" w:type="dxa"/>
          </w:tcPr>
          <w:p w14:paraId="47E9896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tc>
      </w:tr>
      <w:tr w:rsidR="00292E5E" w:rsidRPr="001E3F8A" w14:paraId="5FE3D7A6"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47266A65" w14:textId="77777777" w:rsidR="006C311C" w:rsidRPr="001E3F8A" w:rsidRDefault="006C311C" w:rsidP="00292E5E">
            <w:pPr>
              <w:spacing w:line="0" w:lineRule="atLeast"/>
              <w:rPr>
                <w:rFonts w:cs="Segoe UI"/>
                <w:b/>
                <w:bCs/>
                <w:w w:val="88"/>
                <w:sz w:val="18"/>
                <w:szCs w:val="18"/>
              </w:rPr>
            </w:pPr>
          </w:p>
          <w:p w14:paraId="27CC867A"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6.03</w:t>
            </w:r>
          </w:p>
          <w:p w14:paraId="6C4FAB5E" w14:textId="77777777" w:rsidR="006C311C" w:rsidRPr="001E3F8A" w:rsidRDefault="006C311C" w:rsidP="00292E5E">
            <w:pPr>
              <w:spacing w:line="0" w:lineRule="atLeast"/>
              <w:rPr>
                <w:rFonts w:cs="Segoe UI"/>
                <w:b/>
                <w:bCs/>
                <w:w w:val="88"/>
                <w:sz w:val="18"/>
                <w:szCs w:val="18"/>
              </w:rPr>
            </w:pPr>
          </w:p>
        </w:tc>
        <w:tc>
          <w:tcPr>
            <w:tcW w:w="1080" w:type="dxa"/>
          </w:tcPr>
          <w:p w14:paraId="476E261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ID_211</w:t>
            </w:r>
          </w:p>
        </w:tc>
        <w:tc>
          <w:tcPr>
            <w:tcW w:w="2160" w:type="dxa"/>
          </w:tcPr>
          <w:p w14:paraId="67B729D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Regulation on working hours and conditions</w:t>
            </w:r>
            <w:r w:rsidRPr="001E3F8A">
              <w:rPr>
                <w:rFonts w:cs="Segoe UI"/>
                <w:w w:val="88"/>
                <w:sz w:val="18"/>
                <w:szCs w:val="18"/>
              </w:rPr>
              <w:br/>
              <w:t>(UAE – Public Sector)</w:t>
            </w:r>
          </w:p>
        </w:tc>
        <w:tc>
          <w:tcPr>
            <w:tcW w:w="2520" w:type="dxa"/>
          </w:tcPr>
          <w:p w14:paraId="78CC60B6"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53A716E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4C25C42D"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FAHR</w:t>
            </w:r>
          </w:p>
        </w:tc>
      </w:tr>
      <w:tr w:rsidR="00402C06" w:rsidRPr="001E3F8A" w14:paraId="126EBF81"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42D4EB53" w14:textId="77777777" w:rsidR="006C311C" w:rsidRPr="001E3F8A" w:rsidRDefault="006C311C" w:rsidP="00292E5E">
            <w:pPr>
              <w:spacing w:line="0" w:lineRule="atLeast"/>
              <w:rPr>
                <w:rFonts w:cs="Segoe UI"/>
                <w:b/>
                <w:bCs/>
                <w:w w:val="88"/>
                <w:sz w:val="18"/>
                <w:szCs w:val="18"/>
              </w:rPr>
            </w:pPr>
          </w:p>
          <w:p w14:paraId="7D5497D4"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6.05</w:t>
            </w:r>
          </w:p>
          <w:p w14:paraId="3151A790" w14:textId="77777777" w:rsidR="006C311C" w:rsidRPr="001E3F8A" w:rsidRDefault="006C311C" w:rsidP="00292E5E">
            <w:pPr>
              <w:spacing w:line="0" w:lineRule="atLeast"/>
              <w:rPr>
                <w:rFonts w:cs="Segoe UI"/>
                <w:b/>
                <w:bCs/>
                <w:w w:val="88"/>
                <w:sz w:val="18"/>
                <w:szCs w:val="18"/>
              </w:rPr>
            </w:pPr>
          </w:p>
        </w:tc>
        <w:tc>
          <w:tcPr>
            <w:tcW w:w="1080" w:type="dxa"/>
          </w:tcPr>
          <w:p w14:paraId="2496096B"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ID_213</w:t>
            </w:r>
          </w:p>
        </w:tc>
        <w:tc>
          <w:tcPr>
            <w:tcW w:w="2160" w:type="dxa"/>
          </w:tcPr>
          <w:p w14:paraId="2AF41A0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Regulation on social protection</w:t>
            </w:r>
            <w:r w:rsidRPr="001E3F8A">
              <w:rPr>
                <w:rFonts w:cs="Segoe UI"/>
                <w:w w:val="88"/>
                <w:sz w:val="18"/>
                <w:szCs w:val="18"/>
              </w:rPr>
              <w:br/>
              <w:t>(UAE – Public Sector)</w:t>
            </w:r>
          </w:p>
        </w:tc>
        <w:tc>
          <w:tcPr>
            <w:tcW w:w="2520" w:type="dxa"/>
          </w:tcPr>
          <w:p w14:paraId="71963A74"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2B4D66C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536CDD3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FAHR</w:t>
            </w:r>
          </w:p>
        </w:tc>
      </w:tr>
      <w:tr w:rsidR="00292E5E" w:rsidRPr="001E3F8A" w14:paraId="023DECDD"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3DB56066" w14:textId="77777777" w:rsidR="006C311C" w:rsidRPr="001E3F8A" w:rsidRDefault="006C311C" w:rsidP="00292E5E">
            <w:pPr>
              <w:spacing w:line="0" w:lineRule="atLeast"/>
              <w:rPr>
                <w:rFonts w:cs="Segoe UI"/>
                <w:b/>
                <w:bCs/>
                <w:w w:val="88"/>
                <w:sz w:val="18"/>
                <w:szCs w:val="18"/>
              </w:rPr>
            </w:pPr>
          </w:p>
          <w:p w14:paraId="72400D28"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7.06</w:t>
            </w:r>
          </w:p>
          <w:p w14:paraId="1E45AB26" w14:textId="77777777" w:rsidR="006C311C" w:rsidRPr="001E3F8A" w:rsidRDefault="006C311C" w:rsidP="00292E5E">
            <w:pPr>
              <w:spacing w:line="0" w:lineRule="atLeast"/>
              <w:rPr>
                <w:rFonts w:cs="Segoe UI"/>
                <w:b/>
                <w:bCs/>
                <w:w w:val="88"/>
                <w:sz w:val="18"/>
                <w:szCs w:val="18"/>
              </w:rPr>
            </w:pPr>
          </w:p>
        </w:tc>
        <w:tc>
          <w:tcPr>
            <w:tcW w:w="1080" w:type="dxa"/>
          </w:tcPr>
          <w:p w14:paraId="71C38EC5"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ID_224</w:t>
            </w:r>
          </w:p>
        </w:tc>
        <w:tc>
          <w:tcPr>
            <w:tcW w:w="2160" w:type="dxa"/>
          </w:tcPr>
          <w:p w14:paraId="7648FDB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Policies on public sector wage ceilings</w:t>
            </w:r>
            <w:r w:rsidRPr="001E3F8A">
              <w:rPr>
                <w:rFonts w:cs="Segoe UI"/>
                <w:w w:val="88"/>
                <w:sz w:val="18"/>
                <w:szCs w:val="18"/>
              </w:rPr>
              <w:br/>
              <w:t>(UAE – Public Sector)</w:t>
            </w:r>
          </w:p>
        </w:tc>
        <w:tc>
          <w:tcPr>
            <w:tcW w:w="2520" w:type="dxa"/>
          </w:tcPr>
          <w:p w14:paraId="693A7A3F"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0370AD37"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14B1C0CB"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tc>
      </w:tr>
      <w:tr w:rsidR="00402C06" w:rsidRPr="001E3F8A" w14:paraId="518360A8"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1CB487D8" w14:textId="77777777" w:rsidR="006C311C" w:rsidRPr="001E3F8A" w:rsidRDefault="006C311C" w:rsidP="00292E5E">
            <w:pPr>
              <w:spacing w:line="0" w:lineRule="atLeast"/>
              <w:rPr>
                <w:rFonts w:cs="Segoe UI"/>
                <w:b/>
                <w:bCs/>
                <w:w w:val="88"/>
                <w:sz w:val="18"/>
                <w:szCs w:val="18"/>
              </w:rPr>
            </w:pPr>
          </w:p>
          <w:p w14:paraId="54CC2DBB"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7.07</w:t>
            </w:r>
          </w:p>
          <w:p w14:paraId="38033B9F" w14:textId="77777777" w:rsidR="006C311C" w:rsidRPr="001E3F8A" w:rsidRDefault="006C311C" w:rsidP="00292E5E">
            <w:pPr>
              <w:spacing w:line="0" w:lineRule="atLeast"/>
              <w:rPr>
                <w:rFonts w:cs="Segoe UI"/>
                <w:b/>
                <w:bCs/>
                <w:w w:val="88"/>
                <w:sz w:val="18"/>
                <w:szCs w:val="18"/>
              </w:rPr>
            </w:pPr>
          </w:p>
        </w:tc>
        <w:tc>
          <w:tcPr>
            <w:tcW w:w="1080" w:type="dxa"/>
          </w:tcPr>
          <w:p w14:paraId="6F1310AF"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ID_225</w:t>
            </w:r>
          </w:p>
        </w:tc>
        <w:tc>
          <w:tcPr>
            <w:tcW w:w="2160" w:type="dxa"/>
          </w:tcPr>
          <w:p w14:paraId="4974062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Gender wage gap</w:t>
            </w:r>
            <w:r w:rsidRPr="001E3F8A">
              <w:rPr>
                <w:rFonts w:cs="Segoe UI"/>
                <w:w w:val="88"/>
                <w:sz w:val="18"/>
                <w:szCs w:val="18"/>
              </w:rPr>
              <w:br/>
              <w:t>(UAE – Public Sector Partial)</w:t>
            </w:r>
          </w:p>
        </w:tc>
        <w:tc>
          <w:tcPr>
            <w:tcW w:w="2520" w:type="dxa"/>
          </w:tcPr>
          <w:p w14:paraId="031DEF40"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0</w:t>
            </w:r>
          </w:p>
        </w:tc>
        <w:tc>
          <w:tcPr>
            <w:tcW w:w="1080" w:type="dxa"/>
          </w:tcPr>
          <w:p w14:paraId="2E702A3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Percent (%)</w:t>
            </w:r>
          </w:p>
        </w:tc>
        <w:tc>
          <w:tcPr>
            <w:tcW w:w="1080" w:type="dxa"/>
          </w:tcPr>
          <w:p w14:paraId="201144A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tc>
      </w:tr>
      <w:tr w:rsidR="00292E5E" w:rsidRPr="001E3F8A" w14:paraId="59B40097"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381FEA65"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8.01</w:t>
            </w:r>
          </w:p>
        </w:tc>
        <w:tc>
          <w:tcPr>
            <w:tcW w:w="1080" w:type="dxa"/>
          </w:tcPr>
          <w:p w14:paraId="3B6FE49B"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ID_226</w:t>
            </w:r>
          </w:p>
        </w:tc>
        <w:tc>
          <w:tcPr>
            <w:tcW w:w="2160" w:type="dxa"/>
          </w:tcPr>
          <w:p w14:paraId="4EA1E5D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Percentage of health workforce working in hospitals</w:t>
            </w:r>
            <w:r w:rsidRPr="001E3F8A">
              <w:rPr>
                <w:rFonts w:cs="Segoe UI"/>
                <w:w w:val="88"/>
                <w:sz w:val="18"/>
                <w:szCs w:val="18"/>
              </w:rPr>
              <w:br/>
              <w:t>(UAE – Public Sector Partial)</w:t>
            </w:r>
          </w:p>
        </w:tc>
        <w:tc>
          <w:tcPr>
            <w:tcW w:w="2520" w:type="dxa"/>
          </w:tcPr>
          <w:p w14:paraId="33FAAF7D" w14:textId="77777777" w:rsidR="006C311C" w:rsidRPr="001E3F8A" w:rsidRDefault="006C311C" w:rsidP="00292E5E">
            <w:pPr>
              <w:spacing w:line="0" w:lineRule="atLeast"/>
              <w:rPr>
                <w:rFonts w:cs="Segoe UI"/>
                <w:b/>
                <w:bCs/>
                <w:w w:val="88"/>
                <w:sz w:val="18"/>
                <w:szCs w:val="18"/>
              </w:rPr>
            </w:pPr>
          </w:p>
          <w:p w14:paraId="332B0E1A" w14:textId="768DA437" w:rsidR="006C311C" w:rsidRPr="001E3F8A" w:rsidRDefault="00BD1A50" w:rsidP="00292E5E">
            <w:pPr>
              <w:spacing w:line="0" w:lineRule="atLeast"/>
              <w:rPr>
                <w:rFonts w:cs="Segoe UI"/>
                <w:b/>
                <w:bCs/>
                <w:w w:val="88"/>
                <w:sz w:val="18"/>
                <w:szCs w:val="18"/>
              </w:rPr>
            </w:pPr>
            <w:r w:rsidRPr="001E3F8A">
              <w:rPr>
                <w:rFonts w:cs="Segoe UI"/>
                <w:b/>
                <w:bCs/>
                <w:w w:val="88"/>
                <w:sz w:val="18"/>
                <w:szCs w:val="18"/>
              </w:rPr>
              <w:t>47.4</w:t>
            </w:r>
            <w:r w:rsidR="006C311C" w:rsidRPr="001E3F8A">
              <w:rPr>
                <w:rFonts w:cs="Segoe UI"/>
                <w:b/>
                <w:bCs/>
                <w:w w:val="88"/>
                <w:sz w:val="18"/>
                <w:szCs w:val="18"/>
              </w:rPr>
              <w:t>5</w:t>
            </w:r>
          </w:p>
          <w:p w14:paraId="15C8BE0F" w14:textId="77777777" w:rsidR="006C311C" w:rsidRPr="001E3F8A" w:rsidRDefault="006C311C" w:rsidP="00292E5E">
            <w:pPr>
              <w:spacing w:line="0" w:lineRule="atLeast"/>
              <w:rPr>
                <w:rFonts w:cs="Segoe UI"/>
                <w:w w:val="88"/>
                <w:sz w:val="18"/>
                <w:szCs w:val="18"/>
              </w:rPr>
            </w:pPr>
          </w:p>
        </w:tc>
        <w:tc>
          <w:tcPr>
            <w:tcW w:w="1080" w:type="dxa"/>
          </w:tcPr>
          <w:p w14:paraId="51300B4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Percent (%)</w:t>
            </w:r>
          </w:p>
        </w:tc>
        <w:tc>
          <w:tcPr>
            <w:tcW w:w="1080" w:type="dxa"/>
          </w:tcPr>
          <w:p w14:paraId="3B2DAE1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p w14:paraId="627C4F2B"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MOPA</w:t>
            </w:r>
          </w:p>
          <w:p w14:paraId="55F601E8"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DOH</w:t>
            </w:r>
          </w:p>
        </w:tc>
      </w:tr>
      <w:tr w:rsidR="00402C06" w:rsidRPr="001E3F8A" w14:paraId="1A5F8964"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69877C7E" w14:textId="77777777" w:rsidR="006C311C" w:rsidRPr="001E3F8A" w:rsidRDefault="006C311C" w:rsidP="00292E5E">
            <w:pPr>
              <w:spacing w:line="0" w:lineRule="atLeast"/>
              <w:rPr>
                <w:rFonts w:cs="Segoe UI"/>
                <w:b/>
                <w:bCs/>
                <w:w w:val="88"/>
                <w:sz w:val="18"/>
                <w:szCs w:val="18"/>
              </w:rPr>
            </w:pPr>
          </w:p>
          <w:p w14:paraId="0DBFCD3C"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8.02</w:t>
            </w:r>
          </w:p>
          <w:p w14:paraId="12313A03" w14:textId="77777777" w:rsidR="006C311C" w:rsidRPr="001E3F8A" w:rsidRDefault="006C311C" w:rsidP="00292E5E">
            <w:pPr>
              <w:spacing w:line="0" w:lineRule="atLeast"/>
              <w:rPr>
                <w:rFonts w:cs="Segoe UI"/>
                <w:b/>
                <w:bCs/>
                <w:w w:val="88"/>
                <w:sz w:val="18"/>
                <w:szCs w:val="18"/>
              </w:rPr>
            </w:pPr>
          </w:p>
        </w:tc>
        <w:tc>
          <w:tcPr>
            <w:tcW w:w="1080" w:type="dxa"/>
          </w:tcPr>
          <w:p w14:paraId="058B35F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ID_227</w:t>
            </w:r>
          </w:p>
        </w:tc>
        <w:tc>
          <w:tcPr>
            <w:tcW w:w="2160" w:type="dxa"/>
          </w:tcPr>
          <w:p w14:paraId="48A148E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Percentage of health workforce working in residential long-term care facilities</w:t>
            </w:r>
            <w:r w:rsidRPr="001E3F8A">
              <w:rPr>
                <w:rFonts w:cs="Segoe UI"/>
                <w:w w:val="88"/>
                <w:sz w:val="18"/>
                <w:szCs w:val="18"/>
              </w:rPr>
              <w:br/>
              <w:t>(UAE – Public Sector Partial)</w:t>
            </w:r>
          </w:p>
        </w:tc>
        <w:tc>
          <w:tcPr>
            <w:tcW w:w="2520" w:type="dxa"/>
          </w:tcPr>
          <w:p w14:paraId="6E75898C" w14:textId="77777777" w:rsidR="006C311C" w:rsidRPr="001E3F8A" w:rsidRDefault="006C311C" w:rsidP="00292E5E">
            <w:pPr>
              <w:spacing w:line="0" w:lineRule="atLeast"/>
              <w:rPr>
                <w:rFonts w:cs="Segoe UI"/>
                <w:w w:val="88"/>
                <w:sz w:val="18"/>
                <w:szCs w:val="18"/>
              </w:rPr>
            </w:pPr>
            <w:r w:rsidRPr="001E3F8A">
              <w:rPr>
                <w:rFonts w:cs="Segoe UI"/>
                <w:b/>
                <w:bCs/>
                <w:w w:val="88"/>
                <w:sz w:val="18"/>
                <w:szCs w:val="18"/>
              </w:rPr>
              <w:t>1.41</w:t>
            </w:r>
          </w:p>
        </w:tc>
        <w:tc>
          <w:tcPr>
            <w:tcW w:w="1080" w:type="dxa"/>
          </w:tcPr>
          <w:p w14:paraId="2E2AA75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Percent (%)</w:t>
            </w:r>
          </w:p>
        </w:tc>
        <w:tc>
          <w:tcPr>
            <w:tcW w:w="1080" w:type="dxa"/>
          </w:tcPr>
          <w:p w14:paraId="3562623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Same as above</w:t>
            </w:r>
          </w:p>
        </w:tc>
      </w:tr>
      <w:tr w:rsidR="00292E5E" w:rsidRPr="001E3F8A" w14:paraId="089ECBF9"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5E2682E4" w14:textId="77777777" w:rsidR="006C311C" w:rsidRPr="001E3F8A" w:rsidRDefault="006C311C" w:rsidP="00292E5E">
            <w:pPr>
              <w:spacing w:line="0" w:lineRule="atLeast"/>
              <w:rPr>
                <w:rFonts w:cs="Segoe UI"/>
                <w:b/>
                <w:bCs/>
                <w:w w:val="88"/>
                <w:sz w:val="18"/>
                <w:szCs w:val="18"/>
              </w:rPr>
            </w:pPr>
          </w:p>
          <w:p w14:paraId="06783C33"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8.03</w:t>
            </w:r>
          </w:p>
          <w:p w14:paraId="4DAA1C0F" w14:textId="77777777" w:rsidR="006C311C" w:rsidRPr="001E3F8A" w:rsidRDefault="006C311C" w:rsidP="00292E5E">
            <w:pPr>
              <w:spacing w:line="0" w:lineRule="atLeast"/>
              <w:rPr>
                <w:rFonts w:cs="Segoe UI"/>
                <w:b/>
                <w:bCs/>
                <w:w w:val="88"/>
                <w:sz w:val="18"/>
                <w:szCs w:val="18"/>
              </w:rPr>
            </w:pPr>
          </w:p>
        </w:tc>
        <w:tc>
          <w:tcPr>
            <w:tcW w:w="1080" w:type="dxa"/>
          </w:tcPr>
          <w:p w14:paraId="120359BF"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ID_228</w:t>
            </w:r>
          </w:p>
        </w:tc>
        <w:tc>
          <w:tcPr>
            <w:tcW w:w="2160" w:type="dxa"/>
          </w:tcPr>
          <w:p w14:paraId="2596B64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Percentage of health workforce working in ambulatory health care</w:t>
            </w:r>
            <w:r w:rsidRPr="001E3F8A">
              <w:rPr>
                <w:rFonts w:cs="Segoe UI"/>
                <w:w w:val="88"/>
                <w:sz w:val="18"/>
                <w:szCs w:val="18"/>
              </w:rPr>
              <w:br/>
              <w:t>(UAE – Public Sector Partial)</w:t>
            </w:r>
          </w:p>
        </w:tc>
        <w:tc>
          <w:tcPr>
            <w:tcW w:w="2520" w:type="dxa"/>
          </w:tcPr>
          <w:p w14:paraId="21DA8221" w14:textId="77777777" w:rsidR="006C311C" w:rsidRPr="001E3F8A" w:rsidRDefault="006C311C" w:rsidP="00292E5E">
            <w:pPr>
              <w:spacing w:line="0" w:lineRule="atLeast"/>
              <w:rPr>
                <w:rFonts w:cs="Segoe UI"/>
                <w:w w:val="88"/>
                <w:sz w:val="18"/>
                <w:szCs w:val="18"/>
              </w:rPr>
            </w:pPr>
            <w:r w:rsidRPr="001E3F8A">
              <w:rPr>
                <w:rFonts w:cs="Segoe UI"/>
                <w:b/>
                <w:bCs/>
                <w:w w:val="88"/>
                <w:sz w:val="18"/>
                <w:szCs w:val="18"/>
              </w:rPr>
              <w:t>30.99</w:t>
            </w:r>
          </w:p>
        </w:tc>
        <w:tc>
          <w:tcPr>
            <w:tcW w:w="1080" w:type="dxa"/>
          </w:tcPr>
          <w:p w14:paraId="56BEED6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Percent (%)</w:t>
            </w:r>
          </w:p>
        </w:tc>
        <w:tc>
          <w:tcPr>
            <w:tcW w:w="1080" w:type="dxa"/>
          </w:tcPr>
          <w:p w14:paraId="75A651D8"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Same as above</w:t>
            </w:r>
          </w:p>
        </w:tc>
      </w:tr>
      <w:tr w:rsidR="00402C06" w:rsidRPr="001E3F8A" w14:paraId="21C5FF5D"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4F03D6B7" w14:textId="77777777" w:rsidR="006C311C" w:rsidRPr="001E3F8A" w:rsidRDefault="006C311C" w:rsidP="00292E5E">
            <w:pPr>
              <w:spacing w:line="0" w:lineRule="atLeast"/>
              <w:rPr>
                <w:rFonts w:cs="Segoe UI"/>
                <w:b/>
                <w:bCs/>
                <w:w w:val="88"/>
                <w:sz w:val="18"/>
                <w:szCs w:val="18"/>
              </w:rPr>
            </w:pPr>
          </w:p>
          <w:p w14:paraId="6150FA5A"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8.04</w:t>
            </w:r>
          </w:p>
          <w:p w14:paraId="7AA140A8" w14:textId="77777777" w:rsidR="006C311C" w:rsidRPr="001E3F8A" w:rsidRDefault="006C311C" w:rsidP="00292E5E">
            <w:pPr>
              <w:spacing w:line="0" w:lineRule="atLeast"/>
              <w:rPr>
                <w:rFonts w:cs="Segoe UI"/>
                <w:b/>
                <w:bCs/>
                <w:w w:val="88"/>
                <w:sz w:val="18"/>
                <w:szCs w:val="18"/>
              </w:rPr>
            </w:pPr>
          </w:p>
        </w:tc>
        <w:tc>
          <w:tcPr>
            <w:tcW w:w="1080" w:type="dxa"/>
          </w:tcPr>
          <w:p w14:paraId="173A77C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ID_229</w:t>
            </w:r>
          </w:p>
        </w:tc>
        <w:tc>
          <w:tcPr>
            <w:tcW w:w="2160" w:type="dxa"/>
          </w:tcPr>
          <w:p w14:paraId="3912B63C"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Specialist surgical workforce</w:t>
            </w:r>
            <w:r w:rsidRPr="001E3F8A">
              <w:rPr>
                <w:rFonts w:cs="Segoe UI"/>
                <w:w w:val="88"/>
                <w:sz w:val="18"/>
                <w:szCs w:val="18"/>
              </w:rPr>
              <w:br/>
              <w:t>(UAE)</w:t>
            </w:r>
          </w:p>
        </w:tc>
        <w:tc>
          <w:tcPr>
            <w:tcW w:w="2520" w:type="dxa"/>
          </w:tcPr>
          <w:p w14:paraId="1DE5EF92"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62.64</w:t>
            </w:r>
          </w:p>
        </w:tc>
        <w:tc>
          <w:tcPr>
            <w:tcW w:w="1080" w:type="dxa"/>
          </w:tcPr>
          <w:p w14:paraId="19246A5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Per 100 000 population</w:t>
            </w:r>
          </w:p>
        </w:tc>
        <w:tc>
          <w:tcPr>
            <w:tcW w:w="1080" w:type="dxa"/>
          </w:tcPr>
          <w:p w14:paraId="25113FB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UAE Level</w:t>
            </w:r>
          </w:p>
        </w:tc>
      </w:tr>
      <w:tr w:rsidR="00292E5E" w:rsidRPr="001E3F8A" w14:paraId="738D0F0E"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43E248E2" w14:textId="77777777" w:rsidR="006C311C" w:rsidRPr="001E3F8A" w:rsidRDefault="006C311C" w:rsidP="00292E5E">
            <w:pPr>
              <w:spacing w:line="0" w:lineRule="atLeast"/>
              <w:rPr>
                <w:rFonts w:cs="Segoe UI"/>
                <w:b/>
                <w:bCs/>
                <w:w w:val="88"/>
                <w:sz w:val="18"/>
                <w:szCs w:val="18"/>
              </w:rPr>
            </w:pPr>
          </w:p>
          <w:p w14:paraId="5B12E57C"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8.05</w:t>
            </w:r>
          </w:p>
          <w:p w14:paraId="7EFAA8A6" w14:textId="77777777" w:rsidR="006C311C" w:rsidRPr="001E3F8A" w:rsidRDefault="006C311C" w:rsidP="00292E5E">
            <w:pPr>
              <w:spacing w:line="0" w:lineRule="atLeast"/>
              <w:rPr>
                <w:rFonts w:cs="Segoe UI"/>
                <w:b/>
                <w:bCs/>
                <w:w w:val="88"/>
                <w:sz w:val="18"/>
                <w:szCs w:val="18"/>
              </w:rPr>
            </w:pPr>
          </w:p>
        </w:tc>
        <w:tc>
          <w:tcPr>
            <w:tcW w:w="1080" w:type="dxa"/>
          </w:tcPr>
          <w:p w14:paraId="7124EA0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ID_230</w:t>
            </w:r>
          </w:p>
        </w:tc>
        <w:tc>
          <w:tcPr>
            <w:tcW w:w="2160" w:type="dxa"/>
          </w:tcPr>
          <w:p w14:paraId="3032126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Family medicine practitioners</w:t>
            </w:r>
            <w:r w:rsidRPr="001E3F8A">
              <w:rPr>
                <w:rFonts w:cs="Segoe UI"/>
                <w:w w:val="88"/>
                <w:sz w:val="18"/>
                <w:szCs w:val="18"/>
              </w:rPr>
              <w:br/>
              <w:t>(UAE)</w:t>
            </w:r>
          </w:p>
        </w:tc>
        <w:tc>
          <w:tcPr>
            <w:tcW w:w="2520" w:type="dxa"/>
          </w:tcPr>
          <w:p w14:paraId="0BF83AB5" w14:textId="77777777" w:rsidR="006C311C" w:rsidRPr="001E3F8A" w:rsidRDefault="006C311C" w:rsidP="00292E5E">
            <w:pPr>
              <w:spacing w:line="0" w:lineRule="atLeast"/>
              <w:rPr>
                <w:rFonts w:cs="Segoe UI"/>
                <w:w w:val="88"/>
                <w:sz w:val="18"/>
                <w:szCs w:val="18"/>
              </w:rPr>
            </w:pPr>
            <w:r w:rsidRPr="001E3F8A">
              <w:rPr>
                <w:rFonts w:cs="Segoe UI"/>
                <w:b/>
                <w:bCs/>
                <w:w w:val="88"/>
                <w:sz w:val="18"/>
                <w:szCs w:val="18"/>
              </w:rPr>
              <w:t>81.45</w:t>
            </w:r>
          </w:p>
        </w:tc>
        <w:tc>
          <w:tcPr>
            <w:tcW w:w="1080" w:type="dxa"/>
          </w:tcPr>
          <w:p w14:paraId="4CF0E3F5"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Per 100 000 population</w:t>
            </w:r>
          </w:p>
        </w:tc>
        <w:tc>
          <w:tcPr>
            <w:tcW w:w="1080" w:type="dxa"/>
          </w:tcPr>
          <w:p w14:paraId="5065FC4E"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UAE Level</w:t>
            </w:r>
          </w:p>
        </w:tc>
      </w:tr>
      <w:tr w:rsidR="00402C06" w:rsidRPr="001E3F8A" w14:paraId="7CFB83C6"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05877A4F" w14:textId="77777777" w:rsidR="006C311C" w:rsidRPr="001E3F8A" w:rsidRDefault="006C311C" w:rsidP="00292E5E">
            <w:pPr>
              <w:spacing w:line="0" w:lineRule="atLeast"/>
              <w:rPr>
                <w:rFonts w:cs="Segoe UI"/>
                <w:b/>
                <w:bCs/>
                <w:w w:val="88"/>
                <w:sz w:val="18"/>
                <w:szCs w:val="18"/>
              </w:rPr>
            </w:pPr>
          </w:p>
          <w:p w14:paraId="396BE3AB"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8.06</w:t>
            </w:r>
          </w:p>
          <w:p w14:paraId="7B09EF15" w14:textId="77777777" w:rsidR="006C311C" w:rsidRPr="001E3F8A" w:rsidRDefault="006C311C" w:rsidP="00292E5E">
            <w:pPr>
              <w:spacing w:line="0" w:lineRule="atLeast"/>
              <w:rPr>
                <w:rFonts w:cs="Segoe UI"/>
                <w:b/>
                <w:bCs/>
                <w:w w:val="88"/>
                <w:sz w:val="18"/>
                <w:szCs w:val="18"/>
              </w:rPr>
            </w:pPr>
          </w:p>
        </w:tc>
        <w:tc>
          <w:tcPr>
            <w:tcW w:w="1080" w:type="dxa"/>
          </w:tcPr>
          <w:p w14:paraId="4726024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ID_231</w:t>
            </w:r>
          </w:p>
        </w:tc>
        <w:tc>
          <w:tcPr>
            <w:tcW w:w="2160" w:type="dxa"/>
          </w:tcPr>
          <w:p w14:paraId="183204D5"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Existence of advanced nursing roles</w:t>
            </w:r>
            <w:r w:rsidRPr="001E3F8A">
              <w:rPr>
                <w:rFonts w:cs="Segoe UI"/>
                <w:w w:val="88"/>
                <w:sz w:val="18"/>
                <w:szCs w:val="18"/>
              </w:rPr>
              <w:br/>
              <w:t>(UAE)</w:t>
            </w:r>
          </w:p>
        </w:tc>
        <w:tc>
          <w:tcPr>
            <w:tcW w:w="2520" w:type="dxa"/>
          </w:tcPr>
          <w:p w14:paraId="51F02B35"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Partly</w:t>
            </w:r>
          </w:p>
        </w:tc>
        <w:tc>
          <w:tcPr>
            <w:tcW w:w="1080" w:type="dxa"/>
          </w:tcPr>
          <w:p w14:paraId="05B66334"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4108784A"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tc>
      </w:tr>
      <w:tr w:rsidR="00292E5E" w:rsidRPr="001E3F8A" w14:paraId="6AF59A43"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57FB3B6A"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8.07</w:t>
            </w:r>
          </w:p>
        </w:tc>
        <w:tc>
          <w:tcPr>
            <w:tcW w:w="1080" w:type="dxa"/>
          </w:tcPr>
          <w:p w14:paraId="5C232E5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ID_232</w:t>
            </w:r>
          </w:p>
        </w:tc>
        <w:tc>
          <w:tcPr>
            <w:tcW w:w="2160" w:type="dxa"/>
          </w:tcPr>
          <w:p w14:paraId="4CB5C1D5"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Availability of human resources to implement the International Health Regulations</w:t>
            </w:r>
          </w:p>
          <w:p w14:paraId="73D9D66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(UAE – Public Sector)</w:t>
            </w:r>
          </w:p>
        </w:tc>
        <w:tc>
          <w:tcPr>
            <w:tcW w:w="2520" w:type="dxa"/>
          </w:tcPr>
          <w:p w14:paraId="07022474" w14:textId="77777777" w:rsidR="006C311C" w:rsidRPr="001E3F8A" w:rsidRDefault="006C311C" w:rsidP="00292E5E">
            <w:pPr>
              <w:spacing w:line="0" w:lineRule="atLeast"/>
              <w:rPr>
                <w:rFonts w:cs="Segoe UI"/>
                <w:w w:val="88"/>
                <w:sz w:val="18"/>
                <w:szCs w:val="18"/>
              </w:rPr>
            </w:pPr>
            <w:r w:rsidRPr="001E3F8A">
              <w:rPr>
                <w:rFonts w:cs="Segoe UI"/>
                <w:b/>
                <w:bCs/>
                <w:w w:val="88"/>
                <w:sz w:val="18"/>
                <w:szCs w:val="18"/>
              </w:rPr>
              <w:t>Sustainable Capacity</w:t>
            </w:r>
          </w:p>
        </w:tc>
        <w:tc>
          <w:tcPr>
            <w:tcW w:w="1080" w:type="dxa"/>
          </w:tcPr>
          <w:p w14:paraId="783D281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5D38E6A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tc>
      </w:tr>
      <w:tr w:rsidR="00402C06" w:rsidRPr="001E3F8A" w14:paraId="2DF05FA2"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6B2BF75F" w14:textId="77777777" w:rsidR="006C311C" w:rsidRPr="001E3F8A" w:rsidRDefault="006C311C" w:rsidP="00292E5E">
            <w:pPr>
              <w:spacing w:line="0" w:lineRule="atLeast"/>
              <w:rPr>
                <w:rFonts w:cs="Segoe UI"/>
                <w:b/>
                <w:bCs/>
                <w:w w:val="88"/>
                <w:sz w:val="18"/>
                <w:szCs w:val="18"/>
              </w:rPr>
            </w:pPr>
          </w:p>
          <w:p w14:paraId="10BDDB3F"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8.08</w:t>
            </w:r>
          </w:p>
          <w:p w14:paraId="5E90AA5F" w14:textId="77777777" w:rsidR="006C311C" w:rsidRPr="001E3F8A" w:rsidRDefault="006C311C" w:rsidP="00292E5E">
            <w:pPr>
              <w:spacing w:line="0" w:lineRule="atLeast"/>
              <w:rPr>
                <w:rFonts w:cs="Segoe UI"/>
                <w:b/>
                <w:bCs/>
                <w:w w:val="88"/>
                <w:sz w:val="18"/>
                <w:szCs w:val="18"/>
              </w:rPr>
            </w:pPr>
          </w:p>
        </w:tc>
        <w:tc>
          <w:tcPr>
            <w:tcW w:w="1080" w:type="dxa"/>
          </w:tcPr>
          <w:p w14:paraId="6EE4D7F9"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ID_233</w:t>
            </w:r>
          </w:p>
        </w:tc>
        <w:tc>
          <w:tcPr>
            <w:tcW w:w="2160" w:type="dxa"/>
          </w:tcPr>
          <w:p w14:paraId="5C3E670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Applied epidemiology training programme</w:t>
            </w:r>
          </w:p>
          <w:p w14:paraId="6102CC2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(UAE – Public Sector)</w:t>
            </w:r>
          </w:p>
        </w:tc>
        <w:tc>
          <w:tcPr>
            <w:tcW w:w="2520" w:type="dxa"/>
          </w:tcPr>
          <w:p w14:paraId="435F1437"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Limited Capacity</w:t>
            </w:r>
          </w:p>
        </w:tc>
        <w:tc>
          <w:tcPr>
            <w:tcW w:w="1080" w:type="dxa"/>
          </w:tcPr>
          <w:p w14:paraId="31975B39"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16935A00"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292E5E" w:rsidRPr="001E3F8A" w14:paraId="22B0B036"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79919514" w14:textId="77777777" w:rsidR="006C311C" w:rsidRPr="001E3F8A" w:rsidRDefault="006C311C" w:rsidP="00292E5E">
            <w:pPr>
              <w:spacing w:line="0" w:lineRule="atLeast"/>
              <w:rPr>
                <w:rFonts w:cs="Segoe UI"/>
                <w:b/>
                <w:bCs/>
                <w:w w:val="88"/>
                <w:sz w:val="18"/>
                <w:szCs w:val="18"/>
              </w:rPr>
            </w:pPr>
          </w:p>
          <w:p w14:paraId="61110831"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9.01</w:t>
            </w:r>
          </w:p>
          <w:p w14:paraId="6574173D" w14:textId="77777777" w:rsidR="006C311C" w:rsidRPr="001E3F8A" w:rsidRDefault="006C311C" w:rsidP="00292E5E">
            <w:pPr>
              <w:spacing w:line="0" w:lineRule="atLeast"/>
              <w:rPr>
                <w:rFonts w:cs="Segoe UI"/>
                <w:b/>
                <w:bCs/>
                <w:w w:val="88"/>
                <w:sz w:val="18"/>
                <w:szCs w:val="18"/>
              </w:rPr>
            </w:pPr>
          </w:p>
        </w:tc>
        <w:tc>
          <w:tcPr>
            <w:tcW w:w="1080" w:type="dxa"/>
          </w:tcPr>
          <w:p w14:paraId="31AC7E64"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ID_234</w:t>
            </w:r>
          </w:p>
        </w:tc>
        <w:tc>
          <w:tcPr>
            <w:tcW w:w="2160" w:type="dxa"/>
          </w:tcPr>
          <w:p w14:paraId="41798623"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Mechanisms to coordinate an intersectoral health workforce agenda</w:t>
            </w:r>
          </w:p>
          <w:p w14:paraId="6E1BD55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(UAE – Public Sector)</w:t>
            </w:r>
          </w:p>
        </w:tc>
        <w:tc>
          <w:tcPr>
            <w:tcW w:w="2520" w:type="dxa"/>
          </w:tcPr>
          <w:p w14:paraId="3CD34DC8"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115BC4E8"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089DA43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MOHAP</w:t>
            </w:r>
          </w:p>
        </w:tc>
      </w:tr>
      <w:tr w:rsidR="00402C06" w:rsidRPr="001E3F8A" w14:paraId="3C5A85F1"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6F64DB3C" w14:textId="77777777" w:rsidR="006C311C" w:rsidRPr="001E3F8A" w:rsidRDefault="006C311C" w:rsidP="00292E5E">
            <w:pPr>
              <w:spacing w:line="0" w:lineRule="atLeast"/>
              <w:rPr>
                <w:rFonts w:cs="Segoe UI"/>
                <w:b/>
                <w:bCs/>
                <w:w w:val="88"/>
                <w:sz w:val="18"/>
                <w:szCs w:val="18"/>
              </w:rPr>
            </w:pPr>
          </w:p>
          <w:p w14:paraId="0B3B81EA"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9.02</w:t>
            </w:r>
          </w:p>
          <w:p w14:paraId="04F39DE4" w14:textId="77777777" w:rsidR="006C311C" w:rsidRPr="001E3F8A" w:rsidRDefault="006C311C" w:rsidP="00292E5E">
            <w:pPr>
              <w:spacing w:line="0" w:lineRule="atLeast"/>
              <w:rPr>
                <w:rFonts w:cs="Segoe UI"/>
                <w:b/>
                <w:bCs/>
                <w:w w:val="88"/>
                <w:sz w:val="18"/>
                <w:szCs w:val="18"/>
              </w:rPr>
            </w:pPr>
          </w:p>
        </w:tc>
        <w:tc>
          <w:tcPr>
            <w:tcW w:w="1080" w:type="dxa"/>
          </w:tcPr>
          <w:p w14:paraId="10FCE9E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ID_235</w:t>
            </w:r>
          </w:p>
        </w:tc>
        <w:tc>
          <w:tcPr>
            <w:tcW w:w="2160" w:type="dxa"/>
          </w:tcPr>
          <w:p w14:paraId="51A7087B"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Central health workforce unit</w:t>
            </w:r>
            <w:r w:rsidRPr="001E3F8A">
              <w:rPr>
                <w:rFonts w:cs="Segoe UI"/>
                <w:w w:val="88"/>
                <w:sz w:val="18"/>
                <w:szCs w:val="18"/>
              </w:rPr>
              <w:br/>
              <w:t>(UAE – Public Sector)</w:t>
            </w:r>
          </w:p>
        </w:tc>
        <w:tc>
          <w:tcPr>
            <w:tcW w:w="2520" w:type="dxa"/>
          </w:tcPr>
          <w:p w14:paraId="0FFD394B"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008BA739"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089AF94C"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292E5E" w:rsidRPr="001E3F8A" w14:paraId="14E4A032"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77D14FC4" w14:textId="77777777" w:rsidR="006C311C" w:rsidRPr="001E3F8A" w:rsidRDefault="006C311C" w:rsidP="00292E5E">
            <w:pPr>
              <w:spacing w:line="0" w:lineRule="atLeast"/>
              <w:rPr>
                <w:rFonts w:cs="Segoe UI"/>
                <w:b/>
                <w:bCs/>
                <w:w w:val="88"/>
                <w:sz w:val="18"/>
                <w:szCs w:val="18"/>
              </w:rPr>
            </w:pPr>
          </w:p>
          <w:p w14:paraId="33EE193A"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9.03</w:t>
            </w:r>
          </w:p>
          <w:p w14:paraId="504A85D5" w14:textId="77777777" w:rsidR="006C311C" w:rsidRPr="001E3F8A" w:rsidRDefault="006C311C" w:rsidP="00292E5E">
            <w:pPr>
              <w:spacing w:line="0" w:lineRule="atLeast"/>
              <w:rPr>
                <w:rFonts w:cs="Segoe UI"/>
                <w:b/>
                <w:bCs/>
                <w:w w:val="88"/>
                <w:sz w:val="18"/>
                <w:szCs w:val="18"/>
              </w:rPr>
            </w:pPr>
          </w:p>
        </w:tc>
        <w:tc>
          <w:tcPr>
            <w:tcW w:w="1080" w:type="dxa"/>
          </w:tcPr>
          <w:p w14:paraId="55FD2C5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ID_236</w:t>
            </w:r>
          </w:p>
        </w:tc>
        <w:tc>
          <w:tcPr>
            <w:tcW w:w="2160" w:type="dxa"/>
          </w:tcPr>
          <w:p w14:paraId="6C9A2DD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Health workforce planning processes</w:t>
            </w:r>
            <w:r w:rsidRPr="001E3F8A">
              <w:rPr>
                <w:rFonts w:cs="Segoe UI"/>
                <w:w w:val="88"/>
                <w:sz w:val="18"/>
                <w:szCs w:val="18"/>
              </w:rPr>
              <w:br/>
              <w:t>(UAE – Public Sector)</w:t>
            </w:r>
          </w:p>
        </w:tc>
        <w:tc>
          <w:tcPr>
            <w:tcW w:w="2520" w:type="dxa"/>
          </w:tcPr>
          <w:p w14:paraId="71DE5C96"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7A92D68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6E3C2858"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402C06" w:rsidRPr="001E3F8A" w14:paraId="4BA7AFD4"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21E26B1E" w14:textId="77777777" w:rsidR="006C311C" w:rsidRPr="001E3F8A" w:rsidRDefault="006C311C" w:rsidP="00292E5E">
            <w:pPr>
              <w:spacing w:line="0" w:lineRule="atLeast"/>
              <w:rPr>
                <w:rFonts w:cs="Segoe UI"/>
                <w:b/>
                <w:bCs/>
                <w:w w:val="88"/>
                <w:sz w:val="18"/>
                <w:szCs w:val="18"/>
              </w:rPr>
            </w:pPr>
          </w:p>
          <w:p w14:paraId="06342648"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9.04</w:t>
            </w:r>
          </w:p>
          <w:p w14:paraId="19AD5D78" w14:textId="77777777" w:rsidR="006C311C" w:rsidRPr="001E3F8A" w:rsidRDefault="006C311C" w:rsidP="00292E5E">
            <w:pPr>
              <w:spacing w:line="0" w:lineRule="atLeast"/>
              <w:rPr>
                <w:rFonts w:cs="Segoe UI"/>
                <w:b/>
                <w:bCs/>
                <w:w w:val="88"/>
                <w:sz w:val="18"/>
                <w:szCs w:val="18"/>
              </w:rPr>
            </w:pPr>
          </w:p>
        </w:tc>
        <w:tc>
          <w:tcPr>
            <w:tcW w:w="1080" w:type="dxa"/>
          </w:tcPr>
          <w:p w14:paraId="2AE778BF"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ID_237</w:t>
            </w:r>
          </w:p>
        </w:tc>
        <w:tc>
          <w:tcPr>
            <w:tcW w:w="2160" w:type="dxa"/>
          </w:tcPr>
          <w:p w14:paraId="0D0FFB0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Education plans aligned with national health plan</w:t>
            </w:r>
            <w:r w:rsidRPr="001E3F8A">
              <w:rPr>
                <w:rFonts w:cs="Segoe UI"/>
                <w:w w:val="88"/>
                <w:sz w:val="18"/>
                <w:szCs w:val="18"/>
              </w:rPr>
              <w:br/>
              <w:t>(UAE – Public Sector)</w:t>
            </w:r>
          </w:p>
        </w:tc>
        <w:tc>
          <w:tcPr>
            <w:tcW w:w="2520" w:type="dxa"/>
          </w:tcPr>
          <w:p w14:paraId="391ED606"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6F0575C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3F8425B7"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292E5E" w:rsidRPr="001E3F8A" w14:paraId="092139DB"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7B112364" w14:textId="77777777" w:rsidR="006C311C" w:rsidRPr="001E3F8A" w:rsidRDefault="006C311C" w:rsidP="00292E5E">
            <w:pPr>
              <w:spacing w:line="0" w:lineRule="atLeast"/>
              <w:rPr>
                <w:rFonts w:cs="Segoe UI"/>
                <w:b/>
                <w:bCs/>
                <w:w w:val="88"/>
                <w:sz w:val="18"/>
                <w:szCs w:val="18"/>
              </w:rPr>
            </w:pPr>
          </w:p>
          <w:p w14:paraId="5B87A930"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9.05</w:t>
            </w:r>
          </w:p>
          <w:p w14:paraId="7E728BFF" w14:textId="77777777" w:rsidR="006C311C" w:rsidRPr="001E3F8A" w:rsidRDefault="006C311C" w:rsidP="00292E5E">
            <w:pPr>
              <w:spacing w:line="0" w:lineRule="atLeast"/>
              <w:rPr>
                <w:rFonts w:cs="Segoe UI"/>
                <w:b/>
                <w:bCs/>
                <w:w w:val="88"/>
                <w:sz w:val="18"/>
                <w:szCs w:val="18"/>
              </w:rPr>
            </w:pPr>
          </w:p>
        </w:tc>
        <w:tc>
          <w:tcPr>
            <w:tcW w:w="1080" w:type="dxa"/>
          </w:tcPr>
          <w:p w14:paraId="0B71B59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ID_238</w:t>
            </w:r>
          </w:p>
        </w:tc>
        <w:tc>
          <w:tcPr>
            <w:tcW w:w="2160" w:type="dxa"/>
          </w:tcPr>
          <w:p w14:paraId="24512B2B"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Institutional models for assessing</w:t>
            </w:r>
          </w:p>
          <w:p w14:paraId="58F1D00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health care staffing needs</w:t>
            </w:r>
            <w:r w:rsidRPr="001E3F8A">
              <w:rPr>
                <w:rFonts w:cs="Segoe UI"/>
                <w:w w:val="88"/>
                <w:sz w:val="18"/>
                <w:szCs w:val="18"/>
              </w:rPr>
              <w:br/>
              <w:t>(UAE – Public Sector)</w:t>
            </w:r>
          </w:p>
        </w:tc>
        <w:tc>
          <w:tcPr>
            <w:tcW w:w="2520" w:type="dxa"/>
          </w:tcPr>
          <w:p w14:paraId="4FC5D031"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72D0BE1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4D1A6854"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402C06" w:rsidRPr="001E3F8A" w14:paraId="660DCE39"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5AB54A25"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10.01</w:t>
            </w:r>
          </w:p>
        </w:tc>
        <w:tc>
          <w:tcPr>
            <w:tcW w:w="1080" w:type="dxa"/>
          </w:tcPr>
          <w:p w14:paraId="77EA412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ID_239</w:t>
            </w:r>
          </w:p>
        </w:tc>
        <w:tc>
          <w:tcPr>
            <w:tcW w:w="2160" w:type="dxa"/>
          </w:tcPr>
          <w:p w14:paraId="70D1B16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HRHIS for reporting on International Health Regulations</w:t>
            </w:r>
            <w:r w:rsidRPr="001E3F8A">
              <w:rPr>
                <w:rFonts w:cs="Segoe UI"/>
                <w:w w:val="88"/>
                <w:sz w:val="18"/>
                <w:szCs w:val="18"/>
              </w:rPr>
              <w:br/>
              <w:t>(UAE – Public Sector)</w:t>
            </w:r>
          </w:p>
        </w:tc>
        <w:tc>
          <w:tcPr>
            <w:tcW w:w="2520" w:type="dxa"/>
          </w:tcPr>
          <w:p w14:paraId="3790C15F"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No</w:t>
            </w:r>
          </w:p>
        </w:tc>
        <w:tc>
          <w:tcPr>
            <w:tcW w:w="1080" w:type="dxa"/>
          </w:tcPr>
          <w:p w14:paraId="47572F74"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76C45C17"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292E5E" w:rsidRPr="001E3F8A" w14:paraId="0A70110D"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3AAD41E4" w14:textId="77777777" w:rsidR="006C311C" w:rsidRPr="001E3F8A" w:rsidRDefault="006C311C" w:rsidP="00292E5E">
            <w:pPr>
              <w:spacing w:line="0" w:lineRule="atLeast"/>
              <w:rPr>
                <w:rFonts w:cs="Segoe UI"/>
                <w:b/>
                <w:bCs/>
                <w:w w:val="88"/>
                <w:sz w:val="18"/>
                <w:szCs w:val="18"/>
              </w:rPr>
            </w:pPr>
          </w:p>
          <w:p w14:paraId="23C591DC"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10.03</w:t>
            </w:r>
          </w:p>
          <w:p w14:paraId="6D796A14" w14:textId="77777777" w:rsidR="006C311C" w:rsidRPr="001E3F8A" w:rsidRDefault="006C311C" w:rsidP="00292E5E">
            <w:pPr>
              <w:spacing w:line="0" w:lineRule="atLeast"/>
              <w:rPr>
                <w:rFonts w:cs="Segoe UI"/>
                <w:b/>
                <w:bCs/>
                <w:w w:val="88"/>
                <w:sz w:val="18"/>
                <w:szCs w:val="18"/>
              </w:rPr>
            </w:pPr>
          </w:p>
        </w:tc>
        <w:tc>
          <w:tcPr>
            <w:tcW w:w="1080" w:type="dxa"/>
          </w:tcPr>
          <w:p w14:paraId="65E77434"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ID_241</w:t>
            </w:r>
          </w:p>
        </w:tc>
        <w:tc>
          <w:tcPr>
            <w:tcW w:w="2160" w:type="dxa"/>
          </w:tcPr>
          <w:p w14:paraId="7B61E14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HRHIS for reporting on skill attendance at birth requirements</w:t>
            </w:r>
            <w:r w:rsidRPr="001E3F8A">
              <w:rPr>
                <w:rFonts w:cs="Segoe UI"/>
                <w:w w:val="88"/>
                <w:sz w:val="18"/>
                <w:szCs w:val="18"/>
              </w:rPr>
              <w:br/>
              <w:t>(UAE – Public Sector)</w:t>
            </w:r>
          </w:p>
        </w:tc>
        <w:tc>
          <w:tcPr>
            <w:tcW w:w="2520" w:type="dxa"/>
          </w:tcPr>
          <w:p w14:paraId="750D552F" w14:textId="77777777" w:rsidR="006C311C" w:rsidRPr="001E3F8A" w:rsidRDefault="006C311C" w:rsidP="00292E5E">
            <w:pPr>
              <w:spacing w:line="0" w:lineRule="atLeast"/>
              <w:rPr>
                <w:rFonts w:cs="Segoe UI"/>
                <w:w w:val="88"/>
                <w:sz w:val="18"/>
                <w:szCs w:val="18"/>
              </w:rPr>
            </w:pPr>
            <w:r w:rsidRPr="001E3F8A">
              <w:rPr>
                <w:rFonts w:cs="Segoe UI"/>
                <w:b/>
                <w:bCs/>
                <w:w w:val="88"/>
                <w:sz w:val="18"/>
                <w:szCs w:val="18"/>
              </w:rPr>
              <w:t>No</w:t>
            </w:r>
          </w:p>
        </w:tc>
        <w:tc>
          <w:tcPr>
            <w:tcW w:w="1080" w:type="dxa"/>
          </w:tcPr>
          <w:p w14:paraId="1B89E2FD"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13D5C194"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402C06" w:rsidRPr="001E3F8A" w14:paraId="5ABA147B"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084AE1BD" w14:textId="77777777" w:rsidR="006C311C" w:rsidRPr="001E3F8A" w:rsidRDefault="006C311C" w:rsidP="00292E5E">
            <w:pPr>
              <w:spacing w:line="0" w:lineRule="atLeast"/>
              <w:rPr>
                <w:rFonts w:cs="Segoe UI"/>
                <w:b/>
                <w:bCs/>
                <w:w w:val="88"/>
                <w:sz w:val="18"/>
                <w:szCs w:val="18"/>
              </w:rPr>
            </w:pPr>
          </w:p>
          <w:p w14:paraId="3BC2C41C"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10.04</w:t>
            </w:r>
          </w:p>
          <w:p w14:paraId="39EA45B5" w14:textId="77777777" w:rsidR="006C311C" w:rsidRPr="001E3F8A" w:rsidRDefault="006C311C" w:rsidP="00292E5E">
            <w:pPr>
              <w:spacing w:line="0" w:lineRule="atLeast"/>
              <w:rPr>
                <w:rFonts w:cs="Segoe UI"/>
                <w:b/>
                <w:bCs/>
                <w:w w:val="88"/>
                <w:sz w:val="18"/>
                <w:szCs w:val="18"/>
              </w:rPr>
            </w:pPr>
          </w:p>
        </w:tc>
        <w:tc>
          <w:tcPr>
            <w:tcW w:w="1080" w:type="dxa"/>
          </w:tcPr>
          <w:p w14:paraId="6B80FAEE"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ID_242</w:t>
            </w:r>
          </w:p>
        </w:tc>
        <w:tc>
          <w:tcPr>
            <w:tcW w:w="2160" w:type="dxa"/>
          </w:tcPr>
          <w:p w14:paraId="4E2775EB"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HRHIS for reporting on outputs from education and training institutions</w:t>
            </w:r>
            <w:r w:rsidRPr="001E3F8A">
              <w:rPr>
                <w:rFonts w:cs="Segoe UI"/>
                <w:w w:val="88"/>
                <w:sz w:val="18"/>
                <w:szCs w:val="18"/>
              </w:rPr>
              <w:br/>
              <w:t>(UAE – Public Sector)</w:t>
            </w:r>
          </w:p>
        </w:tc>
        <w:tc>
          <w:tcPr>
            <w:tcW w:w="2520" w:type="dxa"/>
          </w:tcPr>
          <w:p w14:paraId="5AE3A325" w14:textId="77777777" w:rsidR="006C311C" w:rsidRPr="001E3F8A" w:rsidRDefault="006C311C" w:rsidP="00292E5E">
            <w:pPr>
              <w:spacing w:line="0" w:lineRule="atLeast"/>
              <w:rPr>
                <w:rFonts w:cs="Segoe UI"/>
                <w:w w:val="88"/>
                <w:sz w:val="18"/>
                <w:szCs w:val="18"/>
              </w:rPr>
            </w:pPr>
            <w:r w:rsidRPr="001E3F8A">
              <w:rPr>
                <w:rFonts w:cs="Segoe UI"/>
                <w:b/>
                <w:bCs/>
                <w:w w:val="88"/>
                <w:sz w:val="18"/>
                <w:szCs w:val="18"/>
              </w:rPr>
              <w:t>No</w:t>
            </w:r>
          </w:p>
        </w:tc>
        <w:tc>
          <w:tcPr>
            <w:tcW w:w="1080" w:type="dxa"/>
          </w:tcPr>
          <w:p w14:paraId="69F6960F"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33E7B290"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292E5E" w:rsidRPr="001E3F8A" w14:paraId="722E246C"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2FB0882E" w14:textId="77777777" w:rsidR="006C311C" w:rsidRPr="001E3F8A" w:rsidRDefault="006C311C" w:rsidP="00292E5E">
            <w:pPr>
              <w:spacing w:line="0" w:lineRule="atLeast"/>
              <w:rPr>
                <w:rFonts w:cs="Segoe UI"/>
                <w:b/>
                <w:bCs/>
                <w:w w:val="88"/>
                <w:sz w:val="18"/>
                <w:szCs w:val="18"/>
              </w:rPr>
            </w:pPr>
          </w:p>
          <w:p w14:paraId="226509DB"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10.05</w:t>
            </w:r>
          </w:p>
          <w:p w14:paraId="1937D26E" w14:textId="77777777" w:rsidR="006C311C" w:rsidRPr="001E3F8A" w:rsidRDefault="006C311C" w:rsidP="00292E5E">
            <w:pPr>
              <w:spacing w:line="0" w:lineRule="atLeast"/>
              <w:rPr>
                <w:rFonts w:cs="Segoe UI"/>
                <w:b/>
                <w:bCs/>
                <w:w w:val="88"/>
                <w:sz w:val="18"/>
                <w:szCs w:val="18"/>
              </w:rPr>
            </w:pPr>
          </w:p>
        </w:tc>
        <w:tc>
          <w:tcPr>
            <w:tcW w:w="1080" w:type="dxa"/>
          </w:tcPr>
          <w:p w14:paraId="0D907E7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ID_243</w:t>
            </w:r>
          </w:p>
        </w:tc>
        <w:tc>
          <w:tcPr>
            <w:tcW w:w="2160" w:type="dxa"/>
          </w:tcPr>
          <w:p w14:paraId="7B5026B1"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HRHIS for tracking the number of entrants to the labour market</w:t>
            </w:r>
            <w:r w:rsidRPr="001E3F8A">
              <w:rPr>
                <w:rFonts w:cs="Segoe UI"/>
                <w:w w:val="88"/>
                <w:sz w:val="18"/>
                <w:szCs w:val="18"/>
              </w:rPr>
              <w:br/>
              <w:t>(UAE – Public Sector)</w:t>
            </w:r>
          </w:p>
        </w:tc>
        <w:tc>
          <w:tcPr>
            <w:tcW w:w="2520" w:type="dxa"/>
          </w:tcPr>
          <w:p w14:paraId="4CE94C7C"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2D28186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763BE0DB"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402C06" w:rsidRPr="001E3F8A" w14:paraId="091362EE"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6F382E9B" w14:textId="77777777" w:rsidR="006C311C" w:rsidRPr="001E3F8A" w:rsidRDefault="006C311C" w:rsidP="00292E5E">
            <w:pPr>
              <w:spacing w:line="0" w:lineRule="atLeast"/>
              <w:rPr>
                <w:rFonts w:cs="Segoe UI"/>
                <w:b/>
                <w:bCs/>
                <w:w w:val="88"/>
                <w:sz w:val="18"/>
                <w:szCs w:val="18"/>
              </w:rPr>
            </w:pPr>
          </w:p>
          <w:p w14:paraId="5960D563"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10.06</w:t>
            </w:r>
          </w:p>
          <w:p w14:paraId="72E71226" w14:textId="77777777" w:rsidR="006C311C" w:rsidRPr="001E3F8A" w:rsidRDefault="006C311C" w:rsidP="00292E5E">
            <w:pPr>
              <w:spacing w:line="0" w:lineRule="atLeast"/>
              <w:rPr>
                <w:rFonts w:cs="Segoe UI"/>
                <w:b/>
                <w:bCs/>
                <w:w w:val="88"/>
                <w:sz w:val="18"/>
                <w:szCs w:val="18"/>
              </w:rPr>
            </w:pPr>
          </w:p>
        </w:tc>
        <w:tc>
          <w:tcPr>
            <w:tcW w:w="1080" w:type="dxa"/>
          </w:tcPr>
          <w:p w14:paraId="25B03E2F"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ID_244</w:t>
            </w:r>
          </w:p>
        </w:tc>
        <w:tc>
          <w:tcPr>
            <w:tcW w:w="2160" w:type="dxa"/>
          </w:tcPr>
          <w:p w14:paraId="754E46A5"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HRHIS for tracking the number of active stock on the labour market</w:t>
            </w:r>
            <w:r w:rsidRPr="001E3F8A">
              <w:rPr>
                <w:rFonts w:cs="Segoe UI"/>
                <w:w w:val="88"/>
                <w:sz w:val="18"/>
                <w:szCs w:val="18"/>
              </w:rPr>
              <w:br/>
              <w:t>(UAE – Public Sector)</w:t>
            </w:r>
          </w:p>
        </w:tc>
        <w:tc>
          <w:tcPr>
            <w:tcW w:w="2520" w:type="dxa"/>
          </w:tcPr>
          <w:p w14:paraId="56F92346"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Yes</w:t>
            </w:r>
          </w:p>
        </w:tc>
        <w:tc>
          <w:tcPr>
            <w:tcW w:w="1080" w:type="dxa"/>
          </w:tcPr>
          <w:p w14:paraId="2ECB0DAC"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3ED83FC6"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292E5E" w:rsidRPr="001E3F8A" w14:paraId="5ED4DC16" w14:textId="77777777" w:rsidTr="00402C06">
        <w:trPr>
          <w:cnfStyle w:val="000000010000" w:firstRow="0" w:lastRow="0" w:firstColumn="0" w:lastColumn="0" w:oddVBand="0" w:evenVBand="0" w:oddHBand="0" w:evenHBand="1" w:firstRowFirstColumn="0" w:firstRowLastColumn="0" w:lastRowFirstColumn="0" w:lastRowLastColumn="0"/>
          <w:trHeight w:val="20"/>
        </w:trPr>
        <w:tc>
          <w:tcPr>
            <w:tcW w:w="985" w:type="dxa"/>
          </w:tcPr>
          <w:p w14:paraId="47C6E953"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10.07</w:t>
            </w:r>
          </w:p>
          <w:p w14:paraId="34F1FD14" w14:textId="77777777" w:rsidR="006C311C" w:rsidRPr="001E3F8A" w:rsidRDefault="006C311C" w:rsidP="00292E5E">
            <w:pPr>
              <w:spacing w:line="0" w:lineRule="atLeast"/>
              <w:rPr>
                <w:rFonts w:cs="Segoe UI"/>
                <w:b/>
                <w:bCs/>
                <w:w w:val="88"/>
                <w:sz w:val="18"/>
                <w:szCs w:val="18"/>
              </w:rPr>
            </w:pPr>
          </w:p>
        </w:tc>
        <w:tc>
          <w:tcPr>
            <w:tcW w:w="1080" w:type="dxa"/>
          </w:tcPr>
          <w:p w14:paraId="4286BFA2"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ID_245</w:t>
            </w:r>
          </w:p>
        </w:tc>
        <w:tc>
          <w:tcPr>
            <w:tcW w:w="2160" w:type="dxa"/>
          </w:tcPr>
          <w:p w14:paraId="46727BC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 xml:space="preserve">HRHIS for tracking the number of exits from the </w:t>
            </w:r>
            <w:r w:rsidRPr="001E3F8A">
              <w:rPr>
                <w:rFonts w:cs="Segoe UI"/>
                <w:w w:val="88"/>
                <w:sz w:val="18"/>
                <w:szCs w:val="18"/>
              </w:rPr>
              <w:lastRenderedPageBreak/>
              <w:t>labour market</w:t>
            </w:r>
            <w:r w:rsidRPr="001E3F8A">
              <w:rPr>
                <w:rFonts w:cs="Segoe UI"/>
                <w:w w:val="88"/>
                <w:sz w:val="18"/>
                <w:szCs w:val="18"/>
              </w:rPr>
              <w:br/>
              <w:t>(UAE – Public Sector)</w:t>
            </w:r>
          </w:p>
        </w:tc>
        <w:tc>
          <w:tcPr>
            <w:tcW w:w="2520" w:type="dxa"/>
          </w:tcPr>
          <w:p w14:paraId="31023CAF"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lastRenderedPageBreak/>
              <w:t>Yes</w:t>
            </w:r>
          </w:p>
        </w:tc>
        <w:tc>
          <w:tcPr>
            <w:tcW w:w="1080" w:type="dxa"/>
          </w:tcPr>
          <w:p w14:paraId="3DDEC770"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2695E091" w14:textId="77777777" w:rsidR="006C311C" w:rsidRPr="001E3F8A" w:rsidRDefault="006C311C" w:rsidP="00292E5E">
            <w:pPr>
              <w:spacing w:line="0" w:lineRule="atLeast"/>
              <w:rPr>
                <w:rFonts w:cs="Segoe UI"/>
                <w:b/>
                <w:bCs/>
                <w:w w:val="88"/>
                <w:sz w:val="18"/>
                <w:szCs w:val="18"/>
              </w:rPr>
            </w:pPr>
            <w:r w:rsidRPr="001E3F8A">
              <w:rPr>
                <w:rFonts w:cs="Segoe UI"/>
                <w:w w:val="88"/>
                <w:sz w:val="18"/>
                <w:szCs w:val="18"/>
              </w:rPr>
              <w:t>MOHAP</w:t>
            </w:r>
          </w:p>
        </w:tc>
      </w:tr>
      <w:tr w:rsidR="00402C06" w:rsidRPr="001E3F8A" w14:paraId="28E6C34E" w14:textId="77777777" w:rsidTr="00402C06">
        <w:trPr>
          <w:cnfStyle w:val="000000100000" w:firstRow="0" w:lastRow="0" w:firstColumn="0" w:lastColumn="0" w:oddVBand="0" w:evenVBand="0" w:oddHBand="1" w:evenHBand="0" w:firstRowFirstColumn="0" w:firstRowLastColumn="0" w:lastRowFirstColumn="0" w:lastRowLastColumn="0"/>
          <w:trHeight w:val="20"/>
        </w:trPr>
        <w:tc>
          <w:tcPr>
            <w:tcW w:w="985" w:type="dxa"/>
          </w:tcPr>
          <w:p w14:paraId="270C27C9"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10.08</w:t>
            </w:r>
          </w:p>
        </w:tc>
        <w:tc>
          <w:tcPr>
            <w:tcW w:w="1080" w:type="dxa"/>
          </w:tcPr>
          <w:p w14:paraId="185F2429"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ID_246</w:t>
            </w:r>
          </w:p>
        </w:tc>
        <w:tc>
          <w:tcPr>
            <w:tcW w:w="2160" w:type="dxa"/>
          </w:tcPr>
          <w:p w14:paraId="14FB0014"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HRHIS for producing the geocoded location of health facilities</w:t>
            </w:r>
            <w:r w:rsidRPr="001E3F8A">
              <w:rPr>
                <w:rFonts w:cs="Segoe UI"/>
                <w:w w:val="88"/>
                <w:sz w:val="18"/>
                <w:szCs w:val="18"/>
              </w:rPr>
              <w:br/>
              <w:t>(UAE – Public Sector)</w:t>
            </w:r>
          </w:p>
        </w:tc>
        <w:tc>
          <w:tcPr>
            <w:tcW w:w="2520" w:type="dxa"/>
          </w:tcPr>
          <w:p w14:paraId="7C3EC82B" w14:textId="77777777" w:rsidR="006C311C" w:rsidRPr="001E3F8A" w:rsidRDefault="006C311C" w:rsidP="00292E5E">
            <w:pPr>
              <w:spacing w:line="0" w:lineRule="atLeast"/>
              <w:rPr>
                <w:rFonts w:cs="Segoe UI"/>
                <w:b/>
                <w:bCs/>
                <w:w w:val="88"/>
                <w:sz w:val="18"/>
                <w:szCs w:val="18"/>
              </w:rPr>
            </w:pPr>
            <w:r w:rsidRPr="001E3F8A">
              <w:rPr>
                <w:rFonts w:cs="Segoe UI"/>
                <w:b/>
                <w:bCs/>
                <w:w w:val="88"/>
                <w:sz w:val="18"/>
                <w:szCs w:val="18"/>
              </w:rPr>
              <w:t>No</w:t>
            </w:r>
          </w:p>
        </w:tc>
        <w:tc>
          <w:tcPr>
            <w:tcW w:w="1080" w:type="dxa"/>
          </w:tcPr>
          <w:p w14:paraId="0F920FB6" w14:textId="77777777" w:rsidR="006C311C" w:rsidRPr="001E3F8A" w:rsidRDefault="006C311C" w:rsidP="00292E5E">
            <w:pPr>
              <w:spacing w:line="0" w:lineRule="atLeast"/>
              <w:rPr>
                <w:rFonts w:cs="Segoe UI"/>
                <w:w w:val="88"/>
                <w:sz w:val="18"/>
                <w:szCs w:val="18"/>
              </w:rPr>
            </w:pPr>
            <w:r w:rsidRPr="001E3F8A">
              <w:rPr>
                <w:rFonts w:cs="Segoe UI"/>
                <w:w w:val="88"/>
                <w:sz w:val="18"/>
                <w:szCs w:val="18"/>
              </w:rPr>
              <w:t>NA</w:t>
            </w:r>
          </w:p>
        </w:tc>
        <w:tc>
          <w:tcPr>
            <w:tcW w:w="1080" w:type="dxa"/>
          </w:tcPr>
          <w:p w14:paraId="717176C8" w14:textId="77777777" w:rsidR="006C311C" w:rsidRPr="001E3F8A" w:rsidRDefault="006C311C" w:rsidP="0085043F">
            <w:pPr>
              <w:keepNext/>
              <w:spacing w:line="0" w:lineRule="atLeast"/>
              <w:rPr>
                <w:rFonts w:cs="Segoe UI"/>
                <w:b/>
                <w:bCs/>
                <w:w w:val="88"/>
                <w:sz w:val="18"/>
                <w:szCs w:val="18"/>
              </w:rPr>
            </w:pPr>
            <w:r w:rsidRPr="001E3F8A">
              <w:rPr>
                <w:rFonts w:cs="Segoe UI"/>
                <w:w w:val="88"/>
                <w:sz w:val="18"/>
                <w:szCs w:val="18"/>
              </w:rPr>
              <w:t>MOHAP</w:t>
            </w:r>
          </w:p>
        </w:tc>
      </w:tr>
    </w:tbl>
    <w:p w14:paraId="37DF4980" w14:textId="3FFC225B" w:rsidR="006C311C" w:rsidRPr="001E3F8A" w:rsidRDefault="0085043F" w:rsidP="0085043F">
      <w:pPr>
        <w:pStyle w:val="TableName"/>
        <w:rPr>
          <w:sz w:val="16"/>
          <w:szCs w:val="16"/>
        </w:rPr>
      </w:pPr>
      <w:bookmarkStart w:id="22" w:name="_Toc61959393"/>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1</w:t>
      </w:r>
      <w:r w:rsidR="008A1DCC" w:rsidRPr="001E3F8A">
        <w:rPr>
          <w:noProof/>
          <w:sz w:val="16"/>
          <w:szCs w:val="16"/>
        </w:rPr>
        <w:fldChar w:fldCharType="end"/>
      </w:r>
      <w:r w:rsidRPr="001E3F8A">
        <w:rPr>
          <w:noProof/>
          <w:sz w:val="16"/>
          <w:szCs w:val="16"/>
        </w:rPr>
        <w:t xml:space="preserve"> - NHWA UAE 2018 Core Indicator values</w:t>
      </w:r>
      <w:bookmarkEnd w:id="22"/>
    </w:p>
    <w:p w14:paraId="0C1375E4" w14:textId="77777777" w:rsidR="00F84995" w:rsidRPr="001E3F8A" w:rsidRDefault="00F84995" w:rsidP="0085043F">
      <w:pPr>
        <w:pStyle w:val="TableName"/>
        <w:rPr>
          <w:sz w:val="16"/>
          <w:szCs w:val="16"/>
        </w:rPr>
      </w:pPr>
      <w:r w:rsidRPr="001E3F8A">
        <w:rPr>
          <w:sz w:val="16"/>
          <w:szCs w:val="16"/>
        </w:rPr>
        <w:br w:type="page"/>
      </w:r>
    </w:p>
    <w:p w14:paraId="619E5CC1" w14:textId="77777777" w:rsidR="00E5489B" w:rsidRPr="001E3F8A" w:rsidRDefault="00F84995" w:rsidP="00F84995">
      <w:pPr>
        <w:pStyle w:val="Heading1"/>
        <w:rPr>
          <w:sz w:val="32"/>
          <w:szCs w:val="32"/>
        </w:rPr>
      </w:pPr>
      <w:bookmarkStart w:id="23" w:name="_Toc61959422"/>
      <w:r w:rsidRPr="001E3F8A">
        <w:rPr>
          <w:sz w:val="32"/>
          <w:szCs w:val="32"/>
        </w:rPr>
        <w:lastRenderedPageBreak/>
        <w:t>CHAPTER 4: MODULE 1 – ACTIVE HEALTH WORK STOCK</w:t>
      </w:r>
      <w:bookmarkEnd w:id="23"/>
    </w:p>
    <w:p w14:paraId="13594968" w14:textId="77777777" w:rsidR="00F84995" w:rsidRPr="001E3F8A" w:rsidRDefault="00F84995" w:rsidP="00F84995">
      <w:pPr>
        <w:rPr>
          <w:sz w:val="20"/>
          <w:szCs w:val="20"/>
        </w:rPr>
      </w:pPr>
    </w:p>
    <w:p w14:paraId="6361E6D5" w14:textId="77777777" w:rsidR="00F84995" w:rsidRPr="001E3F8A" w:rsidRDefault="00F84995" w:rsidP="00F84995">
      <w:pPr>
        <w:rPr>
          <w:sz w:val="20"/>
          <w:szCs w:val="20"/>
        </w:rPr>
      </w:pPr>
      <w:r w:rsidRPr="001E3F8A">
        <w:rPr>
          <w:rStyle w:val="IntenseQuoteChar"/>
          <w:sz w:val="22"/>
          <w:szCs w:val="20"/>
        </w:rPr>
        <w:t>Overview:</w:t>
      </w:r>
      <w:r w:rsidRPr="001E3F8A">
        <w:rPr>
          <w:sz w:val="20"/>
          <w:szCs w:val="20"/>
        </w:rPr>
        <w:t xml:space="preserve"> This module provides a detailed overview of the below aspects of health workforce:</w:t>
      </w:r>
    </w:p>
    <w:p w14:paraId="3DE1613B" w14:textId="77777777" w:rsidR="00F84995" w:rsidRPr="001E3F8A" w:rsidRDefault="00F84995" w:rsidP="00F84995">
      <w:pPr>
        <w:pStyle w:val="ListParagraph"/>
        <w:numPr>
          <w:ilvl w:val="0"/>
          <w:numId w:val="12"/>
        </w:numPr>
        <w:rPr>
          <w:sz w:val="20"/>
          <w:szCs w:val="20"/>
        </w:rPr>
      </w:pPr>
      <w:r w:rsidRPr="001E3F8A">
        <w:rPr>
          <w:rStyle w:val="IntenseQuoteChar"/>
          <w:sz w:val="22"/>
          <w:szCs w:val="20"/>
        </w:rPr>
        <w:t>Stock</w:t>
      </w:r>
      <w:r w:rsidRPr="001E3F8A">
        <w:rPr>
          <w:sz w:val="20"/>
          <w:szCs w:val="20"/>
        </w:rPr>
        <w:t xml:space="preserve"> – The total health workforce within the country as well as within all regions of the country in comparison to total population. This data enables ascertaining adequacy of health workforce for delivering UHC-oriented services.</w:t>
      </w:r>
    </w:p>
    <w:p w14:paraId="0A5BE4D6" w14:textId="77777777" w:rsidR="00F84995" w:rsidRPr="001E3F8A" w:rsidRDefault="00F84995" w:rsidP="00F84995">
      <w:pPr>
        <w:pStyle w:val="ListParagraph"/>
        <w:numPr>
          <w:ilvl w:val="0"/>
          <w:numId w:val="12"/>
        </w:numPr>
        <w:rPr>
          <w:sz w:val="20"/>
          <w:szCs w:val="20"/>
        </w:rPr>
      </w:pPr>
      <w:r w:rsidRPr="001E3F8A">
        <w:rPr>
          <w:rStyle w:val="IntenseQuoteChar"/>
          <w:sz w:val="22"/>
          <w:szCs w:val="20"/>
        </w:rPr>
        <w:t>Distribution</w:t>
      </w:r>
      <w:r w:rsidRPr="001E3F8A">
        <w:rPr>
          <w:sz w:val="20"/>
          <w:szCs w:val="20"/>
        </w:rPr>
        <w:t xml:space="preserve"> – The bifurcation of health workforce across gender and various age groups.  The distribution of health workforce based on employment in different types of facilities and facilities ownership. This data enables gap detection in certain occupational sectors and highlights mismatches in geographical or sectoral distribution.</w:t>
      </w:r>
    </w:p>
    <w:p w14:paraId="02669567" w14:textId="77777777" w:rsidR="00F84995" w:rsidRPr="001E3F8A" w:rsidRDefault="00F84995" w:rsidP="00F84995">
      <w:pPr>
        <w:pStyle w:val="ListParagraph"/>
        <w:numPr>
          <w:ilvl w:val="0"/>
          <w:numId w:val="12"/>
        </w:numPr>
        <w:rPr>
          <w:sz w:val="20"/>
          <w:szCs w:val="20"/>
        </w:rPr>
      </w:pPr>
      <w:r w:rsidRPr="001E3F8A">
        <w:rPr>
          <w:rStyle w:val="IntenseQuoteChar"/>
          <w:sz w:val="22"/>
          <w:szCs w:val="20"/>
        </w:rPr>
        <w:t>Migration</w:t>
      </w:r>
      <w:r w:rsidRPr="001E3F8A">
        <w:rPr>
          <w:sz w:val="20"/>
          <w:szCs w:val="20"/>
        </w:rPr>
        <w:t xml:space="preserve"> – Focus on quantity of foreign-born and foreign-trained workers in a country thereby revealing amount of reliance on foreign health workforce.  This data will assist countries in meeting the GSHRH target of halving dependency on foreign-trained health workers through implementation of WHO Global Code of Practise.</w:t>
      </w:r>
    </w:p>
    <w:p w14:paraId="347E319D" w14:textId="37328109" w:rsidR="00F84995" w:rsidRPr="001E3F8A" w:rsidRDefault="00F84995" w:rsidP="004102DB">
      <w:pPr>
        <w:rPr>
          <w:i/>
          <w:iCs/>
          <w:color w:val="D29F0F" w:themeColor="background2" w:themeShade="80"/>
          <w:sz w:val="20"/>
          <w:szCs w:val="20"/>
          <w:u w:val="single"/>
        </w:rPr>
      </w:pPr>
      <w:r w:rsidRPr="001E3F8A">
        <w:rPr>
          <w:rStyle w:val="IntenseQuoteChar"/>
          <w:sz w:val="22"/>
          <w:szCs w:val="20"/>
        </w:rPr>
        <w:t>Kindly Note</w:t>
      </w:r>
      <w:r w:rsidRPr="001E3F8A">
        <w:rPr>
          <w:sz w:val="20"/>
          <w:szCs w:val="20"/>
        </w:rPr>
        <w:t xml:space="preserve"> - We have not received data for few indicators of this module. Details are present in section:</w:t>
      </w:r>
      <w:r w:rsidR="00E4539C" w:rsidRPr="001E3F8A">
        <w:rPr>
          <w:sz w:val="20"/>
          <w:szCs w:val="20"/>
        </w:rPr>
        <w:t xml:space="preserve"> </w:t>
      </w:r>
      <w:r w:rsidR="004102DB">
        <w:rPr>
          <w:b/>
          <w:bCs/>
          <w:color w:val="D29F0F" w:themeColor="background2" w:themeShade="80"/>
          <w:sz w:val="20"/>
          <w:szCs w:val="20"/>
          <w:u w:val="single"/>
        </w:rPr>
        <w:fldChar w:fldCharType="begin"/>
      </w:r>
      <w:r w:rsidR="004102DB" w:rsidRPr="00016EA8">
        <w:rPr>
          <w:b/>
          <w:bCs/>
          <w:color w:val="D29F0F" w:themeColor="background2" w:themeShade="80"/>
          <w:sz w:val="20"/>
          <w:szCs w:val="20"/>
          <w:u w:val="single"/>
        </w:rPr>
        <w:instrText xml:space="preserve"> REF _Ref54644212 \w \h </w:instrText>
      </w:r>
      <w:r w:rsidR="00016EA8">
        <w:rPr>
          <w:b/>
          <w:bCs/>
          <w:color w:val="D29F0F" w:themeColor="background2" w:themeShade="80"/>
          <w:sz w:val="20"/>
          <w:szCs w:val="20"/>
          <w:u w:val="single"/>
        </w:rPr>
        <w:instrText xml:space="preserve"> \* MERGEFORMAT </w:instrText>
      </w:r>
      <w:r w:rsidR="004102DB">
        <w:rPr>
          <w:b/>
          <w:bCs/>
          <w:color w:val="D29F0F" w:themeColor="background2" w:themeShade="80"/>
          <w:sz w:val="20"/>
          <w:szCs w:val="20"/>
          <w:u w:val="single"/>
        </w:rPr>
      </w:r>
      <w:r w:rsidR="004102DB">
        <w:rPr>
          <w:b/>
          <w:bCs/>
          <w:color w:val="D29F0F" w:themeColor="background2" w:themeShade="80"/>
          <w:sz w:val="20"/>
          <w:szCs w:val="20"/>
          <w:u w:val="single"/>
        </w:rPr>
        <w:fldChar w:fldCharType="separate"/>
      </w:r>
      <w:r w:rsidR="004102DB" w:rsidRPr="00016EA8">
        <w:rPr>
          <w:b/>
          <w:bCs/>
          <w:color w:val="D29F0F" w:themeColor="background2" w:themeShade="80"/>
          <w:sz w:val="20"/>
          <w:szCs w:val="20"/>
          <w:u w:val="single"/>
          <w:cs/>
        </w:rPr>
        <w:t>‎</w:t>
      </w:r>
      <w:r w:rsidR="004102DB" w:rsidRPr="00016EA8">
        <w:rPr>
          <w:b/>
          <w:bCs/>
          <w:color w:val="D29F0F" w:themeColor="background2" w:themeShade="80"/>
          <w:sz w:val="20"/>
          <w:szCs w:val="20"/>
          <w:u w:val="single"/>
        </w:rPr>
        <w:t>24.2.1</w:t>
      </w:r>
      <w:r w:rsidR="004102DB">
        <w:rPr>
          <w:b/>
          <w:bCs/>
          <w:color w:val="D29F0F" w:themeColor="background2" w:themeShade="80"/>
          <w:sz w:val="20"/>
          <w:szCs w:val="20"/>
          <w:u w:val="single"/>
        </w:rPr>
        <w:fldChar w:fldCharType="end"/>
      </w:r>
      <w:r w:rsidR="00016EA8">
        <w:rPr>
          <w:b/>
          <w:bCs/>
          <w:color w:val="D29F0F" w:themeColor="background2" w:themeShade="80"/>
          <w:sz w:val="20"/>
          <w:szCs w:val="20"/>
          <w:u w:val="single"/>
        </w:rPr>
        <w:t xml:space="preserve"> </w:t>
      </w:r>
      <w:r w:rsidR="004102DB" w:rsidRPr="00016EA8">
        <w:rPr>
          <w:b/>
          <w:bCs/>
          <w:color w:val="D29F0F" w:themeColor="background2" w:themeShade="80"/>
          <w:sz w:val="20"/>
          <w:szCs w:val="20"/>
          <w:u w:val="single"/>
        </w:rPr>
        <w:fldChar w:fldCharType="begin"/>
      </w:r>
      <w:r w:rsidR="004102DB" w:rsidRPr="00016EA8">
        <w:rPr>
          <w:b/>
          <w:bCs/>
          <w:color w:val="D29F0F" w:themeColor="background2" w:themeShade="80"/>
          <w:sz w:val="20"/>
          <w:szCs w:val="20"/>
          <w:u w:val="single"/>
        </w:rPr>
        <w:instrText xml:space="preserve"> REF _Ref54644212 \h </w:instrText>
      </w:r>
      <w:r w:rsidR="00016EA8">
        <w:rPr>
          <w:b/>
          <w:bCs/>
          <w:color w:val="D29F0F" w:themeColor="background2" w:themeShade="80"/>
          <w:sz w:val="20"/>
          <w:szCs w:val="20"/>
          <w:u w:val="single"/>
        </w:rPr>
        <w:instrText xml:space="preserve"> \* MERGEFORMAT </w:instrText>
      </w:r>
      <w:r w:rsidR="004102DB" w:rsidRPr="00016EA8">
        <w:rPr>
          <w:b/>
          <w:bCs/>
          <w:color w:val="D29F0F" w:themeColor="background2" w:themeShade="80"/>
          <w:sz w:val="20"/>
          <w:szCs w:val="20"/>
          <w:u w:val="single"/>
        </w:rPr>
      </w:r>
      <w:r w:rsidR="004102DB" w:rsidRPr="00016EA8">
        <w:rPr>
          <w:b/>
          <w:bCs/>
          <w:color w:val="D29F0F" w:themeColor="background2" w:themeShade="80"/>
          <w:sz w:val="20"/>
          <w:szCs w:val="20"/>
          <w:u w:val="single"/>
        </w:rPr>
        <w:fldChar w:fldCharType="separate"/>
      </w:r>
      <w:r w:rsidR="004102DB" w:rsidRPr="00016EA8">
        <w:rPr>
          <w:b/>
          <w:bCs/>
          <w:color w:val="D29F0F" w:themeColor="background2" w:themeShade="80"/>
          <w:sz w:val="20"/>
          <w:szCs w:val="20"/>
          <w:u w:val="single"/>
        </w:rPr>
        <w:t>Module 1 – Active Health Work Stock</w:t>
      </w:r>
      <w:r w:rsidR="004102DB" w:rsidRPr="00016EA8">
        <w:rPr>
          <w:b/>
          <w:bCs/>
          <w:color w:val="D29F0F" w:themeColor="background2" w:themeShade="80"/>
          <w:sz w:val="20"/>
          <w:szCs w:val="20"/>
          <w:u w:val="single"/>
        </w:rPr>
        <w:fldChar w:fldCharType="end"/>
      </w:r>
    </w:p>
    <w:p w14:paraId="6842196B" w14:textId="77777777" w:rsidR="00D11619" w:rsidRPr="001E3F8A" w:rsidRDefault="00D11619" w:rsidP="00F84995">
      <w:pPr>
        <w:rPr>
          <w:sz w:val="20"/>
          <w:szCs w:val="20"/>
        </w:rPr>
      </w:pPr>
    </w:p>
    <w:p w14:paraId="4AD6165B" w14:textId="77777777" w:rsidR="00D11619" w:rsidRPr="001E3F8A" w:rsidRDefault="00D11619" w:rsidP="00D11619">
      <w:pPr>
        <w:pStyle w:val="Heading2"/>
        <w:rPr>
          <w:sz w:val="24"/>
          <w:szCs w:val="24"/>
        </w:rPr>
      </w:pPr>
      <w:bookmarkStart w:id="24" w:name="_Toc61959423"/>
      <w:r w:rsidRPr="001E3F8A">
        <w:rPr>
          <w:sz w:val="24"/>
          <w:szCs w:val="24"/>
        </w:rPr>
        <w:t>Key Areas</w:t>
      </w:r>
      <w:bookmarkEnd w:id="24"/>
    </w:p>
    <w:p w14:paraId="12247DE6" w14:textId="77777777" w:rsidR="00AE77B8" w:rsidRPr="001E3F8A" w:rsidRDefault="00D11619" w:rsidP="00AE77B8">
      <w:pPr>
        <w:keepNext/>
        <w:jc w:val="center"/>
        <w:rPr>
          <w:sz w:val="20"/>
          <w:szCs w:val="20"/>
        </w:rPr>
      </w:pPr>
      <w:r w:rsidRPr="001E3F8A">
        <w:rPr>
          <w:noProof/>
          <w:sz w:val="20"/>
          <w:szCs w:val="20"/>
          <w:lang w:val="en-GB" w:eastAsia="en-GB"/>
        </w:rPr>
        <w:drawing>
          <wp:inline distT="0" distB="0" distL="0" distR="0" wp14:anchorId="534DF049" wp14:editId="0971C7E8">
            <wp:extent cx="5596128" cy="3191256"/>
            <wp:effectExtent l="0" t="0" r="0" b="9525"/>
            <wp:docPr id="937" name="Picture 9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5596128" cy="3191256"/>
                    </a:xfrm>
                    <a:prstGeom prst="rect">
                      <a:avLst/>
                    </a:prstGeom>
                    <a:noFill/>
                  </pic:spPr>
                </pic:pic>
              </a:graphicData>
            </a:graphic>
          </wp:inline>
        </w:drawing>
      </w:r>
    </w:p>
    <w:p w14:paraId="1CFE960E" w14:textId="52AA9A61" w:rsidR="00AA781D" w:rsidRPr="001E3F8A" w:rsidRDefault="00AE77B8" w:rsidP="00AE77B8">
      <w:pPr>
        <w:pStyle w:val="Figures"/>
        <w:rPr>
          <w:sz w:val="16"/>
          <w:szCs w:val="16"/>
        </w:rPr>
      </w:pPr>
      <w:bookmarkStart w:id="25" w:name="_Toc61959363"/>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4</w:t>
      </w:r>
      <w:r w:rsidR="008A1DCC" w:rsidRPr="001E3F8A">
        <w:rPr>
          <w:noProof/>
          <w:sz w:val="16"/>
          <w:szCs w:val="16"/>
        </w:rPr>
        <w:fldChar w:fldCharType="end"/>
      </w:r>
      <w:r w:rsidRPr="001E3F8A">
        <w:rPr>
          <w:noProof/>
          <w:sz w:val="16"/>
          <w:szCs w:val="16"/>
        </w:rPr>
        <w:t xml:space="preserve"> - Module 1 Key Areas</w:t>
      </w:r>
      <w:bookmarkEnd w:id="25"/>
      <w:r w:rsidR="00B5460D">
        <w:rPr>
          <w:sz w:val="16"/>
          <w:szCs w:val="16"/>
        </w:rPr>
        <w:br/>
      </w:r>
      <w:r w:rsidR="00B5460D">
        <w:rPr>
          <w:sz w:val="16"/>
          <w:szCs w:val="16"/>
        </w:rPr>
        <w:br/>
      </w:r>
    </w:p>
    <w:p w14:paraId="6DCF6515" w14:textId="77777777" w:rsidR="00D11619" w:rsidRPr="001E3F8A" w:rsidRDefault="00D11619" w:rsidP="00D11619">
      <w:pPr>
        <w:pStyle w:val="Heading2"/>
        <w:rPr>
          <w:sz w:val="24"/>
          <w:szCs w:val="24"/>
        </w:rPr>
      </w:pPr>
      <w:bookmarkStart w:id="26" w:name="_Toc61959424"/>
      <w:r w:rsidRPr="001E3F8A">
        <w:rPr>
          <w:sz w:val="24"/>
          <w:szCs w:val="24"/>
        </w:rPr>
        <w:lastRenderedPageBreak/>
        <w:t>Indicator Data</w:t>
      </w:r>
      <w:bookmarkEnd w:id="26"/>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D11619" w:rsidRPr="001E3F8A" w14:paraId="31B11831" w14:textId="77777777" w:rsidTr="00CC6B30">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865DA34" w14:textId="77777777" w:rsidR="00D11619" w:rsidRPr="001E3F8A" w:rsidRDefault="00D11619" w:rsidP="00D11619">
            <w:pPr>
              <w:rPr>
                <w:color w:val="FFFFFF" w:themeColor="background1"/>
                <w:sz w:val="20"/>
                <w:szCs w:val="20"/>
              </w:rPr>
            </w:pPr>
            <w:r w:rsidRPr="001E3F8A">
              <w:rPr>
                <w:color w:val="FFFFFF" w:themeColor="background1"/>
                <w:sz w:val="20"/>
                <w:szCs w:val="20"/>
              </w:rPr>
              <w:t>Indicator Id</w:t>
            </w:r>
          </w:p>
        </w:tc>
        <w:tc>
          <w:tcPr>
            <w:tcW w:w="6560" w:type="dxa"/>
          </w:tcPr>
          <w:p w14:paraId="0670D53C" w14:textId="77777777" w:rsidR="00D11619" w:rsidRPr="001E3F8A" w:rsidRDefault="00D11619" w:rsidP="00D11619">
            <w:pPr>
              <w:jc w:val="left"/>
              <w:rPr>
                <w:color w:val="FFFFFF" w:themeColor="background1"/>
                <w:sz w:val="20"/>
                <w:szCs w:val="20"/>
              </w:rPr>
            </w:pPr>
            <w:r w:rsidRPr="001E3F8A">
              <w:rPr>
                <w:color w:val="FFFFFF" w:themeColor="background1"/>
                <w:sz w:val="20"/>
                <w:szCs w:val="20"/>
              </w:rPr>
              <w:t>1.01</w:t>
            </w:r>
          </w:p>
        </w:tc>
      </w:tr>
      <w:tr w:rsidR="00D11619" w:rsidRPr="001E3F8A" w14:paraId="012806FD" w14:textId="77777777" w:rsidTr="00CC6B30">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1F9EEE2" w14:textId="77777777" w:rsidR="00D11619" w:rsidRPr="001E3F8A" w:rsidRDefault="00D11619" w:rsidP="00D11619">
            <w:pPr>
              <w:rPr>
                <w:rFonts w:cs="Segoe UI"/>
                <w:b/>
                <w:bCs/>
                <w:sz w:val="18"/>
                <w:szCs w:val="18"/>
              </w:rPr>
            </w:pPr>
            <w:r w:rsidRPr="001E3F8A">
              <w:rPr>
                <w:rFonts w:cs="Segoe UI"/>
                <w:b/>
                <w:bCs/>
                <w:sz w:val="18"/>
                <w:szCs w:val="18"/>
              </w:rPr>
              <w:t>Unique Reference Id</w:t>
            </w:r>
          </w:p>
        </w:tc>
        <w:tc>
          <w:tcPr>
            <w:tcW w:w="6560" w:type="dxa"/>
          </w:tcPr>
          <w:p w14:paraId="1C4E4133" w14:textId="77777777" w:rsidR="00D11619" w:rsidRPr="001E3F8A" w:rsidRDefault="00D11619" w:rsidP="00D11619">
            <w:pPr>
              <w:jc w:val="left"/>
              <w:rPr>
                <w:rFonts w:cs="Segoe UI"/>
                <w:sz w:val="18"/>
                <w:szCs w:val="18"/>
              </w:rPr>
            </w:pPr>
            <w:r w:rsidRPr="001E3F8A">
              <w:rPr>
                <w:rFonts w:cs="Segoe UI"/>
                <w:sz w:val="18"/>
                <w:szCs w:val="18"/>
              </w:rPr>
              <w:t>ID_169</w:t>
            </w:r>
          </w:p>
        </w:tc>
      </w:tr>
      <w:tr w:rsidR="00D11619" w:rsidRPr="001E3F8A" w14:paraId="26BC08E6" w14:textId="77777777" w:rsidTr="00CC6B30">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7A0D9FE" w14:textId="77777777" w:rsidR="00D11619" w:rsidRPr="001E3F8A" w:rsidRDefault="00D11619" w:rsidP="00D11619">
            <w:pPr>
              <w:rPr>
                <w:rFonts w:cs="Segoe UI"/>
                <w:b/>
                <w:bCs/>
                <w:sz w:val="18"/>
                <w:szCs w:val="18"/>
              </w:rPr>
            </w:pPr>
            <w:r w:rsidRPr="001E3F8A">
              <w:rPr>
                <w:rFonts w:cs="Segoe UI"/>
                <w:b/>
                <w:bCs/>
                <w:sz w:val="18"/>
                <w:szCs w:val="18"/>
              </w:rPr>
              <w:t>Name</w:t>
            </w:r>
          </w:p>
        </w:tc>
        <w:tc>
          <w:tcPr>
            <w:tcW w:w="6560" w:type="dxa"/>
          </w:tcPr>
          <w:p w14:paraId="70D7ED6B" w14:textId="77777777" w:rsidR="00D11619" w:rsidRPr="001E3F8A" w:rsidRDefault="00D11619" w:rsidP="00D11619">
            <w:pPr>
              <w:jc w:val="left"/>
              <w:rPr>
                <w:rFonts w:cs="Segoe UI"/>
                <w:sz w:val="18"/>
                <w:szCs w:val="18"/>
              </w:rPr>
            </w:pPr>
            <w:r w:rsidRPr="001E3F8A">
              <w:rPr>
                <w:rFonts w:cs="Segoe UI"/>
                <w:sz w:val="18"/>
                <w:szCs w:val="18"/>
              </w:rPr>
              <w:t>Health worker density</w:t>
            </w:r>
          </w:p>
        </w:tc>
      </w:tr>
      <w:tr w:rsidR="00D11619" w:rsidRPr="001E3F8A" w14:paraId="263EE3BC" w14:textId="77777777" w:rsidTr="00CC6B30">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6AE301B" w14:textId="77777777" w:rsidR="00D11619" w:rsidRPr="001E3F8A" w:rsidRDefault="00D11619" w:rsidP="00D11619">
            <w:pPr>
              <w:rPr>
                <w:rFonts w:cs="Segoe UI"/>
                <w:b/>
                <w:bCs/>
                <w:sz w:val="18"/>
                <w:szCs w:val="18"/>
              </w:rPr>
            </w:pPr>
            <w:r w:rsidRPr="001E3F8A">
              <w:rPr>
                <w:rFonts w:cs="Segoe UI"/>
                <w:b/>
                <w:bCs/>
                <w:sz w:val="18"/>
                <w:szCs w:val="18"/>
              </w:rPr>
              <w:t>Definition</w:t>
            </w:r>
          </w:p>
        </w:tc>
        <w:tc>
          <w:tcPr>
            <w:tcW w:w="6560" w:type="dxa"/>
          </w:tcPr>
          <w:p w14:paraId="33783967" w14:textId="77777777" w:rsidR="00D11619" w:rsidRPr="001E3F8A" w:rsidRDefault="00D11619" w:rsidP="00D11619">
            <w:pPr>
              <w:jc w:val="left"/>
              <w:rPr>
                <w:rFonts w:cs="Segoe UI"/>
                <w:sz w:val="18"/>
                <w:szCs w:val="18"/>
              </w:rPr>
            </w:pPr>
            <w:r w:rsidRPr="001E3F8A">
              <w:rPr>
                <w:rFonts w:cs="Segoe UI"/>
                <w:sz w:val="18"/>
                <w:szCs w:val="18"/>
              </w:rPr>
              <w:t>Number of health workers per 10 000 population inclusive of Medical Doctors, Dentists, Nurses, Pharmacists and Technicians.</w:t>
            </w:r>
          </w:p>
        </w:tc>
      </w:tr>
      <w:tr w:rsidR="00D11619" w:rsidRPr="001E3F8A" w14:paraId="64EADB1C" w14:textId="77777777" w:rsidTr="00CC6B30">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5B3696E" w14:textId="77777777" w:rsidR="00D11619" w:rsidRPr="001E3F8A" w:rsidRDefault="00D11619" w:rsidP="00D11619">
            <w:pPr>
              <w:rPr>
                <w:rFonts w:cs="Segoe UI"/>
                <w:b/>
                <w:bCs/>
                <w:sz w:val="18"/>
                <w:szCs w:val="18"/>
              </w:rPr>
            </w:pPr>
            <w:r w:rsidRPr="001E3F8A">
              <w:rPr>
                <w:rFonts w:cs="Segoe UI"/>
                <w:b/>
                <w:bCs/>
                <w:sz w:val="18"/>
                <w:szCs w:val="18"/>
              </w:rPr>
              <w:t>Numerator</w:t>
            </w:r>
          </w:p>
        </w:tc>
        <w:tc>
          <w:tcPr>
            <w:tcW w:w="6560" w:type="dxa"/>
          </w:tcPr>
          <w:p w14:paraId="5EE07B66" w14:textId="77777777" w:rsidR="00D11619" w:rsidRPr="001E3F8A" w:rsidRDefault="00D11619" w:rsidP="00D11619">
            <w:pPr>
              <w:jc w:val="left"/>
              <w:rPr>
                <w:rFonts w:cs="Segoe UI"/>
                <w:sz w:val="18"/>
                <w:szCs w:val="18"/>
              </w:rPr>
            </w:pPr>
            <w:r w:rsidRPr="001E3F8A">
              <w:rPr>
                <w:rFonts w:cs="Segoe UI"/>
                <w:sz w:val="18"/>
                <w:szCs w:val="18"/>
              </w:rPr>
              <w:t>Number of health workers, defined in headcounts</w:t>
            </w:r>
          </w:p>
        </w:tc>
      </w:tr>
      <w:tr w:rsidR="00D11619" w:rsidRPr="001E3F8A" w14:paraId="1427C604" w14:textId="77777777" w:rsidTr="00CC6B30">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0E49FF5" w14:textId="77777777" w:rsidR="00D11619" w:rsidRPr="001E3F8A" w:rsidRDefault="00D11619" w:rsidP="00D11619">
            <w:pPr>
              <w:rPr>
                <w:rFonts w:cs="Segoe UI"/>
                <w:b/>
                <w:bCs/>
                <w:sz w:val="18"/>
                <w:szCs w:val="18"/>
              </w:rPr>
            </w:pPr>
            <w:r w:rsidRPr="001E3F8A">
              <w:rPr>
                <w:rFonts w:cs="Segoe UI"/>
                <w:b/>
                <w:bCs/>
                <w:sz w:val="18"/>
                <w:szCs w:val="18"/>
              </w:rPr>
              <w:t>Denominator</w:t>
            </w:r>
          </w:p>
        </w:tc>
        <w:tc>
          <w:tcPr>
            <w:tcW w:w="6560" w:type="dxa"/>
          </w:tcPr>
          <w:p w14:paraId="7DD94B39" w14:textId="77777777" w:rsidR="00D11619" w:rsidRPr="001E3F8A" w:rsidRDefault="00D11619" w:rsidP="00D11619">
            <w:pPr>
              <w:jc w:val="left"/>
              <w:rPr>
                <w:rFonts w:cs="Segoe UI"/>
                <w:sz w:val="18"/>
                <w:szCs w:val="18"/>
              </w:rPr>
            </w:pPr>
            <w:r w:rsidRPr="001E3F8A">
              <w:rPr>
                <w:rFonts w:cs="Segoe UI"/>
                <w:sz w:val="18"/>
                <w:szCs w:val="18"/>
              </w:rPr>
              <w:t>Total population</w:t>
            </w:r>
          </w:p>
        </w:tc>
      </w:tr>
      <w:tr w:rsidR="00D11619" w:rsidRPr="001E3F8A" w14:paraId="6A83547F" w14:textId="77777777" w:rsidTr="00CC6B30">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4E4481E" w14:textId="77777777" w:rsidR="00D11619" w:rsidRPr="001E3F8A" w:rsidRDefault="00D11619" w:rsidP="00D11619">
            <w:pPr>
              <w:rPr>
                <w:rFonts w:cs="Segoe UI"/>
                <w:b/>
                <w:bCs/>
                <w:sz w:val="18"/>
                <w:szCs w:val="18"/>
              </w:rPr>
            </w:pPr>
            <w:r w:rsidRPr="001E3F8A">
              <w:rPr>
                <w:rFonts w:cs="Segoe UI"/>
                <w:b/>
                <w:bCs/>
                <w:sz w:val="18"/>
                <w:szCs w:val="18"/>
              </w:rPr>
              <w:t>Value</w:t>
            </w:r>
          </w:p>
        </w:tc>
        <w:tc>
          <w:tcPr>
            <w:tcW w:w="6560" w:type="dxa"/>
          </w:tcPr>
          <w:p w14:paraId="54AF775F" w14:textId="77777777" w:rsidR="00D11619" w:rsidRPr="001E3F8A" w:rsidRDefault="00D11619" w:rsidP="00D11619">
            <w:pPr>
              <w:jc w:val="left"/>
              <w:rPr>
                <w:rFonts w:cs="Segoe UI"/>
                <w:b/>
                <w:bCs/>
                <w:sz w:val="18"/>
                <w:szCs w:val="18"/>
              </w:rPr>
            </w:pPr>
            <w:r w:rsidRPr="001E3F8A">
              <w:rPr>
                <w:rFonts w:cs="Segoe UI"/>
                <w:b/>
                <w:bCs/>
                <w:sz w:val="18"/>
                <w:szCs w:val="18"/>
              </w:rPr>
              <w:t>126</w:t>
            </w:r>
          </w:p>
        </w:tc>
      </w:tr>
      <w:tr w:rsidR="00D11619" w:rsidRPr="001E3F8A" w14:paraId="51FF4AE0" w14:textId="77777777" w:rsidTr="00CC6B30">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B4D75EF" w14:textId="77777777" w:rsidR="00D11619" w:rsidRPr="001E3F8A" w:rsidRDefault="00D11619" w:rsidP="00D11619">
            <w:pPr>
              <w:rPr>
                <w:rFonts w:cs="Segoe UI"/>
                <w:b/>
                <w:bCs/>
                <w:w w:val="89"/>
                <w:sz w:val="18"/>
                <w:szCs w:val="18"/>
              </w:rPr>
            </w:pPr>
            <w:r w:rsidRPr="001E3F8A">
              <w:rPr>
                <w:rFonts w:cs="Segoe UI"/>
                <w:b/>
                <w:bCs/>
                <w:sz w:val="18"/>
                <w:szCs w:val="18"/>
              </w:rPr>
              <w:t>Unit</w:t>
            </w:r>
          </w:p>
        </w:tc>
        <w:tc>
          <w:tcPr>
            <w:tcW w:w="6560" w:type="dxa"/>
          </w:tcPr>
          <w:p w14:paraId="75B23DF1" w14:textId="77777777" w:rsidR="00D11619" w:rsidRPr="001E3F8A" w:rsidRDefault="00D11619" w:rsidP="00D11619">
            <w:pPr>
              <w:jc w:val="left"/>
              <w:rPr>
                <w:rFonts w:cs="Segoe UI"/>
                <w:b/>
                <w:bCs/>
                <w:sz w:val="18"/>
                <w:szCs w:val="18"/>
              </w:rPr>
            </w:pPr>
            <w:r w:rsidRPr="001E3F8A">
              <w:rPr>
                <w:rFonts w:cs="Segoe UI"/>
                <w:b/>
                <w:bCs/>
                <w:sz w:val="18"/>
                <w:szCs w:val="18"/>
              </w:rPr>
              <w:t>Per 10 000 population</w:t>
            </w:r>
          </w:p>
        </w:tc>
      </w:tr>
      <w:tr w:rsidR="00D11619" w:rsidRPr="001E3F8A" w14:paraId="4E75744D" w14:textId="77777777" w:rsidTr="00CC6B30">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9E844D2" w14:textId="77777777" w:rsidR="00D11619" w:rsidRPr="001E3F8A" w:rsidRDefault="00D11619" w:rsidP="00D11619">
            <w:pPr>
              <w:rPr>
                <w:rFonts w:cs="Segoe UI"/>
                <w:b/>
                <w:bCs/>
                <w:w w:val="89"/>
                <w:sz w:val="18"/>
                <w:szCs w:val="18"/>
              </w:rPr>
            </w:pPr>
            <w:r w:rsidRPr="001E3F8A">
              <w:rPr>
                <w:rFonts w:cs="Segoe UI"/>
                <w:b/>
                <w:bCs/>
                <w:w w:val="89"/>
                <w:sz w:val="18"/>
                <w:szCs w:val="18"/>
              </w:rPr>
              <w:t>Level</w:t>
            </w:r>
          </w:p>
        </w:tc>
        <w:tc>
          <w:tcPr>
            <w:tcW w:w="6560" w:type="dxa"/>
          </w:tcPr>
          <w:p w14:paraId="6EA51722" w14:textId="77777777" w:rsidR="00D11619" w:rsidRPr="001E3F8A" w:rsidRDefault="00D11619" w:rsidP="00D11619">
            <w:pPr>
              <w:jc w:val="left"/>
              <w:rPr>
                <w:rFonts w:cs="Segoe UI"/>
                <w:sz w:val="18"/>
                <w:szCs w:val="18"/>
              </w:rPr>
            </w:pPr>
            <w:r w:rsidRPr="001E3F8A">
              <w:rPr>
                <w:rFonts w:cs="Segoe UI"/>
                <w:sz w:val="18"/>
                <w:szCs w:val="18"/>
              </w:rPr>
              <w:t>UAE</w:t>
            </w:r>
          </w:p>
        </w:tc>
      </w:tr>
      <w:tr w:rsidR="00D11619" w:rsidRPr="001E3F8A" w14:paraId="7A394BA4" w14:textId="77777777" w:rsidTr="00CC6B30">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AFB9F0B" w14:textId="77777777" w:rsidR="00D11619" w:rsidRPr="001E3F8A" w:rsidRDefault="00D11619" w:rsidP="00D11619">
            <w:pPr>
              <w:rPr>
                <w:rFonts w:cs="Segoe UI"/>
                <w:b/>
                <w:bCs/>
                <w:sz w:val="18"/>
                <w:szCs w:val="18"/>
              </w:rPr>
            </w:pPr>
            <w:r w:rsidRPr="001E3F8A">
              <w:rPr>
                <w:rFonts w:cs="Segoe UI"/>
                <w:b/>
                <w:bCs/>
                <w:w w:val="89"/>
                <w:sz w:val="18"/>
                <w:szCs w:val="18"/>
              </w:rPr>
              <w:t>Data Sources</w:t>
            </w:r>
          </w:p>
        </w:tc>
        <w:tc>
          <w:tcPr>
            <w:tcW w:w="6560" w:type="dxa"/>
          </w:tcPr>
          <w:p w14:paraId="72112024" w14:textId="39ACF608" w:rsidR="00D11619" w:rsidRPr="001E3F8A" w:rsidRDefault="00D11619" w:rsidP="00D11619">
            <w:pPr>
              <w:jc w:val="left"/>
              <w:rPr>
                <w:rFonts w:cs="Segoe UI"/>
                <w:sz w:val="18"/>
                <w:szCs w:val="18"/>
              </w:rPr>
            </w:pPr>
            <w:r w:rsidRPr="001E3F8A">
              <w:rPr>
                <w:rFonts w:cs="Segoe UI"/>
                <w:sz w:val="18"/>
                <w:szCs w:val="18"/>
              </w:rPr>
              <w:t>Mi</w:t>
            </w:r>
            <w:r w:rsidR="00B4410B">
              <w:rPr>
                <w:rFonts w:cs="Segoe UI"/>
                <w:sz w:val="18"/>
                <w:szCs w:val="18"/>
              </w:rPr>
              <w:t xml:space="preserve">nistry of Health and Prevention </w:t>
            </w:r>
            <w:r w:rsidRPr="001E3F8A">
              <w:rPr>
                <w:rFonts w:cs="Segoe UI"/>
                <w:sz w:val="18"/>
                <w:szCs w:val="18"/>
              </w:rPr>
              <w:t>(MOHAP)</w:t>
            </w:r>
          </w:p>
          <w:p w14:paraId="160AF94B" w14:textId="4A9D0B00" w:rsidR="00D11619" w:rsidRPr="001E3F8A" w:rsidRDefault="00B4410B" w:rsidP="00D11619">
            <w:pPr>
              <w:jc w:val="left"/>
              <w:rPr>
                <w:rFonts w:cs="Segoe UI"/>
                <w:sz w:val="18"/>
                <w:szCs w:val="18"/>
              </w:rPr>
            </w:pPr>
            <w:r>
              <w:rPr>
                <w:rFonts w:cs="Segoe UI"/>
                <w:sz w:val="18"/>
                <w:szCs w:val="18"/>
              </w:rPr>
              <w:t xml:space="preserve">Department of Health </w:t>
            </w:r>
            <w:r w:rsidR="00D11619" w:rsidRPr="001E3F8A">
              <w:rPr>
                <w:rFonts w:cs="Segoe UI"/>
                <w:sz w:val="18"/>
                <w:szCs w:val="18"/>
              </w:rPr>
              <w:t>(DOH)</w:t>
            </w:r>
          </w:p>
          <w:p w14:paraId="3E0A8198" w14:textId="77777777" w:rsidR="00D11619" w:rsidRPr="001E3F8A" w:rsidRDefault="00D11619" w:rsidP="00D11619">
            <w:pPr>
              <w:jc w:val="left"/>
              <w:rPr>
                <w:rFonts w:cs="Segoe UI"/>
                <w:sz w:val="18"/>
                <w:szCs w:val="18"/>
              </w:rPr>
            </w:pPr>
            <w:r w:rsidRPr="001E3F8A">
              <w:rPr>
                <w:rFonts w:cs="Segoe UI"/>
                <w:sz w:val="18"/>
                <w:szCs w:val="18"/>
              </w:rPr>
              <w:t>Dubai Health Authority (DHA)</w:t>
            </w:r>
          </w:p>
          <w:p w14:paraId="341A8BC5" w14:textId="77777777" w:rsidR="00D11619" w:rsidRPr="001E3F8A" w:rsidRDefault="00D11619" w:rsidP="00D11619">
            <w:pPr>
              <w:jc w:val="left"/>
              <w:rPr>
                <w:rFonts w:cs="Segoe UI"/>
                <w:sz w:val="18"/>
                <w:szCs w:val="18"/>
              </w:rPr>
            </w:pPr>
            <w:r w:rsidRPr="001E3F8A">
              <w:rPr>
                <w:rFonts w:cs="Segoe UI"/>
                <w:sz w:val="18"/>
                <w:szCs w:val="18"/>
              </w:rPr>
              <w:t>Dubai Healthcare City (DHCC)</w:t>
            </w:r>
          </w:p>
          <w:p w14:paraId="7970DF74" w14:textId="77777777" w:rsidR="00D11619" w:rsidRPr="001E3F8A" w:rsidRDefault="00D11619" w:rsidP="00D11619">
            <w:pPr>
              <w:keepNext/>
              <w:jc w:val="left"/>
              <w:rPr>
                <w:rFonts w:cs="Segoe UI"/>
                <w:sz w:val="18"/>
                <w:szCs w:val="18"/>
              </w:rPr>
            </w:pPr>
            <w:r w:rsidRPr="001E3F8A">
              <w:rPr>
                <w:rFonts w:cs="Segoe UI"/>
                <w:sz w:val="18"/>
                <w:szCs w:val="18"/>
              </w:rPr>
              <w:t>Ministry of Presidential Affairs (MOPA)</w:t>
            </w:r>
          </w:p>
        </w:tc>
      </w:tr>
    </w:tbl>
    <w:p w14:paraId="0317BF01" w14:textId="77777777" w:rsidR="00D11619" w:rsidRPr="001E3F8A" w:rsidRDefault="00D11619" w:rsidP="00D11619">
      <w:pPr>
        <w:rPr>
          <w:sz w:val="20"/>
          <w:szCs w:val="20"/>
        </w:rPr>
      </w:pPr>
    </w:p>
    <w:p w14:paraId="4107368C" w14:textId="77777777" w:rsidR="00CC6B30" w:rsidRPr="001E3F8A" w:rsidRDefault="00CC6B30">
      <w:pPr>
        <w:spacing w:line="264" w:lineRule="auto"/>
        <w:rPr>
          <w:sz w:val="20"/>
          <w:szCs w:val="20"/>
        </w:rPr>
      </w:pPr>
      <w:r w:rsidRPr="001E3F8A">
        <w:rPr>
          <w:sz w:val="20"/>
          <w:szCs w:val="20"/>
        </w:rPr>
        <w:br w:type="page"/>
      </w:r>
    </w:p>
    <w:p w14:paraId="4CC460A4" w14:textId="3C5F1172" w:rsidR="00EC32B5" w:rsidRPr="001E3F8A" w:rsidRDefault="00CC083A" w:rsidP="00CC083A">
      <w:pPr>
        <w:pStyle w:val="Figures"/>
        <w:rPr>
          <w:sz w:val="16"/>
          <w:szCs w:val="16"/>
        </w:rPr>
      </w:pPr>
      <w:bookmarkStart w:id="27" w:name="_Toc61959364"/>
      <w:r w:rsidRPr="001E3F8A">
        <w:rPr>
          <w:sz w:val="16"/>
          <w:szCs w:val="16"/>
        </w:rPr>
        <w:lastRenderedPageBreak/>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5</w:t>
      </w:r>
      <w:r w:rsidR="008A1DCC" w:rsidRPr="001E3F8A">
        <w:rPr>
          <w:noProof/>
          <w:sz w:val="16"/>
          <w:szCs w:val="16"/>
        </w:rPr>
        <w:fldChar w:fldCharType="end"/>
      </w:r>
      <w:r w:rsidRPr="001E3F8A">
        <w:rPr>
          <w:sz w:val="16"/>
          <w:szCs w:val="16"/>
        </w:rPr>
        <w:t xml:space="preserve"> - Category-wise Manpower UAE chart</w:t>
      </w:r>
      <w:r w:rsidR="00EC32B5" w:rsidRPr="001E3F8A">
        <w:rPr>
          <w:rFonts w:asciiTheme="majorBidi" w:hAnsiTheme="majorBidi" w:cstheme="majorBidi"/>
          <w:noProof/>
          <w:color w:val="7B7053" w:themeColor="accent5" w:themeShade="BF"/>
          <w:sz w:val="16"/>
          <w:szCs w:val="16"/>
          <w:lang w:val="en-GB" w:eastAsia="en-GB"/>
        </w:rPr>
        <w:drawing>
          <wp:anchor distT="0" distB="0" distL="114300" distR="114300" simplePos="0" relativeHeight="251666432" behindDoc="0" locked="0" layoutInCell="1" allowOverlap="1" wp14:anchorId="7C5EB5A0" wp14:editId="57FDE3A8">
            <wp:simplePos x="0" y="0"/>
            <wp:positionH relativeFrom="column">
              <wp:posOffset>-88710</wp:posOffset>
            </wp:positionH>
            <wp:positionV relativeFrom="paragraph">
              <wp:posOffset>275</wp:posOffset>
            </wp:positionV>
            <wp:extent cx="6138917" cy="3200400"/>
            <wp:effectExtent l="0" t="0" r="0" b="0"/>
            <wp:wrapSquare wrapText="bothSides"/>
            <wp:docPr id="938" name="Chart 938"/>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14:sizeRelV relativeFrom="margin">
              <wp14:pctHeight>0</wp14:pctHeight>
            </wp14:sizeRelV>
          </wp:anchor>
        </w:drawing>
      </w:r>
      <w:bookmarkEnd w:id="27"/>
    </w:p>
    <w:p w14:paraId="24BC64DF" w14:textId="77777777" w:rsidR="00EC32B5" w:rsidRPr="001E3F8A" w:rsidRDefault="00EC32B5" w:rsidP="00EC32B5">
      <w:pPr>
        <w:rPr>
          <w:sz w:val="20"/>
          <w:szCs w:val="20"/>
        </w:rPr>
      </w:pPr>
    </w:p>
    <w:tbl>
      <w:tblPr>
        <w:tblStyle w:val="Table1"/>
        <w:tblW w:w="0" w:type="auto"/>
        <w:tblLook w:val="04A0" w:firstRow="1" w:lastRow="0" w:firstColumn="1" w:lastColumn="0" w:noHBand="0" w:noVBand="1"/>
      </w:tblPr>
      <w:tblGrid>
        <w:gridCol w:w="2876"/>
        <w:gridCol w:w="2877"/>
        <w:gridCol w:w="2877"/>
      </w:tblGrid>
      <w:tr w:rsidR="00EC32B5" w:rsidRPr="001E3F8A" w14:paraId="66BCE28C" w14:textId="77777777" w:rsidTr="00EC32B5">
        <w:trPr>
          <w:cnfStyle w:val="100000000000" w:firstRow="1" w:lastRow="0" w:firstColumn="0" w:lastColumn="0" w:oddVBand="0" w:evenVBand="0" w:oddHBand="0" w:evenHBand="0" w:firstRowFirstColumn="0" w:firstRowLastColumn="0" w:lastRowFirstColumn="0" w:lastRowLastColumn="0"/>
          <w:trHeight w:val="532"/>
        </w:trPr>
        <w:tc>
          <w:tcPr>
            <w:tcW w:w="2876" w:type="dxa"/>
          </w:tcPr>
          <w:p w14:paraId="6A768B10" w14:textId="77777777" w:rsidR="00EC32B5" w:rsidRPr="001E3F8A" w:rsidRDefault="00EC32B5" w:rsidP="00EC32B5">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877" w:type="dxa"/>
          </w:tcPr>
          <w:p w14:paraId="60C1CCA9" w14:textId="77777777" w:rsidR="00EC32B5" w:rsidRPr="001E3F8A" w:rsidRDefault="00EC32B5" w:rsidP="00EC32B5">
            <w:pPr>
              <w:spacing w:line="0" w:lineRule="atLeast"/>
              <w:rPr>
                <w:rFonts w:cs="Segoe UI"/>
                <w:color w:val="FFFFFF" w:themeColor="background1"/>
                <w:sz w:val="18"/>
                <w:szCs w:val="18"/>
              </w:rPr>
            </w:pPr>
            <w:r w:rsidRPr="001E3F8A">
              <w:rPr>
                <w:rFonts w:cs="Segoe UI"/>
                <w:color w:val="FFFFFF" w:themeColor="background1"/>
                <w:sz w:val="18"/>
                <w:szCs w:val="18"/>
              </w:rPr>
              <w:t>Value</w:t>
            </w:r>
          </w:p>
        </w:tc>
        <w:tc>
          <w:tcPr>
            <w:tcW w:w="2877" w:type="dxa"/>
          </w:tcPr>
          <w:p w14:paraId="05D56629" w14:textId="77777777" w:rsidR="00EC32B5" w:rsidRPr="001E3F8A" w:rsidRDefault="00EC32B5" w:rsidP="00EC32B5">
            <w:pPr>
              <w:spacing w:line="0" w:lineRule="atLeast"/>
              <w:rPr>
                <w:rFonts w:cs="Segoe UI"/>
                <w:color w:val="FFFFFF" w:themeColor="background1"/>
                <w:sz w:val="18"/>
                <w:szCs w:val="18"/>
              </w:rPr>
            </w:pPr>
            <w:r w:rsidRPr="001E3F8A">
              <w:rPr>
                <w:rFonts w:cs="Segoe UI"/>
                <w:color w:val="FFFFFF" w:themeColor="background1"/>
                <w:sz w:val="18"/>
                <w:szCs w:val="18"/>
              </w:rPr>
              <w:t>Value per 10 000 population</w:t>
            </w:r>
          </w:p>
        </w:tc>
      </w:tr>
      <w:tr w:rsidR="00EC32B5" w:rsidRPr="001E3F8A" w14:paraId="1297732F" w14:textId="77777777" w:rsidTr="00EC32B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774C02C7" w14:textId="77777777" w:rsidR="00EC32B5" w:rsidRPr="001E3F8A" w:rsidRDefault="00EC32B5" w:rsidP="00EC32B5">
            <w:pPr>
              <w:rPr>
                <w:rFonts w:eastAsia="Times New Roman" w:cs="Segoe UI"/>
                <w:b/>
                <w:bCs/>
                <w:sz w:val="18"/>
                <w:szCs w:val="18"/>
              </w:rPr>
            </w:pPr>
            <w:r w:rsidRPr="001E3F8A">
              <w:rPr>
                <w:rFonts w:eastAsia="Times New Roman" w:cs="Segoe UI"/>
                <w:b/>
                <w:bCs/>
                <w:sz w:val="18"/>
                <w:szCs w:val="18"/>
              </w:rPr>
              <w:t>Medical Doctors</w:t>
            </w:r>
          </w:p>
        </w:tc>
        <w:tc>
          <w:tcPr>
            <w:tcW w:w="2877" w:type="dxa"/>
          </w:tcPr>
          <w:p w14:paraId="3A13780A"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24345</w:t>
            </w:r>
          </w:p>
        </w:tc>
        <w:tc>
          <w:tcPr>
            <w:tcW w:w="2877" w:type="dxa"/>
          </w:tcPr>
          <w:p w14:paraId="17F0F944"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26</w:t>
            </w:r>
          </w:p>
        </w:tc>
      </w:tr>
      <w:tr w:rsidR="00EC32B5" w:rsidRPr="001E3F8A" w14:paraId="3B898C4B" w14:textId="77777777" w:rsidTr="00EC32B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572A7E81" w14:textId="77777777" w:rsidR="00EC32B5" w:rsidRPr="001E3F8A" w:rsidRDefault="00EC32B5" w:rsidP="00EC32B5">
            <w:pPr>
              <w:rPr>
                <w:rFonts w:eastAsia="Times New Roman" w:cs="Segoe UI"/>
                <w:b/>
                <w:bCs/>
                <w:sz w:val="18"/>
                <w:szCs w:val="18"/>
              </w:rPr>
            </w:pPr>
            <w:r w:rsidRPr="001E3F8A">
              <w:rPr>
                <w:rFonts w:eastAsia="Times New Roman" w:cs="Segoe UI"/>
                <w:b/>
                <w:bCs/>
                <w:sz w:val="18"/>
                <w:szCs w:val="18"/>
              </w:rPr>
              <w:t>Dentists</w:t>
            </w:r>
          </w:p>
        </w:tc>
        <w:tc>
          <w:tcPr>
            <w:tcW w:w="2877" w:type="dxa"/>
          </w:tcPr>
          <w:p w14:paraId="1444100E"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6273</w:t>
            </w:r>
          </w:p>
        </w:tc>
        <w:tc>
          <w:tcPr>
            <w:tcW w:w="2877" w:type="dxa"/>
          </w:tcPr>
          <w:p w14:paraId="12289FDD"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7</w:t>
            </w:r>
          </w:p>
        </w:tc>
      </w:tr>
      <w:tr w:rsidR="00EC32B5" w:rsidRPr="001E3F8A" w14:paraId="6B622633" w14:textId="77777777" w:rsidTr="00EC32B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26D7FD21" w14:textId="77777777" w:rsidR="00EC32B5" w:rsidRPr="001E3F8A" w:rsidRDefault="00EC32B5" w:rsidP="00EC32B5">
            <w:pPr>
              <w:rPr>
                <w:rFonts w:eastAsia="Times New Roman" w:cs="Segoe UI"/>
                <w:b/>
                <w:bCs/>
                <w:sz w:val="18"/>
                <w:szCs w:val="18"/>
              </w:rPr>
            </w:pPr>
            <w:r w:rsidRPr="001E3F8A">
              <w:rPr>
                <w:rFonts w:eastAsia="Times New Roman" w:cs="Segoe UI"/>
                <w:b/>
                <w:bCs/>
                <w:sz w:val="18"/>
                <w:szCs w:val="18"/>
              </w:rPr>
              <w:t>Pharmacists</w:t>
            </w:r>
          </w:p>
        </w:tc>
        <w:tc>
          <w:tcPr>
            <w:tcW w:w="2877" w:type="dxa"/>
          </w:tcPr>
          <w:p w14:paraId="47169356"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8469</w:t>
            </w:r>
          </w:p>
        </w:tc>
        <w:tc>
          <w:tcPr>
            <w:tcW w:w="2877" w:type="dxa"/>
          </w:tcPr>
          <w:p w14:paraId="481F147F"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9</w:t>
            </w:r>
          </w:p>
        </w:tc>
      </w:tr>
      <w:tr w:rsidR="00EC32B5" w:rsidRPr="001E3F8A" w14:paraId="7725D5CB" w14:textId="77777777" w:rsidTr="00EC32B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2F60591B" w14:textId="77777777" w:rsidR="00EC32B5" w:rsidRPr="001E3F8A" w:rsidRDefault="00EC32B5" w:rsidP="00EC32B5">
            <w:pPr>
              <w:rPr>
                <w:rFonts w:eastAsia="Times New Roman" w:cs="Segoe UI"/>
                <w:b/>
                <w:bCs/>
                <w:sz w:val="18"/>
                <w:szCs w:val="18"/>
              </w:rPr>
            </w:pPr>
            <w:r w:rsidRPr="001E3F8A">
              <w:rPr>
                <w:rFonts w:eastAsia="Times New Roman" w:cs="Segoe UI"/>
                <w:b/>
                <w:bCs/>
                <w:sz w:val="18"/>
                <w:szCs w:val="18"/>
              </w:rPr>
              <w:t>Nurses</w:t>
            </w:r>
          </w:p>
        </w:tc>
        <w:tc>
          <w:tcPr>
            <w:tcW w:w="2877" w:type="dxa"/>
          </w:tcPr>
          <w:p w14:paraId="1E472DEA"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55158</w:t>
            </w:r>
          </w:p>
        </w:tc>
        <w:tc>
          <w:tcPr>
            <w:tcW w:w="2877" w:type="dxa"/>
          </w:tcPr>
          <w:p w14:paraId="2BB919F7"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59</w:t>
            </w:r>
          </w:p>
        </w:tc>
      </w:tr>
      <w:tr w:rsidR="00EC32B5" w:rsidRPr="001E3F8A" w14:paraId="6171E771" w14:textId="77777777" w:rsidTr="00EC32B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0187CE60" w14:textId="77777777" w:rsidR="00EC32B5" w:rsidRPr="001E3F8A" w:rsidRDefault="00EC32B5" w:rsidP="00EC32B5">
            <w:pPr>
              <w:rPr>
                <w:rFonts w:eastAsia="Times New Roman" w:cs="Segoe UI"/>
                <w:b/>
                <w:bCs/>
                <w:sz w:val="18"/>
                <w:szCs w:val="18"/>
              </w:rPr>
            </w:pPr>
            <w:r w:rsidRPr="001E3F8A">
              <w:rPr>
                <w:rFonts w:eastAsia="Times New Roman" w:cs="Segoe UI"/>
                <w:b/>
                <w:bCs/>
                <w:sz w:val="18"/>
                <w:szCs w:val="18"/>
              </w:rPr>
              <w:t>Technicians</w:t>
            </w:r>
          </w:p>
        </w:tc>
        <w:tc>
          <w:tcPr>
            <w:tcW w:w="2877" w:type="dxa"/>
          </w:tcPr>
          <w:p w14:paraId="5204F5A4"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23876</w:t>
            </w:r>
          </w:p>
        </w:tc>
        <w:tc>
          <w:tcPr>
            <w:tcW w:w="2877" w:type="dxa"/>
          </w:tcPr>
          <w:p w14:paraId="23507A56" w14:textId="77777777" w:rsidR="00EC32B5" w:rsidRPr="001E3F8A" w:rsidRDefault="00EC32B5" w:rsidP="00EC32B5">
            <w:pPr>
              <w:rPr>
                <w:rFonts w:eastAsia="Times New Roman" w:cs="Segoe UI"/>
                <w:color w:val="000000" w:themeColor="text1"/>
                <w:sz w:val="18"/>
                <w:szCs w:val="18"/>
              </w:rPr>
            </w:pPr>
            <w:r w:rsidRPr="001E3F8A">
              <w:rPr>
                <w:rFonts w:eastAsia="Times New Roman" w:cs="Segoe UI"/>
                <w:color w:val="000000" w:themeColor="text1"/>
                <w:sz w:val="18"/>
                <w:szCs w:val="18"/>
              </w:rPr>
              <w:t>25</w:t>
            </w:r>
          </w:p>
        </w:tc>
      </w:tr>
      <w:tr w:rsidR="00EC32B5" w:rsidRPr="001E3F8A" w14:paraId="454707A5" w14:textId="77777777" w:rsidTr="00EC32B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69C8CEB6" w14:textId="77777777" w:rsidR="00EC32B5" w:rsidRPr="001E3F8A" w:rsidRDefault="00EC32B5" w:rsidP="00EC32B5">
            <w:pPr>
              <w:rPr>
                <w:rFonts w:eastAsia="Times New Roman" w:cs="Segoe UI"/>
                <w:b/>
                <w:bCs/>
                <w:sz w:val="18"/>
                <w:szCs w:val="18"/>
              </w:rPr>
            </w:pPr>
            <w:r w:rsidRPr="001E3F8A">
              <w:rPr>
                <w:rFonts w:eastAsia="Times New Roman" w:cs="Segoe UI"/>
                <w:b/>
                <w:bCs/>
                <w:sz w:val="18"/>
                <w:szCs w:val="18"/>
              </w:rPr>
              <w:t>Total</w:t>
            </w:r>
          </w:p>
        </w:tc>
        <w:tc>
          <w:tcPr>
            <w:tcW w:w="2877" w:type="dxa"/>
          </w:tcPr>
          <w:p w14:paraId="57AF1533" w14:textId="77777777" w:rsidR="00EC32B5" w:rsidRPr="00EE1BAE" w:rsidRDefault="00EC32B5" w:rsidP="00EC32B5">
            <w:pPr>
              <w:rPr>
                <w:rFonts w:eastAsia="Times New Roman" w:cs="Segoe UI"/>
                <w:b/>
                <w:bCs/>
                <w:color w:val="000000" w:themeColor="text1"/>
                <w:sz w:val="18"/>
                <w:szCs w:val="18"/>
              </w:rPr>
            </w:pPr>
            <w:r w:rsidRPr="00EE1BAE">
              <w:rPr>
                <w:rFonts w:eastAsia="Times New Roman" w:cs="Segoe UI"/>
                <w:b/>
                <w:bCs/>
                <w:color w:val="000000" w:themeColor="text1"/>
                <w:sz w:val="18"/>
                <w:szCs w:val="18"/>
              </w:rPr>
              <w:t>118121</w:t>
            </w:r>
          </w:p>
        </w:tc>
        <w:tc>
          <w:tcPr>
            <w:tcW w:w="2877" w:type="dxa"/>
          </w:tcPr>
          <w:p w14:paraId="72CD33BE" w14:textId="77777777" w:rsidR="00EC32B5" w:rsidRPr="00EE1BAE" w:rsidRDefault="00EC32B5" w:rsidP="00EC32B5">
            <w:pPr>
              <w:keepNext/>
              <w:rPr>
                <w:rFonts w:eastAsia="Times New Roman" w:cs="Segoe UI"/>
                <w:b/>
                <w:bCs/>
                <w:color w:val="000000" w:themeColor="text1"/>
                <w:sz w:val="18"/>
                <w:szCs w:val="18"/>
              </w:rPr>
            </w:pPr>
            <w:r w:rsidRPr="00EE1BAE">
              <w:rPr>
                <w:rFonts w:eastAsia="Times New Roman" w:cs="Segoe UI"/>
                <w:b/>
                <w:bCs/>
                <w:color w:val="000000" w:themeColor="text1"/>
                <w:sz w:val="18"/>
                <w:szCs w:val="18"/>
              </w:rPr>
              <w:t>126</w:t>
            </w:r>
          </w:p>
        </w:tc>
      </w:tr>
    </w:tbl>
    <w:p w14:paraId="50FD1617" w14:textId="15F8AF89" w:rsidR="00CC6B30" w:rsidRPr="001E3F8A" w:rsidRDefault="000801B6" w:rsidP="0084221E">
      <w:pPr>
        <w:pStyle w:val="TableName"/>
        <w:rPr>
          <w:sz w:val="16"/>
          <w:szCs w:val="16"/>
        </w:rPr>
      </w:pPr>
      <w:bookmarkStart w:id="28" w:name="_Toc61959394"/>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2</w:t>
      </w:r>
      <w:r w:rsidR="008A1DCC" w:rsidRPr="001E3F8A">
        <w:rPr>
          <w:noProof/>
          <w:sz w:val="16"/>
          <w:szCs w:val="16"/>
        </w:rPr>
        <w:fldChar w:fldCharType="end"/>
      </w:r>
      <w:r w:rsidRPr="001E3F8A">
        <w:rPr>
          <w:sz w:val="16"/>
          <w:szCs w:val="16"/>
        </w:rPr>
        <w:t xml:space="preserve"> - Category-wise Manpower Summary</w:t>
      </w:r>
      <w:bookmarkEnd w:id="28"/>
    </w:p>
    <w:p w14:paraId="18453F55" w14:textId="77777777" w:rsidR="00BD57CC" w:rsidRPr="001E3F8A" w:rsidRDefault="00BD57CC">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BD57CC" w:rsidRPr="001E3F8A" w14:paraId="127B512E" w14:textId="77777777" w:rsidTr="00636470">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339B6497" w14:textId="77777777" w:rsidR="00BD57CC" w:rsidRPr="001E3F8A" w:rsidRDefault="00BD57CC" w:rsidP="00636470">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6B6EBDFC" w14:textId="77777777" w:rsidR="00BD57CC" w:rsidRPr="001E3F8A" w:rsidRDefault="00BD57CC" w:rsidP="00636470">
            <w:pPr>
              <w:jc w:val="left"/>
              <w:rPr>
                <w:color w:val="FFFFFF" w:themeColor="background1"/>
                <w:sz w:val="20"/>
                <w:szCs w:val="20"/>
              </w:rPr>
            </w:pPr>
            <w:r w:rsidRPr="001E3F8A">
              <w:rPr>
                <w:color w:val="FFFFFF" w:themeColor="background1"/>
                <w:sz w:val="20"/>
                <w:szCs w:val="20"/>
              </w:rPr>
              <w:t>1.02</w:t>
            </w:r>
          </w:p>
        </w:tc>
      </w:tr>
      <w:tr w:rsidR="00BD57CC" w:rsidRPr="001E3F8A" w14:paraId="725F7A9F" w14:textId="77777777" w:rsidTr="00BD57CC">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FE60317" w14:textId="77777777" w:rsidR="00BD57CC" w:rsidRPr="001E3F8A" w:rsidRDefault="00BD57CC" w:rsidP="00BD57CC">
            <w:pPr>
              <w:rPr>
                <w:rFonts w:cs="Segoe UI"/>
                <w:b/>
                <w:bCs/>
                <w:sz w:val="18"/>
                <w:szCs w:val="18"/>
              </w:rPr>
            </w:pPr>
            <w:r w:rsidRPr="001E3F8A">
              <w:rPr>
                <w:rFonts w:cs="Segoe UI"/>
                <w:b/>
                <w:bCs/>
                <w:sz w:val="18"/>
                <w:szCs w:val="18"/>
              </w:rPr>
              <w:t>Unique Reference Id</w:t>
            </w:r>
          </w:p>
        </w:tc>
        <w:tc>
          <w:tcPr>
            <w:tcW w:w="6560" w:type="dxa"/>
          </w:tcPr>
          <w:p w14:paraId="561157BB" w14:textId="77777777" w:rsidR="00BD57CC" w:rsidRPr="001E3F8A" w:rsidRDefault="00BD57CC" w:rsidP="00BD57CC">
            <w:pPr>
              <w:jc w:val="left"/>
              <w:rPr>
                <w:sz w:val="18"/>
                <w:szCs w:val="18"/>
              </w:rPr>
            </w:pPr>
            <w:r w:rsidRPr="001E3F8A">
              <w:rPr>
                <w:sz w:val="18"/>
                <w:szCs w:val="18"/>
              </w:rPr>
              <w:t>ID_170</w:t>
            </w:r>
          </w:p>
        </w:tc>
      </w:tr>
      <w:tr w:rsidR="00BD57CC" w:rsidRPr="001E3F8A" w14:paraId="1C8EB110" w14:textId="77777777" w:rsidTr="00BD57CC">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3F00FDC" w14:textId="77777777" w:rsidR="00BD57CC" w:rsidRPr="001E3F8A" w:rsidRDefault="00BD57CC" w:rsidP="00BD57CC">
            <w:pPr>
              <w:rPr>
                <w:rFonts w:cs="Segoe UI"/>
                <w:b/>
                <w:bCs/>
                <w:sz w:val="18"/>
                <w:szCs w:val="18"/>
              </w:rPr>
            </w:pPr>
            <w:r w:rsidRPr="001E3F8A">
              <w:rPr>
                <w:rFonts w:cs="Segoe UI"/>
                <w:b/>
                <w:bCs/>
                <w:sz w:val="18"/>
                <w:szCs w:val="18"/>
              </w:rPr>
              <w:t>Name</w:t>
            </w:r>
          </w:p>
        </w:tc>
        <w:tc>
          <w:tcPr>
            <w:tcW w:w="6560" w:type="dxa"/>
          </w:tcPr>
          <w:p w14:paraId="3B9D4C8E" w14:textId="77777777" w:rsidR="00BD57CC" w:rsidRPr="001E3F8A" w:rsidRDefault="00BD57CC" w:rsidP="00BD57CC">
            <w:pPr>
              <w:jc w:val="left"/>
              <w:rPr>
                <w:sz w:val="18"/>
                <w:szCs w:val="18"/>
              </w:rPr>
            </w:pPr>
            <w:r w:rsidRPr="001E3F8A">
              <w:rPr>
                <w:sz w:val="18"/>
                <w:szCs w:val="18"/>
              </w:rPr>
              <w:t>Density of active health workers per 10 000 population at subnational level</w:t>
            </w:r>
          </w:p>
        </w:tc>
      </w:tr>
      <w:tr w:rsidR="00BD57CC" w:rsidRPr="001E3F8A" w14:paraId="059B6547" w14:textId="77777777" w:rsidTr="00BD57CC">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92B859C" w14:textId="77777777" w:rsidR="00BD57CC" w:rsidRPr="001E3F8A" w:rsidRDefault="00BD57CC" w:rsidP="00BD57CC">
            <w:pPr>
              <w:rPr>
                <w:rFonts w:cs="Segoe UI"/>
                <w:b/>
                <w:bCs/>
                <w:sz w:val="18"/>
                <w:szCs w:val="18"/>
              </w:rPr>
            </w:pPr>
            <w:r w:rsidRPr="001E3F8A">
              <w:rPr>
                <w:rFonts w:cs="Segoe UI"/>
                <w:b/>
                <w:bCs/>
                <w:sz w:val="18"/>
                <w:szCs w:val="18"/>
              </w:rPr>
              <w:t>Definition</w:t>
            </w:r>
          </w:p>
        </w:tc>
        <w:tc>
          <w:tcPr>
            <w:tcW w:w="6560" w:type="dxa"/>
          </w:tcPr>
          <w:p w14:paraId="05B18080" w14:textId="5840BAA4" w:rsidR="00BD57CC" w:rsidRPr="001E3F8A" w:rsidRDefault="00BD57CC" w:rsidP="00BD57CC">
            <w:pPr>
              <w:jc w:val="left"/>
              <w:rPr>
                <w:sz w:val="18"/>
                <w:szCs w:val="18"/>
              </w:rPr>
            </w:pPr>
            <w:r w:rsidRPr="001E3F8A">
              <w:rPr>
                <w:sz w:val="18"/>
                <w:szCs w:val="18"/>
              </w:rPr>
              <w:t>Number of active health workers at subnational administrative units</w:t>
            </w:r>
            <w:r w:rsidR="007323F8" w:rsidRPr="001E3F8A">
              <w:rPr>
                <w:sz w:val="18"/>
                <w:szCs w:val="18"/>
              </w:rPr>
              <w:t>.</w:t>
            </w:r>
          </w:p>
        </w:tc>
      </w:tr>
      <w:tr w:rsidR="00BD57CC" w:rsidRPr="001E3F8A" w14:paraId="60ED3E67" w14:textId="77777777" w:rsidTr="00BD57CC">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588FFCE" w14:textId="77777777" w:rsidR="00BD57CC" w:rsidRPr="001E3F8A" w:rsidRDefault="00BD57CC" w:rsidP="00BD57CC">
            <w:pPr>
              <w:rPr>
                <w:rFonts w:cs="Segoe UI"/>
                <w:b/>
                <w:bCs/>
                <w:sz w:val="18"/>
                <w:szCs w:val="18"/>
              </w:rPr>
            </w:pPr>
            <w:r w:rsidRPr="001E3F8A">
              <w:rPr>
                <w:rFonts w:cs="Segoe UI"/>
                <w:b/>
                <w:bCs/>
                <w:sz w:val="18"/>
                <w:szCs w:val="18"/>
              </w:rPr>
              <w:t>Numerator</w:t>
            </w:r>
          </w:p>
        </w:tc>
        <w:tc>
          <w:tcPr>
            <w:tcW w:w="6560" w:type="dxa"/>
          </w:tcPr>
          <w:p w14:paraId="63CA3F5A" w14:textId="77777777" w:rsidR="00BD57CC" w:rsidRPr="001E3F8A" w:rsidRDefault="00BD57CC" w:rsidP="00BD57CC">
            <w:pPr>
              <w:jc w:val="left"/>
              <w:rPr>
                <w:sz w:val="18"/>
                <w:szCs w:val="18"/>
              </w:rPr>
            </w:pPr>
            <w:r w:rsidRPr="001E3F8A">
              <w:rPr>
                <w:sz w:val="18"/>
                <w:szCs w:val="18"/>
              </w:rPr>
              <w:t>Number of health workers per region</w:t>
            </w:r>
          </w:p>
        </w:tc>
      </w:tr>
      <w:tr w:rsidR="00BD57CC" w:rsidRPr="001E3F8A" w14:paraId="3E0DC075" w14:textId="77777777" w:rsidTr="00BD57CC">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87FE60A" w14:textId="77777777" w:rsidR="00BD57CC" w:rsidRPr="001E3F8A" w:rsidRDefault="00BD57CC" w:rsidP="00BD57CC">
            <w:pPr>
              <w:rPr>
                <w:rFonts w:cs="Segoe UI"/>
                <w:b/>
                <w:bCs/>
                <w:sz w:val="18"/>
                <w:szCs w:val="18"/>
              </w:rPr>
            </w:pPr>
            <w:r w:rsidRPr="001E3F8A">
              <w:rPr>
                <w:rFonts w:cs="Segoe UI"/>
                <w:b/>
                <w:bCs/>
                <w:sz w:val="18"/>
                <w:szCs w:val="18"/>
              </w:rPr>
              <w:t>Denominator</w:t>
            </w:r>
          </w:p>
        </w:tc>
        <w:tc>
          <w:tcPr>
            <w:tcW w:w="6560" w:type="dxa"/>
          </w:tcPr>
          <w:p w14:paraId="2DA8C156" w14:textId="77777777" w:rsidR="00BD57CC" w:rsidRPr="001E3F8A" w:rsidRDefault="00BD57CC" w:rsidP="00BD57CC">
            <w:pPr>
              <w:jc w:val="left"/>
              <w:rPr>
                <w:sz w:val="18"/>
                <w:szCs w:val="18"/>
              </w:rPr>
            </w:pPr>
            <w:r w:rsidRPr="001E3F8A">
              <w:rPr>
                <w:sz w:val="18"/>
                <w:szCs w:val="18"/>
              </w:rPr>
              <w:t>Total population per region</w:t>
            </w:r>
          </w:p>
        </w:tc>
      </w:tr>
      <w:tr w:rsidR="00BD57CC" w:rsidRPr="001E3F8A" w14:paraId="68621E56" w14:textId="77777777" w:rsidTr="00636470">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09D1588" w14:textId="77777777" w:rsidR="00BD57CC" w:rsidRPr="001E3F8A" w:rsidRDefault="00BD57CC" w:rsidP="00636470">
            <w:pPr>
              <w:rPr>
                <w:rFonts w:cs="Segoe UI"/>
                <w:b/>
                <w:bCs/>
                <w:sz w:val="18"/>
                <w:szCs w:val="18"/>
              </w:rPr>
            </w:pPr>
            <w:r w:rsidRPr="001E3F8A">
              <w:rPr>
                <w:rFonts w:cs="Segoe UI"/>
                <w:b/>
                <w:bCs/>
                <w:sz w:val="18"/>
                <w:szCs w:val="18"/>
              </w:rPr>
              <w:t>Value</w:t>
            </w:r>
          </w:p>
        </w:tc>
        <w:tc>
          <w:tcPr>
            <w:tcW w:w="6560" w:type="dxa"/>
          </w:tcPr>
          <w:p w14:paraId="154FD1C2" w14:textId="77777777" w:rsidR="00BD57CC" w:rsidRPr="001E3F8A" w:rsidRDefault="00BD57CC" w:rsidP="00BD57CC">
            <w:pPr>
              <w:pStyle w:val="ListParagraph"/>
              <w:numPr>
                <w:ilvl w:val="0"/>
                <w:numId w:val="13"/>
              </w:numPr>
              <w:jc w:val="left"/>
              <w:rPr>
                <w:rFonts w:cs="Segoe UI"/>
                <w:b/>
                <w:bCs/>
                <w:sz w:val="18"/>
                <w:szCs w:val="18"/>
              </w:rPr>
            </w:pPr>
            <w:r w:rsidRPr="001E3F8A">
              <w:rPr>
                <w:rFonts w:cs="Segoe UI"/>
                <w:sz w:val="18"/>
                <w:szCs w:val="18"/>
              </w:rPr>
              <w:t>Abu Dhabi :</w:t>
            </w:r>
            <w:r w:rsidRPr="001E3F8A">
              <w:rPr>
                <w:rFonts w:cs="Segoe UI"/>
                <w:b/>
                <w:bCs/>
                <w:sz w:val="18"/>
                <w:szCs w:val="18"/>
              </w:rPr>
              <w:t xml:space="preserve"> 189 </w:t>
            </w:r>
          </w:p>
          <w:p w14:paraId="322EC0AA" w14:textId="77777777" w:rsidR="00BD57CC" w:rsidRPr="001E3F8A" w:rsidRDefault="00BD57CC" w:rsidP="00BD57CC">
            <w:pPr>
              <w:pStyle w:val="ListParagraph"/>
              <w:numPr>
                <w:ilvl w:val="0"/>
                <w:numId w:val="13"/>
              </w:numPr>
              <w:jc w:val="left"/>
              <w:rPr>
                <w:rFonts w:cs="Segoe UI"/>
                <w:b/>
                <w:bCs/>
                <w:sz w:val="18"/>
                <w:szCs w:val="18"/>
              </w:rPr>
            </w:pPr>
            <w:r w:rsidRPr="001E3F8A">
              <w:rPr>
                <w:rFonts w:cs="Segoe UI"/>
                <w:sz w:val="18"/>
                <w:szCs w:val="18"/>
              </w:rPr>
              <w:t>Umm Al Quwain :</w:t>
            </w:r>
            <w:r w:rsidRPr="001E3F8A">
              <w:rPr>
                <w:rFonts w:cs="Segoe UI"/>
                <w:b/>
                <w:bCs/>
                <w:sz w:val="18"/>
                <w:szCs w:val="18"/>
              </w:rPr>
              <w:t xml:space="preserve"> 156 </w:t>
            </w:r>
          </w:p>
          <w:p w14:paraId="46A214A5" w14:textId="77777777" w:rsidR="00BD57CC" w:rsidRPr="001E3F8A" w:rsidRDefault="00BD57CC" w:rsidP="00BD57CC">
            <w:pPr>
              <w:pStyle w:val="ListParagraph"/>
              <w:numPr>
                <w:ilvl w:val="0"/>
                <w:numId w:val="13"/>
              </w:numPr>
              <w:jc w:val="left"/>
              <w:rPr>
                <w:rFonts w:cs="Segoe UI"/>
                <w:b/>
                <w:bCs/>
                <w:sz w:val="18"/>
                <w:szCs w:val="18"/>
              </w:rPr>
            </w:pPr>
            <w:r w:rsidRPr="001E3F8A">
              <w:rPr>
                <w:rFonts w:cs="Segoe UI"/>
                <w:sz w:val="18"/>
                <w:szCs w:val="18"/>
              </w:rPr>
              <w:t>Sharjah :</w:t>
            </w:r>
            <w:r w:rsidRPr="001E3F8A">
              <w:rPr>
                <w:rFonts w:cs="Segoe UI"/>
                <w:b/>
                <w:bCs/>
                <w:sz w:val="18"/>
                <w:szCs w:val="18"/>
              </w:rPr>
              <w:t xml:space="preserve"> 120 </w:t>
            </w:r>
          </w:p>
          <w:p w14:paraId="52FEE471" w14:textId="77777777" w:rsidR="00BD57CC" w:rsidRPr="001E3F8A" w:rsidRDefault="00BD57CC" w:rsidP="00BD57CC">
            <w:pPr>
              <w:pStyle w:val="ListParagraph"/>
              <w:numPr>
                <w:ilvl w:val="0"/>
                <w:numId w:val="13"/>
              </w:numPr>
              <w:jc w:val="left"/>
              <w:rPr>
                <w:rFonts w:cs="Segoe UI"/>
                <w:b/>
                <w:bCs/>
                <w:sz w:val="18"/>
                <w:szCs w:val="18"/>
              </w:rPr>
            </w:pPr>
            <w:r w:rsidRPr="001E3F8A">
              <w:rPr>
                <w:rFonts w:cs="Segoe UI"/>
                <w:sz w:val="18"/>
                <w:szCs w:val="18"/>
              </w:rPr>
              <w:t xml:space="preserve">Ajman : </w:t>
            </w:r>
            <w:r w:rsidRPr="001E3F8A">
              <w:rPr>
                <w:rFonts w:cs="Segoe UI"/>
                <w:b/>
                <w:bCs/>
                <w:sz w:val="18"/>
                <w:szCs w:val="18"/>
              </w:rPr>
              <w:t>116</w:t>
            </w:r>
          </w:p>
          <w:p w14:paraId="178EAF7A" w14:textId="77777777" w:rsidR="00BD57CC" w:rsidRPr="001E3F8A" w:rsidRDefault="00BD57CC" w:rsidP="00BD57CC">
            <w:pPr>
              <w:pStyle w:val="ListParagraph"/>
              <w:numPr>
                <w:ilvl w:val="0"/>
                <w:numId w:val="13"/>
              </w:numPr>
              <w:jc w:val="left"/>
              <w:rPr>
                <w:rFonts w:cs="Segoe UI"/>
                <w:b/>
                <w:bCs/>
                <w:sz w:val="18"/>
                <w:szCs w:val="18"/>
              </w:rPr>
            </w:pPr>
            <w:r w:rsidRPr="001E3F8A">
              <w:rPr>
                <w:rFonts w:cs="Segoe UI"/>
                <w:sz w:val="18"/>
                <w:szCs w:val="18"/>
              </w:rPr>
              <w:t>Fujairah :</w:t>
            </w:r>
            <w:r w:rsidRPr="001E3F8A">
              <w:rPr>
                <w:rFonts w:cs="Segoe UI"/>
                <w:b/>
                <w:bCs/>
                <w:sz w:val="18"/>
                <w:szCs w:val="18"/>
              </w:rPr>
              <w:t xml:space="preserve"> 106 </w:t>
            </w:r>
          </w:p>
          <w:p w14:paraId="57EE886D" w14:textId="77777777" w:rsidR="00BD57CC" w:rsidRPr="001E3F8A" w:rsidRDefault="00BD57CC" w:rsidP="00BD57CC">
            <w:pPr>
              <w:pStyle w:val="ListParagraph"/>
              <w:numPr>
                <w:ilvl w:val="0"/>
                <w:numId w:val="13"/>
              </w:numPr>
              <w:jc w:val="left"/>
              <w:rPr>
                <w:rFonts w:cs="Segoe UI"/>
                <w:b/>
                <w:bCs/>
                <w:sz w:val="18"/>
                <w:szCs w:val="18"/>
              </w:rPr>
            </w:pPr>
            <w:r w:rsidRPr="001E3F8A">
              <w:rPr>
                <w:rFonts w:cs="Segoe UI"/>
                <w:sz w:val="18"/>
                <w:szCs w:val="18"/>
              </w:rPr>
              <w:t>Dubai :</w:t>
            </w:r>
            <w:r w:rsidRPr="001E3F8A">
              <w:rPr>
                <w:rFonts w:cs="Segoe UI"/>
                <w:b/>
                <w:bCs/>
                <w:sz w:val="18"/>
                <w:szCs w:val="18"/>
              </w:rPr>
              <w:t xml:space="preserve"> 92 </w:t>
            </w:r>
          </w:p>
          <w:p w14:paraId="74F4A4C5" w14:textId="77777777" w:rsidR="00BD57CC" w:rsidRPr="001E3F8A" w:rsidRDefault="00BD57CC" w:rsidP="00BD57CC">
            <w:pPr>
              <w:pStyle w:val="ListParagraph"/>
              <w:numPr>
                <w:ilvl w:val="0"/>
                <w:numId w:val="13"/>
              </w:numPr>
              <w:jc w:val="left"/>
              <w:rPr>
                <w:rFonts w:cs="Segoe UI"/>
                <w:b/>
                <w:bCs/>
                <w:sz w:val="18"/>
                <w:szCs w:val="18"/>
              </w:rPr>
            </w:pPr>
            <w:r w:rsidRPr="001E3F8A">
              <w:rPr>
                <w:rFonts w:cs="Segoe UI"/>
                <w:sz w:val="18"/>
                <w:szCs w:val="18"/>
              </w:rPr>
              <w:t>Ras Al Khaimah :</w:t>
            </w:r>
            <w:r w:rsidRPr="001E3F8A">
              <w:rPr>
                <w:rFonts w:cs="Segoe UI"/>
                <w:b/>
                <w:bCs/>
                <w:sz w:val="18"/>
                <w:szCs w:val="18"/>
              </w:rPr>
              <w:t xml:space="preserve"> 90</w:t>
            </w:r>
          </w:p>
        </w:tc>
      </w:tr>
      <w:tr w:rsidR="00BD57CC" w:rsidRPr="001E3F8A" w14:paraId="46C7C0D1" w14:textId="77777777" w:rsidTr="00636470">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732C45A" w14:textId="77777777" w:rsidR="00BD57CC" w:rsidRPr="001E3F8A" w:rsidRDefault="00BD57CC" w:rsidP="00636470">
            <w:pPr>
              <w:rPr>
                <w:rFonts w:cs="Segoe UI"/>
                <w:b/>
                <w:bCs/>
                <w:w w:val="89"/>
                <w:sz w:val="18"/>
                <w:szCs w:val="18"/>
              </w:rPr>
            </w:pPr>
            <w:r w:rsidRPr="001E3F8A">
              <w:rPr>
                <w:rFonts w:cs="Segoe UI"/>
                <w:b/>
                <w:bCs/>
                <w:sz w:val="18"/>
                <w:szCs w:val="18"/>
              </w:rPr>
              <w:t>Unit</w:t>
            </w:r>
          </w:p>
        </w:tc>
        <w:tc>
          <w:tcPr>
            <w:tcW w:w="6560" w:type="dxa"/>
          </w:tcPr>
          <w:p w14:paraId="11A374E2" w14:textId="77777777" w:rsidR="00BD57CC" w:rsidRPr="001E3F8A" w:rsidRDefault="00BD57CC" w:rsidP="00636470">
            <w:pPr>
              <w:jc w:val="left"/>
              <w:rPr>
                <w:rFonts w:cs="Segoe UI"/>
                <w:b/>
                <w:bCs/>
                <w:sz w:val="18"/>
                <w:szCs w:val="18"/>
              </w:rPr>
            </w:pPr>
            <w:r w:rsidRPr="001E3F8A">
              <w:rPr>
                <w:rFonts w:cs="Segoe UI"/>
                <w:b/>
                <w:bCs/>
                <w:sz w:val="18"/>
                <w:szCs w:val="18"/>
              </w:rPr>
              <w:t>Per 10 000 population</w:t>
            </w:r>
          </w:p>
        </w:tc>
      </w:tr>
      <w:tr w:rsidR="00BD57CC" w:rsidRPr="001E3F8A" w14:paraId="492AFF62" w14:textId="77777777" w:rsidTr="00636470">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83CED09" w14:textId="77777777" w:rsidR="00BD57CC" w:rsidRPr="001E3F8A" w:rsidRDefault="00BD57CC" w:rsidP="00636470">
            <w:pPr>
              <w:rPr>
                <w:rFonts w:cs="Segoe UI"/>
                <w:b/>
                <w:bCs/>
                <w:sz w:val="18"/>
                <w:szCs w:val="18"/>
              </w:rPr>
            </w:pPr>
            <w:r w:rsidRPr="001E3F8A">
              <w:rPr>
                <w:rFonts w:cs="Segoe UI"/>
                <w:b/>
                <w:bCs/>
                <w:w w:val="89"/>
                <w:sz w:val="18"/>
                <w:szCs w:val="18"/>
              </w:rPr>
              <w:t>Data Sources</w:t>
            </w:r>
          </w:p>
        </w:tc>
        <w:tc>
          <w:tcPr>
            <w:tcW w:w="6560" w:type="dxa"/>
          </w:tcPr>
          <w:p w14:paraId="545E6DAD" w14:textId="77777777" w:rsidR="00BD57CC" w:rsidRPr="001E3F8A" w:rsidRDefault="00BD57CC" w:rsidP="00636470">
            <w:pPr>
              <w:jc w:val="left"/>
              <w:rPr>
                <w:rFonts w:cs="Segoe UI"/>
                <w:sz w:val="18"/>
                <w:szCs w:val="18"/>
              </w:rPr>
            </w:pPr>
            <w:r w:rsidRPr="001E3F8A">
              <w:rPr>
                <w:rFonts w:cs="Segoe UI"/>
                <w:sz w:val="18"/>
                <w:szCs w:val="18"/>
              </w:rPr>
              <w:t>Ministry of Health and Prevention (MOHAP)</w:t>
            </w:r>
          </w:p>
          <w:p w14:paraId="45A265FB" w14:textId="2C4CD09D" w:rsidR="00BD57CC" w:rsidRPr="001E3F8A" w:rsidRDefault="00BD57CC" w:rsidP="00636470">
            <w:pPr>
              <w:jc w:val="left"/>
              <w:rPr>
                <w:rFonts w:cs="Segoe UI"/>
                <w:sz w:val="18"/>
                <w:szCs w:val="18"/>
              </w:rPr>
            </w:pPr>
            <w:r w:rsidRPr="001E3F8A">
              <w:rPr>
                <w:rFonts w:cs="Segoe UI"/>
                <w:sz w:val="18"/>
                <w:szCs w:val="18"/>
              </w:rPr>
              <w:t>Depart</w:t>
            </w:r>
            <w:r w:rsidR="0023193A" w:rsidRPr="001E3F8A">
              <w:rPr>
                <w:rFonts w:cs="Segoe UI"/>
                <w:sz w:val="18"/>
                <w:szCs w:val="18"/>
              </w:rPr>
              <w:t>ment</w:t>
            </w:r>
            <w:r w:rsidR="00D35644">
              <w:rPr>
                <w:rFonts w:cs="Segoe UI"/>
                <w:sz w:val="18"/>
                <w:szCs w:val="18"/>
              </w:rPr>
              <w:t xml:space="preserve"> of Health </w:t>
            </w:r>
            <w:r w:rsidRPr="001E3F8A">
              <w:rPr>
                <w:rFonts w:cs="Segoe UI"/>
                <w:sz w:val="18"/>
                <w:szCs w:val="18"/>
              </w:rPr>
              <w:t>(DOH)</w:t>
            </w:r>
          </w:p>
          <w:p w14:paraId="022F29C0" w14:textId="77777777" w:rsidR="00BD57CC" w:rsidRPr="001E3F8A" w:rsidRDefault="00BD57CC" w:rsidP="00636470">
            <w:pPr>
              <w:jc w:val="left"/>
              <w:rPr>
                <w:rFonts w:cs="Segoe UI"/>
                <w:sz w:val="18"/>
                <w:szCs w:val="18"/>
              </w:rPr>
            </w:pPr>
            <w:r w:rsidRPr="001E3F8A">
              <w:rPr>
                <w:rFonts w:cs="Segoe UI"/>
                <w:sz w:val="18"/>
                <w:szCs w:val="18"/>
              </w:rPr>
              <w:t>Dubai Health Authority (DHA)</w:t>
            </w:r>
          </w:p>
          <w:p w14:paraId="66615CE0" w14:textId="77777777" w:rsidR="00BD57CC" w:rsidRPr="001E3F8A" w:rsidRDefault="00BD57CC" w:rsidP="00636470">
            <w:pPr>
              <w:jc w:val="left"/>
              <w:rPr>
                <w:rFonts w:cs="Segoe UI"/>
                <w:sz w:val="18"/>
                <w:szCs w:val="18"/>
              </w:rPr>
            </w:pPr>
            <w:r w:rsidRPr="001E3F8A">
              <w:rPr>
                <w:rFonts w:cs="Segoe UI"/>
                <w:sz w:val="18"/>
                <w:szCs w:val="18"/>
              </w:rPr>
              <w:t>Dubai Healthcare City (DHCC)</w:t>
            </w:r>
          </w:p>
          <w:p w14:paraId="4034EB13" w14:textId="77777777" w:rsidR="00BD57CC" w:rsidRPr="001E3F8A" w:rsidRDefault="00BD57CC" w:rsidP="00636470">
            <w:pPr>
              <w:keepNext/>
              <w:jc w:val="left"/>
              <w:rPr>
                <w:rFonts w:cs="Segoe UI"/>
                <w:sz w:val="18"/>
                <w:szCs w:val="18"/>
              </w:rPr>
            </w:pPr>
            <w:r w:rsidRPr="001E3F8A">
              <w:rPr>
                <w:rFonts w:cs="Segoe UI"/>
                <w:sz w:val="18"/>
                <w:szCs w:val="18"/>
              </w:rPr>
              <w:t>Ministry of Presidential Affairs (MOPA)</w:t>
            </w:r>
          </w:p>
        </w:tc>
      </w:tr>
    </w:tbl>
    <w:p w14:paraId="11943762" w14:textId="77777777" w:rsidR="00BD57CC" w:rsidRPr="001E3F8A" w:rsidRDefault="00BD57CC" w:rsidP="00BD57CC">
      <w:pPr>
        <w:rPr>
          <w:sz w:val="20"/>
          <w:szCs w:val="20"/>
        </w:rPr>
      </w:pPr>
    </w:p>
    <w:p w14:paraId="7E1D69D6" w14:textId="77777777" w:rsidR="00BD57CC" w:rsidRPr="001E3F8A" w:rsidRDefault="00BD57CC" w:rsidP="00BD57CC">
      <w:pPr>
        <w:rPr>
          <w:sz w:val="20"/>
          <w:szCs w:val="20"/>
        </w:rPr>
      </w:pPr>
      <w:r w:rsidRPr="001E3F8A">
        <w:rPr>
          <w:sz w:val="20"/>
          <w:szCs w:val="20"/>
        </w:rPr>
        <w:br w:type="page"/>
      </w:r>
    </w:p>
    <w:p w14:paraId="497242A2" w14:textId="77777777" w:rsidR="00636470" w:rsidRPr="001E3F8A" w:rsidRDefault="00636470" w:rsidP="00BD57CC">
      <w:pPr>
        <w:rPr>
          <w:sz w:val="20"/>
          <w:szCs w:val="20"/>
        </w:rPr>
      </w:pPr>
      <w:r w:rsidRPr="001E3F8A">
        <w:rPr>
          <w:rFonts w:asciiTheme="majorBidi" w:eastAsia="Times New Roman" w:hAnsiTheme="majorBidi" w:cstheme="majorBidi"/>
          <w:noProof/>
          <w:sz w:val="11"/>
          <w:szCs w:val="20"/>
          <w:lang w:val="en-GB" w:eastAsia="en-GB"/>
        </w:rPr>
        <w:lastRenderedPageBreak/>
        <w:drawing>
          <wp:inline distT="0" distB="0" distL="0" distR="0" wp14:anchorId="12145218" wp14:editId="2C467D78">
            <wp:extent cx="5486400" cy="2860040"/>
            <wp:effectExtent l="0" t="0" r="0" b="0"/>
            <wp:docPr id="939" name="Chart 939"/>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3F731F7D" w14:textId="79ABBCCB" w:rsidR="00BD57CC" w:rsidRPr="001E3F8A" w:rsidRDefault="0031318E" w:rsidP="0031318E">
      <w:pPr>
        <w:pStyle w:val="Figures"/>
        <w:rPr>
          <w:sz w:val="16"/>
          <w:szCs w:val="16"/>
        </w:rPr>
      </w:pPr>
      <w:bookmarkStart w:id="29" w:name="_Toc61959365"/>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6</w:t>
      </w:r>
      <w:r w:rsidR="008A1DCC" w:rsidRPr="001E3F8A">
        <w:rPr>
          <w:noProof/>
          <w:sz w:val="16"/>
          <w:szCs w:val="16"/>
        </w:rPr>
        <w:fldChar w:fldCharType="end"/>
      </w:r>
      <w:r w:rsidRPr="001E3F8A">
        <w:rPr>
          <w:sz w:val="16"/>
          <w:szCs w:val="16"/>
        </w:rPr>
        <w:t xml:space="preserve"> - Category-wise Manpower Abu Dhabi chart</w:t>
      </w:r>
      <w:bookmarkEnd w:id="29"/>
    </w:p>
    <w:p w14:paraId="3E8BC1B2" w14:textId="77777777" w:rsidR="00636470" w:rsidRPr="001E3F8A" w:rsidRDefault="00636470" w:rsidP="00BD57CC">
      <w:pPr>
        <w:rPr>
          <w:sz w:val="20"/>
          <w:szCs w:val="20"/>
        </w:rPr>
      </w:pPr>
    </w:p>
    <w:tbl>
      <w:tblPr>
        <w:tblStyle w:val="Table1"/>
        <w:tblW w:w="0" w:type="auto"/>
        <w:tblLook w:val="04A0" w:firstRow="1" w:lastRow="0" w:firstColumn="1" w:lastColumn="0" w:noHBand="0" w:noVBand="1"/>
      </w:tblPr>
      <w:tblGrid>
        <w:gridCol w:w="2876"/>
        <w:gridCol w:w="2877"/>
        <w:gridCol w:w="2877"/>
      </w:tblGrid>
      <w:tr w:rsidR="00636470" w:rsidRPr="001E3F8A" w14:paraId="516460E1" w14:textId="77777777" w:rsidTr="00636470">
        <w:trPr>
          <w:cnfStyle w:val="100000000000" w:firstRow="1" w:lastRow="0" w:firstColumn="0" w:lastColumn="0" w:oddVBand="0" w:evenVBand="0" w:oddHBand="0" w:evenHBand="0" w:firstRowFirstColumn="0" w:firstRowLastColumn="0" w:lastRowFirstColumn="0" w:lastRowLastColumn="0"/>
          <w:trHeight w:val="532"/>
        </w:trPr>
        <w:tc>
          <w:tcPr>
            <w:tcW w:w="2876" w:type="dxa"/>
          </w:tcPr>
          <w:p w14:paraId="1292A7DA" w14:textId="77777777" w:rsidR="00636470" w:rsidRPr="001E3F8A" w:rsidRDefault="00636470" w:rsidP="00636470">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877" w:type="dxa"/>
          </w:tcPr>
          <w:p w14:paraId="1F3E1609" w14:textId="77777777" w:rsidR="00636470" w:rsidRPr="001E3F8A" w:rsidRDefault="00636470" w:rsidP="00636470">
            <w:pPr>
              <w:spacing w:line="0" w:lineRule="atLeast"/>
              <w:rPr>
                <w:rFonts w:cs="Segoe UI"/>
                <w:color w:val="FFFFFF" w:themeColor="background1"/>
                <w:sz w:val="18"/>
                <w:szCs w:val="18"/>
              </w:rPr>
            </w:pPr>
            <w:r w:rsidRPr="001E3F8A">
              <w:rPr>
                <w:rFonts w:cs="Segoe UI"/>
                <w:color w:val="FFFFFF" w:themeColor="background1"/>
                <w:sz w:val="18"/>
                <w:szCs w:val="18"/>
              </w:rPr>
              <w:t>Value</w:t>
            </w:r>
          </w:p>
        </w:tc>
        <w:tc>
          <w:tcPr>
            <w:tcW w:w="2877" w:type="dxa"/>
          </w:tcPr>
          <w:p w14:paraId="2BE027D2" w14:textId="77777777" w:rsidR="00636470" w:rsidRPr="001E3F8A" w:rsidRDefault="00636470" w:rsidP="00636470">
            <w:pPr>
              <w:spacing w:line="0" w:lineRule="atLeast"/>
              <w:rPr>
                <w:rFonts w:cs="Segoe UI"/>
                <w:color w:val="FFFFFF" w:themeColor="background1"/>
                <w:sz w:val="18"/>
                <w:szCs w:val="18"/>
              </w:rPr>
            </w:pPr>
            <w:r w:rsidRPr="001E3F8A">
              <w:rPr>
                <w:rFonts w:cs="Segoe UI"/>
                <w:color w:val="FFFFFF" w:themeColor="background1"/>
                <w:sz w:val="18"/>
                <w:szCs w:val="18"/>
              </w:rPr>
              <w:t>Value per 10 000 population</w:t>
            </w:r>
          </w:p>
        </w:tc>
      </w:tr>
      <w:tr w:rsidR="00636470" w:rsidRPr="001E3F8A" w14:paraId="0B799388" w14:textId="77777777" w:rsidTr="00636470">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12E57D6B" w14:textId="77777777" w:rsidR="00636470" w:rsidRPr="001E3F8A" w:rsidRDefault="00636470" w:rsidP="00636470">
            <w:pPr>
              <w:rPr>
                <w:rFonts w:eastAsia="Times New Roman" w:cs="Segoe UI"/>
                <w:b/>
                <w:bCs/>
                <w:sz w:val="18"/>
                <w:szCs w:val="18"/>
              </w:rPr>
            </w:pPr>
            <w:r w:rsidRPr="001E3F8A">
              <w:rPr>
                <w:rFonts w:eastAsia="Times New Roman" w:cs="Segoe UI"/>
                <w:b/>
                <w:bCs/>
                <w:sz w:val="18"/>
                <w:szCs w:val="18"/>
              </w:rPr>
              <w:t>Medical Doctors</w:t>
            </w:r>
          </w:p>
        </w:tc>
        <w:tc>
          <w:tcPr>
            <w:tcW w:w="2877" w:type="dxa"/>
          </w:tcPr>
          <w:p w14:paraId="09093802" w14:textId="77777777" w:rsidR="00636470" w:rsidRPr="001E3F8A" w:rsidRDefault="00636470" w:rsidP="00636470">
            <w:pPr>
              <w:rPr>
                <w:sz w:val="18"/>
                <w:szCs w:val="18"/>
              </w:rPr>
            </w:pPr>
            <w:r w:rsidRPr="001E3F8A">
              <w:rPr>
                <w:sz w:val="18"/>
                <w:szCs w:val="18"/>
              </w:rPr>
              <w:t>9757</w:t>
            </w:r>
          </w:p>
        </w:tc>
        <w:tc>
          <w:tcPr>
            <w:tcW w:w="2877" w:type="dxa"/>
          </w:tcPr>
          <w:p w14:paraId="41B658CD" w14:textId="77777777" w:rsidR="00636470" w:rsidRPr="001E3F8A" w:rsidRDefault="00636470" w:rsidP="00636470">
            <w:pPr>
              <w:rPr>
                <w:sz w:val="18"/>
                <w:szCs w:val="18"/>
              </w:rPr>
            </w:pPr>
            <w:r w:rsidRPr="001E3F8A">
              <w:rPr>
                <w:sz w:val="18"/>
                <w:szCs w:val="18"/>
              </w:rPr>
              <w:t>35</w:t>
            </w:r>
          </w:p>
        </w:tc>
      </w:tr>
      <w:tr w:rsidR="00636470" w:rsidRPr="001E3F8A" w14:paraId="067BE467" w14:textId="77777777" w:rsidTr="00636470">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521D80D4" w14:textId="77777777" w:rsidR="00636470" w:rsidRPr="001E3F8A" w:rsidRDefault="00636470" w:rsidP="00636470">
            <w:pPr>
              <w:rPr>
                <w:rFonts w:eastAsia="Times New Roman" w:cs="Segoe UI"/>
                <w:b/>
                <w:bCs/>
                <w:sz w:val="18"/>
                <w:szCs w:val="18"/>
              </w:rPr>
            </w:pPr>
            <w:r w:rsidRPr="001E3F8A">
              <w:rPr>
                <w:rFonts w:eastAsia="Times New Roman" w:cs="Segoe UI"/>
                <w:b/>
                <w:bCs/>
                <w:sz w:val="18"/>
                <w:szCs w:val="18"/>
              </w:rPr>
              <w:t>Dentists</w:t>
            </w:r>
          </w:p>
        </w:tc>
        <w:tc>
          <w:tcPr>
            <w:tcW w:w="2877" w:type="dxa"/>
          </w:tcPr>
          <w:p w14:paraId="50E4163D" w14:textId="77777777" w:rsidR="00636470" w:rsidRPr="001E3F8A" w:rsidRDefault="00636470" w:rsidP="00636470">
            <w:pPr>
              <w:rPr>
                <w:sz w:val="18"/>
                <w:szCs w:val="18"/>
              </w:rPr>
            </w:pPr>
            <w:r w:rsidRPr="001E3F8A">
              <w:rPr>
                <w:sz w:val="18"/>
                <w:szCs w:val="18"/>
              </w:rPr>
              <w:t>2149</w:t>
            </w:r>
          </w:p>
        </w:tc>
        <w:tc>
          <w:tcPr>
            <w:tcW w:w="2877" w:type="dxa"/>
          </w:tcPr>
          <w:p w14:paraId="5935F81A" w14:textId="77777777" w:rsidR="00636470" w:rsidRPr="001E3F8A" w:rsidRDefault="00636470" w:rsidP="00636470">
            <w:pPr>
              <w:rPr>
                <w:sz w:val="18"/>
                <w:szCs w:val="18"/>
              </w:rPr>
            </w:pPr>
            <w:r w:rsidRPr="001E3F8A">
              <w:rPr>
                <w:sz w:val="18"/>
                <w:szCs w:val="18"/>
              </w:rPr>
              <w:t>8</w:t>
            </w:r>
          </w:p>
        </w:tc>
      </w:tr>
      <w:tr w:rsidR="00636470" w:rsidRPr="001E3F8A" w14:paraId="2CA0A9DF" w14:textId="77777777" w:rsidTr="00636470">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59F5E68F" w14:textId="77777777" w:rsidR="00636470" w:rsidRPr="001E3F8A" w:rsidRDefault="00636470" w:rsidP="00636470">
            <w:pPr>
              <w:rPr>
                <w:rFonts w:eastAsia="Times New Roman" w:cs="Segoe UI"/>
                <w:b/>
                <w:bCs/>
                <w:sz w:val="18"/>
                <w:szCs w:val="18"/>
              </w:rPr>
            </w:pPr>
            <w:r w:rsidRPr="001E3F8A">
              <w:rPr>
                <w:rFonts w:eastAsia="Times New Roman" w:cs="Segoe UI"/>
                <w:b/>
                <w:bCs/>
                <w:sz w:val="18"/>
                <w:szCs w:val="18"/>
              </w:rPr>
              <w:t>Pharmacists</w:t>
            </w:r>
          </w:p>
        </w:tc>
        <w:tc>
          <w:tcPr>
            <w:tcW w:w="2877" w:type="dxa"/>
          </w:tcPr>
          <w:p w14:paraId="499ADD0E" w14:textId="77777777" w:rsidR="00636470" w:rsidRPr="001E3F8A" w:rsidRDefault="00636470" w:rsidP="00636470">
            <w:pPr>
              <w:rPr>
                <w:sz w:val="18"/>
                <w:szCs w:val="18"/>
              </w:rPr>
            </w:pPr>
            <w:r w:rsidRPr="001E3F8A">
              <w:rPr>
                <w:sz w:val="18"/>
                <w:szCs w:val="18"/>
              </w:rPr>
              <w:t>4119</w:t>
            </w:r>
          </w:p>
        </w:tc>
        <w:tc>
          <w:tcPr>
            <w:tcW w:w="2877" w:type="dxa"/>
          </w:tcPr>
          <w:p w14:paraId="551F4B82" w14:textId="77777777" w:rsidR="00636470" w:rsidRPr="001E3F8A" w:rsidRDefault="00636470" w:rsidP="00636470">
            <w:pPr>
              <w:rPr>
                <w:sz w:val="18"/>
                <w:szCs w:val="18"/>
              </w:rPr>
            </w:pPr>
            <w:r w:rsidRPr="001E3F8A">
              <w:rPr>
                <w:sz w:val="18"/>
                <w:szCs w:val="18"/>
              </w:rPr>
              <w:t>15</w:t>
            </w:r>
          </w:p>
        </w:tc>
      </w:tr>
      <w:tr w:rsidR="00636470" w:rsidRPr="001E3F8A" w14:paraId="5674D7F4" w14:textId="77777777" w:rsidTr="00636470">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2AA19C37" w14:textId="77777777" w:rsidR="00636470" w:rsidRPr="001E3F8A" w:rsidRDefault="00636470" w:rsidP="00636470">
            <w:pPr>
              <w:rPr>
                <w:rFonts w:eastAsia="Times New Roman" w:cs="Segoe UI"/>
                <w:b/>
                <w:bCs/>
                <w:sz w:val="18"/>
                <w:szCs w:val="18"/>
              </w:rPr>
            </w:pPr>
            <w:r w:rsidRPr="001E3F8A">
              <w:rPr>
                <w:rFonts w:eastAsia="Times New Roman" w:cs="Segoe UI"/>
                <w:b/>
                <w:bCs/>
                <w:sz w:val="18"/>
                <w:szCs w:val="18"/>
              </w:rPr>
              <w:t>Nurses</w:t>
            </w:r>
          </w:p>
        </w:tc>
        <w:tc>
          <w:tcPr>
            <w:tcW w:w="2877" w:type="dxa"/>
          </w:tcPr>
          <w:p w14:paraId="14F2B968" w14:textId="77777777" w:rsidR="00636470" w:rsidRPr="001E3F8A" w:rsidRDefault="00636470" w:rsidP="00636470">
            <w:pPr>
              <w:rPr>
                <w:sz w:val="18"/>
                <w:szCs w:val="18"/>
              </w:rPr>
            </w:pPr>
            <w:r w:rsidRPr="001E3F8A">
              <w:rPr>
                <w:sz w:val="18"/>
                <w:szCs w:val="18"/>
              </w:rPr>
              <w:t>27652</w:t>
            </w:r>
          </w:p>
        </w:tc>
        <w:tc>
          <w:tcPr>
            <w:tcW w:w="2877" w:type="dxa"/>
          </w:tcPr>
          <w:p w14:paraId="3EBF92F0" w14:textId="77777777" w:rsidR="00636470" w:rsidRPr="001E3F8A" w:rsidRDefault="00636470" w:rsidP="00636470">
            <w:pPr>
              <w:rPr>
                <w:sz w:val="18"/>
                <w:szCs w:val="18"/>
              </w:rPr>
            </w:pPr>
            <w:r w:rsidRPr="001E3F8A">
              <w:rPr>
                <w:sz w:val="18"/>
                <w:szCs w:val="18"/>
              </w:rPr>
              <w:t>98</w:t>
            </w:r>
          </w:p>
        </w:tc>
      </w:tr>
      <w:tr w:rsidR="00636470" w:rsidRPr="001E3F8A" w14:paraId="36787249" w14:textId="77777777" w:rsidTr="00636470">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5B8D9284" w14:textId="77777777" w:rsidR="00636470" w:rsidRPr="001E3F8A" w:rsidRDefault="00636470" w:rsidP="00636470">
            <w:pPr>
              <w:rPr>
                <w:rFonts w:eastAsia="Times New Roman" w:cs="Segoe UI"/>
                <w:b/>
                <w:bCs/>
                <w:sz w:val="18"/>
                <w:szCs w:val="18"/>
              </w:rPr>
            </w:pPr>
            <w:r w:rsidRPr="001E3F8A">
              <w:rPr>
                <w:rFonts w:eastAsia="Times New Roman" w:cs="Segoe UI"/>
                <w:b/>
                <w:bCs/>
                <w:sz w:val="18"/>
                <w:szCs w:val="18"/>
              </w:rPr>
              <w:t>Technicians</w:t>
            </w:r>
          </w:p>
        </w:tc>
        <w:tc>
          <w:tcPr>
            <w:tcW w:w="2877" w:type="dxa"/>
          </w:tcPr>
          <w:p w14:paraId="613ABADA" w14:textId="77777777" w:rsidR="00636470" w:rsidRPr="001E3F8A" w:rsidRDefault="00636470" w:rsidP="00636470">
            <w:pPr>
              <w:rPr>
                <w:sz w:val="18"/>
                <w:szCs w:val="18"/>
              </w:rPr>
            </w:pPr>
            <w:r w:rsidRPr="001E3F8A">
              <w:rPr>
                <w:sz w:val="18"/>
                <w:szCs w:val="18"/>
              </w:rPr>
              <w:t>9494</w:t>
            </w:r>
          </w:p>
        </w:tc>
        <w:tc>
          <w:tcPr>
            <w:tcW w:w="2877" w:type="dxa"/>
          </w:tcPr>
          <w:p w14:paraId="251F226D" w14:textId="77777777" w:rsidR="00636470" w:rsidRPr="001E3F8A" w:rsidRDefault="00636470" w:rsidP="00636470">
            <w:pPr>
              <w:rPr>
                <w:sz w:val="18"/>
                <w:szCs w:val="18"/>
              </w:rPr>
            </w:pPr>
            <w:r w:rsidRPr="001E3F8A">
              <w:rPr>
                <w:sz w:val="18"/>
                <w:szCs w:val="18"/>
              </w:rPr>
              <w:t>34</w:t>
            </w:r>
          </w:p>
        </w:tc>
      </w:tr>
      <w:tr w:rsidR="00636470" w:rsidRPr="001E3F8A" w14:paraId="7DE49E1D" w14:textId="77777777" w:rsidTr="00636470">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45C52752" w14:textId="77777777" w:rsidR="00636470" w:rsidRPr="001E3F8A" w:rsidRDefault="00636470" w:rsidP="00636470">
            <w:pPr>
              <w:rPr>
                <w:rFonts w:eastAsia="Times New Roman" w:cs="Segoe UI"/>
                <w:b/>
                <w:bCs/>
                <w:sz w:val="18"/>
                <w:szCs w:val="18"/>
              </w:rPr>
            </w:pPr>
            <w:r w:rsidRPr="001E3F8A">
              <w:rPr>
                <w:rFonts w:eastAsia="Times New Roman" w:cs="Segoe UI"/>
                <w:b/>
                <w:bCs/>
                <w:sz w:val="18"/>
                <w:szCs w:val="18"/>
              </w:rPr>
              <w:t>Total</w:t>
            </w:r>
          </w:p>
        </w:tc>
        <w:tc>
          <w:tcPr>
            <w:tcW w:w="2877" w:type="dxa"/>
          </w:tcPr>
          <w:p w14:paraId="37825599" w14:textId="77777777" w:rsidR="00636470" w:rsidRPr="001E3F8A" w:rsidRDefault="00636470" w:rsidP="00636470">
            <w:pPr>
              <w:rPr>
                <w:b/>
                <w:bCs/>
                <w:sz w:val="18"/>
                <w:szCs w:val="18"/>
              </w:rPr>
            </w:pPr>
            <w:r w:rsidRPr="001E3F8A">
              <w:rPr>
                <w:b/>
                <w:bCs/>
                <w:sz w:val="18"/>
                <w:szCs w:val="18"/>
              </w:rPr>
              <w:t>53171</w:t>
            </w:r>
          </w:p>
        </w:tc>
        <w:tc>
          <w:tcPr>
            <w:tcW w:w="2877" w:type="dxa"/>
          </w:tcPr>
          <w:p w14:paraId="1E1A9C23" w14:textId="77777777" w:rsidR="00636470" w:rsidRPr="001E3F8A" w:rsidRDefault="00636470" w:rsidP="00636470">
            <w:pPr>
              <w:rPr>
                <w:b/>
                <w:bCs/>
                <w:sz w:val="18"/>
                <w:szCs w:val="18"/>
              </w:rPr>
            </w:pPr>
            <w:r w:rsidRPr="001E3F8A">
              <w:rPr>
                <w:b/>
                <w:bCs/>
                <w:sz w:val="18"/>
                <w:szCs w:val="18"/>
              </w:rPr>
              <w:t>189</w:t>
            </w:r>
          </w:p>
        </w:tc>
      </w:tr>
    </w:tbl>
    <w:p w14:paraId="4692AF9A" w14:textId="7221F235" w:rsidR="00636470" w:rsidRPr="001E3F8A" w:rsidRDefault="004E6A27" w:rsidP="004E6A27">
      <w:pPr>
        <w:pStyle w:val="TableName"/>
        <w:rPr>
          <w:sz w:val="16"/>
          <w:szCs w:val="16"/>
        </w:rPr>
      </w:pPr>
      <w:bookmarkStart w:id="30" w:name="_Toc61959395"/>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3</w:t>
      </w:r>
      <w:r w:rsidR="008A1DCC" w:rsidRPr="001E3F8A">
        <w:rPr>
          <w:noProof/>
          <w:sz w:val="16"/>
          <w:szCs w:val="16"/>
        </w:rPr>
        <w:fldChar w:fldCharType="end"/>
      </w:r>
      <w:r w:rsidRPr="001E3F8A">
        <w:rPr>
          <w:sz w:val="16"/>
          <w:szCs w:val="16"/>
        </w:rPr>
        <w:t xml:space="preserve"> - Category-wise Abu Dhabi Summary</w:t>
      </w:r>
      <w:bookmarkEnd w:id="30"/>
    </w:p>
    <w:p w14:paraId="04678489" w14:textId="77777777" w:rsidR="00636470" w:rsidRPr="001E3F8A" w:rsidRDefault="00636470">
      <w:pPr>
        <w:spacing w:line="264" w:lineRule="auto"/>
        <w:rPr>
          <w:sz w:val="20"/>
          <w:szCs w:val="20"/>
        </w:rPr>
      </w:pPr>
      <w:r w:rsidRPr="001E3F8A">
        <w:rPr>
          <w:sz w:val="20"/>
          <w:szCs w:val="20"/>
        </w:rPr>
        <w:br w:type="page"/>
      </w:r>
    </w:p>
    <w:p w14:paraId="12542A3A" w14:textId="77777777" w:rsidR="00BB4F7C" w:rsidRPr="001E3F8A" w:rsidRDefault="00BB4F7C" w:rsidP="00BD57CC">
      <w:pPr>
        <w:rPr>
          <w:sz w:val="20"/>
          <w:szCs w:val="20"/>
        </w:rPr>
      </w:pPr>
      <w:r w:rsidRPr="001E3F8A">
        <w:rPr>
          <w:rFonts w:asciiTheme="majorBidi" w:eastAsia="Times New Roman" w:hAnsiTheme="majorBidi" w:cstheme="majorBidi"/>
          <w:noProof/>
          <w:sz w:val="11"/>
          <w:szCs w:val="20"/>
          <w:lang w:val="en-GB" w:eastAsia="en-GB"/>
        </w:rPr>
        <w:lastRenderedPageBreak/>
        <w:drawing>
          <wp:inline distT="0" distB="0" distL="0" distR="0" wp14:anchorId="3B0B763E" wp14:editId="267CCE4B">
            <wp:extent cx="5486400" cy="2860040"/>
            <wp:effectExtent l="0" t="0" r="0" b="0"/>
            <wp:docPr id="940" name="Chart 940"/>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41E4BE39" w14:textId="4586F2FE" w:rsidR="00636470" w:rsidRPr="001E3F8A" w:rsidRDefault="006D3F03" w:rsidP="00821137">
      <w:pPr>
        <w:pStyle w:val="Figures"/>
        <w:rPr>
          <w:sz w:val="16"/>
          <w:szCs w:val="16"/>
        </w:rPr>
      </w:pPr>
      <w:bookmarkStart w:id="31" w:name="_Toc61959366"/>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7</w:t>
      </w:r>
      <w:r w:rsidR="008A1DCC" w:rsidRPr="001E3F8A">
        <w:rPr>
          <w:noProof/>
          <w:sz w:val="16"/>
          <w:szCs w:val="16"/>
        </w:rPr>
        <w:fldChar w:fldCharType="end"/>
      </w:r>
      <w:r w:rsidRPr="001E3F8A">
        <w:rPr>
          <w:sz w:val="16"/>
          <w:szCs w:val="16"/>
        </w:rPr>
        <w:t xml:space="preserve"> - Category-wise Manpower Dubai chart</w:t>
      </w:r>
      <w:bookmarkEnd w:id="31"/>
    </w:p>
    <w:p w14:paraId="7F6271A9" w14:textId="77777777" w:rsidR="00636470" w:rsidRPr="001E3F8A" w:rsidRDefault="00636470" w:rsidP="00BD57CC">
      <w:pPr>
        <w:rPr>
          <w:sz w:val="20"/>
          <w:szCs w:val="20"/>
        </w:rPr>
      </w:pPr>
    </w:p>
    <w:tbl>
      <w:tblPr>
        <w:tblStyle w:val="Table1"/>
        <w:tblW w:w="0" w:type="auto"/>
        <w:tblLook w:val="04A0" w:firstRow="1" w:lastRow="0" w:firstColumn="1" w:lastColumn="0" w:noHBand="0" w:noVBand="1"/>
      </w:tblPr>
      <w:tblGrid>
        <w:gridCol w:w="2876"/>
        <w:gridCol w:w="2877"/>
        <w:gridCol w:w="2877"/>
      </w:tblGrid>
      <w:tr w:rsidR="00BB4F7C" w:rsidRPr="001E3F8A" w14:paraId="5404D4CF" w14:textId="77777777" w:rsidTr="001B7507">
        <w:trPr>
          <w:cnfStyle w:val="100000000000" w:firstRow="1" w:lastRow="0" w:firstColumn="0" w:lastColumn="0" w:oddVBand="0" w:evenVBand="0" w:oddHBand="0" w:evenHBand="0" w:firstRowFirstColumn="0" w:firstRowLastColumn="0" w:lastRowFirstColumn="0" w:lastRowLastColumn="0"/>
          <w:trHeight w:val="532"/>
        </w:trPr>
        <w:tc>
          <w:tcPr>
            <w:tcW w:w="2876" w:type="dxa"/>
          </w:tcPr>
          <w:p w14:paraId="7EAF623E" w14:textId="77777777" w:rsidR="00BB4F7C" w:rsidRPr="001E3F8A" w:rsidRDefault="00BB4F7C" w:rsidP="001B7507">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877" w:type="dxa"/>
          </w:tcPr>
          <w:p w14:paraId="2958DC7C" w14:textId="77777777" w:rsidR="00BB4F7C" w:rsidRPr="001E3F8A" w:rsidRDefault="00BB4F7C" w:rsidP="001B7507">
            <w:pPr>
              <w:spacing w:line="0" w:lineRule="atLeast"/>
              <w:rPr>
                <w:rFonts w:cs="Segoe UI"/>
                <w:color w:val="FFFFFF" w:themeColor="background1"/>
                <w:sz w:val="18"/>
                <w:szCs w:val="18"/>
              </w:rPr>
            </w:pPr>
            <w:r w:rsidRPr="001E3F8A">
              <w:rPr>
                <w:rFonts w:cs="Segoe UI"/>
                <w:color w:val="FFFFFF" w:themeColor="background1"/>
                <w:sz w:val="18"/>
                <w:szCs w:val="18"/>
              </w:rPr>
              <w:t>Value</w:t>
            </w:r>
          </w:p>
        </w:tc>
        <w:tc>
          <w:tcPr>
            <w:tcW w:w="2877" w:type="dxa"/>
          </w:tcPr>
          <w:p w14:paraId="510F538B" w14:textId="77777777" w:rsidR="00BB4F7C" w:rsidRPr="001E3F8A" w:rsidRDefault="00BB4F7C" w:rsidP="001B7507">
            <w:pPr>
              <w:spacing w:line="0" w:lineRule="atLeast"/>
              <w:rPr>
                <w:rFonts w:cs="Segoe UI"/>
                <w:color w:val="FFFFFF" w:themeColor="background1"/>
                <w:sz w:val="18"/>
                <w:szCs w:val="18"/>
              </w:rPr>
            </w:pPr>
            <w:r w:rsidRPr="001E3F8A">
              <w:rPr>
                <w:rFonts w:cs="Segoe UI"/>
                <w:color w:val="FFFFFF" w:themeColor="background1"/>
                <w:sz w:val="18"/>
                <w:szCs w:val="18"/>
              </w:rPr>
              <w:t>Value per 10 000 population</w:t>
            </w:r>
          </w:p>
        </w:tc>
      </w:tr>
      <w:tr w:rsidR="00BB4F7C" w:rsidRPr="001E3F8A" w14:paraId="61763053" w14:textId="77777777" w:rsidTr="00BB4F7C">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5864F6D1"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Medical Doctors</w:t>
            </w:r>
          </w:p>
        </w:tc>
        <w:tc>
          <w:tcPr>
            <w:tcW w:w="2877" w:type="dxa"/>
          </w:tcPr>
          <w:p w14:paraId="345DA62A" w14:textId="77777777" w:rsidR="00BB4F7C" w:rsidRPr="001E3F8A" w:rsidRDefault="00BB4F7C" w:rsidP="00BB4F7C">
            <w:pPr>
              <w:rPr>
                <w:sz w:val="18"/>
                <w:szCs w:val="18"/>
              </w:rPr>
            </w:pPr>
            <w:r w:rsidRPr="001E3F8A">
              <w:rPr>
                <w:sz w:val="18"/>
                <w:szCs w:val="18"/>
              </w:rPr>
              <w:t>9203</w:t>
            </w:r>
          </w:p>
        </w:tc>
        <w:tc>
          <w:tcPr>
            <w:tcW w:w="2877" w:type="dxa"/>
          </w:tcPr>
          <w:p w14:paraId="07BC64DD" w14:textId="77777777" w:rsidR="00BB4F7C" w:rsidRPr="001E3F8A" w:rsidRDefault="00BB4F7C" w:rsidP="00BB4F7C">
            <w:pPr>
              <w:rPr>
                <w:sz w:val="18"/>
                <w:szCs w:val="18"/>
              </w:rPr>
            </w:pPr>
            <w:r w:rsidRPr="001E3F8A">
              <w:rPr>
                <w:sz w:val="18"/>
                <w:szCs w:val="18"/>
              </w:rPr>
              <w:t>21</w:t>
            </w:r>
          </w:p>
        </w:tc>
      </w:tr>
      <w:tr w:rsidR="00BB4F7C" w:rsidRPr="001E3F8A" w14:paraId="437136ED" w14:textId="77777777" w:rsidTr="00BB4F7C">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0E28C948"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Dentists</w:t>
            </w:r>
          </w:p>
        </w:tc>
        <w:tc>
          <w:tcPr>
            <w:tcW w:w="2877" w:type="dxa"/>
          </w:tcPr>
          <w:p w14:paraId="4DBE7C90" w14:textId="77777777" w:rsidR="00BB4F7C" w:rsidRPr="001E3F8A" w:rsidRDefault="00BB4F7C" w:rsidP="00BB4F7C">
            <w:pPr>
              <w:rPr>
                <w:sz w:val="18"/>
                <w:szCs w:val="18"/>
              </w:rPr>
            </w:pPr>
            <w:r w:rsidRPr="001E3F8A">
              <w:rPr>
                <w:sz w:val="18"/>
                <w:szCs w:val="18"/>
              </w:rPr>
              <w:t>2322</w:t>
            </w:r>
          </w:p>
        </w:tc>
        <w:tc>
          <w:tcPr>
            <w:tcW w:w="2877" w:type="dxa"/>
          </w:tcPr>
          <w:p w14:paraId="1FBD7D00" w14:textId="77777777" w:rsidR="00BB4F7C" w:rsidRPr="001E3F8A" w:rsidRDefault="00BB4F7C" w:rsidP="00BB4F7C">
            <w:pPr>
              <w:rPr>
                <w:sz w:val="18"/>
                <w:szCs w:val="18"/>
              </w:rPr>
            </w:pPr>
            <w:r w:rsidRPr="001E3F8A">
              <w:rPr>
                <w:sz w:val="18"/>
                <w:szCs w:val="18"/>
              </w:rPr>
              <w:t>5</w:t>
            </w:r>
          </w:p>
        </w:tc>
      </w:tr>
      <w:tr w:rsidR="00BB4F7C" w:rsidRPr="001E3F8A" w14:paraId="122A9DA2" w14:textId="77777777" w:rsidTr="00BB4F7C">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6954F857"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Pharmacists</w:t>
            </w:r>
          </w:p>
        </w:tc>
        <w:tc>
          <w:tcPr>
            <w:tcW w:w="2877" w:type="dxa"/>
          </w:tcPr>
          <w:p w14:paraId="7BC7FE10" w14:textId="77777777" w:rsidR="00BB4F7C" w:rsidRPr="001E3F8A" w:rsidRDefault="00BB4F7C" w:rsidP="00BB4F7C">
            <w:pPr>
              <w:rPr>
                <w:sz w:val="18"/>
                <w:szCs w:val="18"/>
              </w:rPr>
            </w:pPr>
            <w:r w:rsidRPr="001E3F8A">
              <w:rPr>
                <w:sz w:val="18"/>
                <w:szCs w:val="18"/>
              </w:rPr>
              <w:t>1424</w:t>
            </w:r>
          </w:p>
        </w:tc>
        <w:tc>
          <w:tcPr>
            <w:tcW w:w="2877" w:type="dxa"/>
          </w:tcPr>
          <w:p w14:paraId="426AB18F" w14:textId="77777777" w:rsidR="00BB4F7C" w:rsidRPr="001E3F8A" w:rsidRDefault="00BB4F7C" w:rsidP="00BB4F7C">
            <w:pPr>
              <w:rPr>
                <w:sz w:val="18"/>
                <w:szCs w:val="18"/>
              </w:rPr>
            </w:pPr>
            <w:r w:rsidRPr="001E3F8A">
              <w:rPr>
                <w:sz w:val="18"/>
                <w:szCs w:val="18"/>
              </w:rPr>
              <w:t>3</w:t>
            </w:r>
          </w:p>
        </w:tc>
      </w:tr>
      <w:tr w:rsidR="00BB4F7C" w:rsidRPr="001E3F8A" w14:paraId="13585328" w14:textId="77777777" w:rsidTr="00BB4F7C">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07EE0BCC"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Nurses</w:t>
            </w:r>
          </w:p>
        </w:tc>
        <w:tc>
          <w:tcPr>
            <w:tcW w:w="2877" w:type="dxa"/>
          </w:tcPr>
          <w:p w14:paraId="52475093" w14:textId="77777777" w:rsidR="00BB4F7C" w:rsidRPr="001E3F8A" w:rsidRDefault="00BB4F7C" w:rsidP="00BB4F7C">
            <w:pPr>
              <w:rPr>
                <w:sz w:val="18"/>
                <w:szCs w:val="18"/>
              </w:rPr>
            </w:pPr>
            <w:r w:rsidRPr="001E3F8A">
              <w:rPr>
                <w:sz w:val="18"/>
                <w:szCs w:val="18"/>
              </w:rPr>
              <w:t>17674</w:t>
            </w:r>
          </w:p>
        </w:tc>
        <w:tc>
          <w:tcPr>
            <w:tcW w:w="2877" w:type="dxa"/>
          </w:tcPr>
          <w:p w14:paraId="14EAEB7A" w14:textId="77777777" w:rsidR="00BB4F7C" w:rsidRPr="001E3F8A" w:rsidRDefault="00BB4F7C" w:rsidP="00BB4F7C">
            <w:pPr>
              <w:rPr>
                <w:sz w:val="18"/>
                <w:szCs w:val="18"/>
              </w:rPr>
            </w:pPr>
            <w:r w:rsidRPr="001E3F8A">
              <w:rPr>
                <w:sz w:val="18"/>
                <w:szCs w:val="18"/>
              </w:rPr>
              <w:t>41</w:t>
            </w:r>
          </w:p>
        </w:tc>
      </w:tr>
      <w:tr w:rsidR="00BB4F7C" w:rsidRPr="001E3F8A" w14:paraId="3368B39C" w14:textId="77777777" w:rsidTr="00BB4F7C">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3E7AE2F9"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Technicians</w:t>
            </w:r>
          </w:p>
        </w:tc>
        <w:tc>
          <w:tcPr>
            <w:tcW w:w="2877" w:type="dxa"/>
          </w:tcPr>
          <w:p w14:paraId="0B624234" w14:textId="77777777" w:rsidR="00BB4F7C" w:rsidRPr="001E3F8A" w:rsidRDefault="00BB4F7C" w:rsidP="00BB4F7C">
            <w:pPr>
              <w:rPr>
                <w:sz w:val="18"/>
                <w:szCs w:val="18"/>
              </w:rPr>
            </w:pPr>
            <w:r w:rsidRPr="001E3F8A">
              <w:rPr>
                <w:sz w:val="18"/>
                <w:szCs w:val="18"/>
              </w:rPr>
              <w:t>8787</w:t>
            </w:r>
          </w:p>
        </w:tc>
        <w:tc>
          <w:tcPr>
            <w:tcW w:w="2877" w:type="dxa"/>
          </w:tcPr>
          <w:p w14:paraId="53926CE7" w14:textId="77777777" w:rsidR="00BB4F7C" w:rsidRPr="001E3F8A" w:rsidRDefault="00BB4F7C" w:rsidP="00BB4F7C">
            <w:pPr>
              <w:rPr>
                <w:sz w:val="18"/>
                <w:szCs w:val="18"/>
              </w:rPr>
            </w:pPr>
            <w:r w:rsidRPr="001E3F8A">
              <w:rPr>
                <w:sz w:val="18"/>
                <w:szCs w:val="18"/>
              </w:rPr>
              <w:t>20</w:t>
            </w:r>
          </w:p>
        </w:tc>
      </w:tr>
      <w:tr w:rsidR="00BB4F7C" w:rsidRPr="001E3F8A" w14:paraId="35206F58" w14:textId="77777777" w:rsidTr="00BB4F7C">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52BF2B68"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Total</w:t>
            </w:r>
          </w:p>
        </w:tc>
        <w:tc>
          <w:tcPr>
            <w:tcW w:w="2877" w:type="dxa"/>
          </w:tcPr>
          <w:p w14:paraId="0AF1166B" w14:textId="77777777" w:rsidR="00BB4F7C" w:rsidRPr="001E3F8A" w:rsidRDefault="00BB4F7C" w:rsidP="00BB4F7C">
            <w:pPr>
              <w:rPr>
                <w:b/>
                <w:bCs/>
                <w:sz w:val="18"/>
                <w:szCs w:val="18"/>
              </w:rPr>
            </w:pPr>
            <w:r w:rsidRPr="001E3F8A">
              <w:rPr>
                <w:b/>
                <w:bCs/>
                <w:sz w:val="18"/>
                <w:szCs w:val="18"/>
              </w:rPr>
              <w:t>39410</w:t>
            </w:r>
          </w:p>
        </w:tc>
        <w:tc>
          <w:tcPr>
            <w:tcW w:w="2877" w:type="dxa"/>
          </w:tcPr>
          <w:p w14:paraId="5DF5ADFB" w14:textId="77777777" w:rsidR="00BB4F7C" w:rsidRPr="001E3F8A" w:rsidRDefault="00BB4F7C" w:rsidP="00BB4F7C">
            <w:pPr>
              <w:rPr>
                <w:b/>
                <w:bCs/>
                <w:sz w:val="18"/>
                <w:szCs w:val="18"/>
              </w:rPr>
            </w:pPr>
            <w:r w:rsidRPr="001E3F8A">
              <w:rPr>
                <w:b/>
                <w:bCs/>
                <w:sz w:val="18"/>
                <w:szCs w:val="18"/>
              </w:rPr>
              <w:t>92</w:t>
            </w:r>
          </w:p>
        </w:tc>
      </w:tr>
    </w:tbl>
    <w:p w14:paraId="385C51CB" w14:textId="5736FB0B" w:rsidR="00BB4F7C" w:rsidRPr="001E3F8A" w:rsidRDefault="0044143C" w:rsidP="0044143C">
      <w:pPr>
        <w:pStyle w:val="TableName"/>
        <w:rPr>
          <w:sz w:val="16"/>
          <w:szCs w:val="16"/>
        </w:rPr>
      </w:pPr>
      <w:bookmarkStart w:id="32" w:name="_Toc61959396"/>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4</w:t>
      </w:r>
      <w:r w:rsidR="008A1DCC" w:rsidRPr="001E3F8A">
        <w:rPr>
          <w:noProof/>
          <w:sz w:val="16"/>
          <w:szCs w:val="16"/>
        </w:rPr>
        <w:fldChar w:fldCharType="end"/>
      </w:r>
      <w:r w:rsidRPr="001E3F8A">
        <w:rPr>
          <w:sz w:val="16"/>
          <w:szCs w:val="16"/>
        </w:rPr>
        <w:t xml:space="preserve"> - Category-wise Dubai Summary</w:t>
      </w:r>
      <w:bookmarkEnd w:id="32"/>
    </w:p>
    <w:p w14:paraId="48BAB5E2" w14:textId="77777777" w:rsidR="00BB4F7C" w:rsidRPr="001E3F8A" w:rsidRDefault="00BB4F7C">
      <w:pPr>
        <w:spacing w:line="264" w:lineRule="auto"/>
        <w:rPr>
          <w:sz w:val="20"/>
          <w:szCs w:val="20"/>
        </w:rPr>
      </w:pPr>
      <w:r w:rsidRPr="001E3F8A">
        <w:rPr>
          <w:sz w:val="20"/>
          <w:szCs w:val="20"/>
        </w:rPr>
        <w:br w:type="page"/>
      </w:r>
    </w:p>
    <w:p w14:paraId="3DE07079" w14:textId="77777777" w:rsidR="00BB4F7C" w:rsidRPr="001E3F8A" w:rsidRDefault="00BB4F7C" w:rsidP="00BB4F7C">
      <w:pPr>
        <w:rPr>
          <w:sz w:val="20"/>
          <w:szCs w:val="20"/>
        </w:rPr>
      </w:pPr>
      <w:r w:rsidRPr="001E3F8A">
        <w:rPr>
          <w:rFonts w:asciiTheme="majorBidi" w:eastAsia="Times New Roman" w:hAnsiTheme="majorBidi" w:cstheme="majorBidi"/>
          <w:noProof/>
          <w:sz w:val="11"/>
          <w:szCs w:val="20"/>
          <w:lang w:val="en-GB" w:eastAsia="en-GB"/>
        </w:rPr>
        <w:lastRenderedPageBreak/>
        <w:drawing>
          <wp:inline distT="0" distB="0" distL="0" distR="0" wp14:anchorId="17705D66" wp14:editId="1FB23BE3">
            <wp:extent cx="5486400" cy="2860040"/>
            <wp:effectExtent l="0" t="0" r="0" b="0"/>
            <wp:docPr id="941" name="Chart 941"/>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6647B5D6" w14:textId="3F453C77" w:rsidR="00BB4F7C" w:rsidRPr="001E3F8A" w:rsidRDefault="00EB0489" w:rsidP="00BF5E06">
      <w:pPr>
        <w:pStyle w:val="Figures"/>
        <w:rPr>
          <w:sz w:val="16"/>
          <w:szCs w:val="16"/>
        </w:rPr>
      </w:pPr>
      <w:bookmarkStart w:id="33" w:name="_Toc61959367"/>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8</w:t>
      </w:r>
      <w:r w:rsidR="008A1DCC" w:rsidRPr="001E3F8A">
        <w:rPr>
          <w:noProof/>
          <w:sz w:val="16"/>
          <w:szCs w:val="16"/>
        </w:rPr>
        <w:fldChar w:fldCharType="end"/>
      </w:r>
      <w:r w:rsidRPr="001E3F8A">
        <w:rPr>
          <w:sz w:val="16"/>
          <w:szCs w:val="16"/>
        </w:rPr>
        <w:t xml:space="preserve"> - Category-wise Manpower Sharjah chart</w:t>
      </w:r>
      <w:bookmarkEnd w:id="33"/>
    </w:p>
    <w:p w14:paraId="6817B173" w14:textId="77777777" w:rsidR="00BB4F7C" w:rsidRPr="001E3F8A" w:rsidRDefault="00BB4F7C" w:rsidP="00BB4F7C">
      <w:pPr>
        <w:rPr>
          <w:sz w:val="20"/>
          <w:szCs w:val="20"/>
        </w:rPr>
      </w:pPr>
    </w:p>
    <w:tbl>
      <w:tblPr>
        <w:tblStyle w:val="Table1"/>
        <w:tblW w:w="0" w:type="auto"/>
        <w:tblLook w:val="04A0" w:firstRow="1" w:lastRow="0" w:firstColumn="1" w:lastColumn="0" w:noHBand="0" w:noVBand="1"/>
      </w:tblPr>
      <w:tblGrid>
        <w:gridCol w:w="2876"/>
        <w:gridCol w:w="2877"/>
        <w:gridCol w:w="2877"/>
      </w:tblGrid>
      <w:tr w:rsidR="00BB4F7C" w:rsidRPr="001E3F8A" w14:paraId="26149612" w14:textId="77777777" w:rsidTr="001B7507">
        <w:trPr>
          <w:cnfStyle w:val="100000000000" w:firstRow="1" w:lastRow="0" w:firstColumn="0" w:lastColumn="0" w:oddVBand="0" w:evenVBand="0" w:oddHBand="0" w:evenHBand="0" w:firstRowFirstColumn="0" w:firstRowLastColumn="0" w:lastRowFirstColumn="0" w:lastRowLastColumn="0"/>
          <w:trHeight w:val="532"/>
        </w:trPr>
        <w:tc>
          <w:tcPr>
            <w:tcW w:w="2876" w:type="dxa"/>
          </w:tcPr>
          <w:p w14:paraId="6FFF7964" w14:textId="77777777" w:rsidR="00BB4F7C" w:rsidRPr="001E3F8A" w:rsidRDefault="00BB4F7C" w:rsidP="001B7507">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877" w:type="dxa"/>
          </w:tcPr>
          <w:p w14:paraId="36E0F1C2" w14:textId="77777777" w:rsidR="00BB4F7C" w:rsidRPr="001E3F8A" w:rsidRDefault="00BB4F7C" w:rsidP="001B7507">
            <w:pPr>
              <w:spacing w:line="0" w:lineRule="atLeast"/>
              <w:rPr>
                <w:rFonts w:cs="Segoe UI"/>
                <w:color w:val="FFFFFF" w:themeColor="background1"/>
                <w:sz w:val="18"/>
                <w:szCs w:val="18"/>
              </w:rPr>
            </w:pPr>
            <w:r w:rsidRPr="001E3F8A">
              <w:rPr>
                <w:rFonts w:cs="Segoe UI"/>
                <w:color w:val="FFFFFF" w:themeColor="background1"/>
                <w:sz w:val="18"/>
                <w:szCs w:val="18"/>
              </w:rPr>
              <w:t>Value</w:t>
            </w:r>
          </w:p>
        </w:tc>
        <w:tc>
          <w:tcPr>
            <w:tcW w:w="2877" w:type="dxa"/>
          </w:tcPr>
          <w:p w14:paraId="6EA75FD6" w14:textId="77777777" w:rsidR="00BB4F7C" w:rsidRPr="001E3F8A" w:rsidRDefault="00BB4F7C" w:rsidP="001B7507">
            <w:pPr>
              <w:spacing w:line="0" w:lineRule="atLeast"/>
              <w:rPr>
                <w:rFonts w:cs="Segoe UI"/>
                <w:color w:val="FFFFFF" w:themeColor="background1"/>
                <w:sz w:val="18"/>
                <w:szCs w:val="18"/>
              </w:rPr>
            </w:pPr>
            <w:r w:rsidRPr="001E3F8A">
              <w:rPr>
                <w:rFonts w:cs="Segoe UI"/>
                <w:color w:val="FFFFFF" w:themeColor="background1"/>
                <w:sz w:val="18"/>
                <w:szCs w:val="18"/>
              </w:rPr>
              <w:t>Value per 10 000 population</w:t>
            </w:r>
          </w:p>
        </w:tc>
      </w:tr>
      <w:tr w:rsidR="00BB4F7C" w:rsidRPr="001E3F8A" w14:paraId="305A44F4" w14:textId="77777777" w:rsidTr="00BB4F7C">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7ECDF7CB"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Medical Doctors</w:t>
            </w:r>
          </w:p>
        </w:tc>
        <w:tc>
          <w:tcPr>
            <w:tcW w:w="2877" w:type="dxa"/>
          </w:tcPr>
          <w:p w14:paraId="3EA81CFC" w14:textId="77777777" w:rsidR="00BB4F7C" w:rsidRPr="001E3F8A" w:rsidRDefault="00BB4F7C" w:rsidP="00BB4F7C">
            <w:pPr>
              <w:rPr>
                <w:sz w:val="18"/>
                <w:szCs w:val="18"/>
              </w:rPr>
            </w:pPr>
            <w:r w:rsidRPr="001E3F8A">
              <w:rPr>
                <w:sz w:val="18"/>
                <w:szCs w:val="18"/>
              </w:rPr>
              <w:t>2875</w:t>
            </w:r>
          </w:p>
        </w:tc>
        <w:tc>
          <w:tcPr>
            <w:tcW w:w="2877" w:type="dxa"/>
          </w:tcPr>
          <w:p w14:paraId="526CBB4C" w14:textId="77777777" w:rsidR="00BB4F7C" w:rsidRPr="001E3F8A" w:rsidRDefault="00BB4F7C" w:rsidP="00BB4F7C">
            <w:pPr>
              <w:rPr>
                <w:sz w:val="18"/>
                <w:szCs w:val="18"/>
              </w:rPr>
            </w:pPr>
            <w:r w:rsidRPr="001E3F8A">
              <w:rPr>
                <w:sz w:val="18"/>
                <w:szCs w:val="18"/>
              </w:rPr>
              <w:t>26</w:t>
            </w:r>
          </w:p>
        </w:tc>
      </w:tr>
      <w:tr w:rsidR="00BB4F7C" w:rsidRPr="001E3F8A" w14:paraId="6927F73E" w14:textId="77777777" w:rsidTr="00BB4F7C">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1213FF2A"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Dentists</w:t>
            </w:r>
          </w:p>
        </w:tc>
        <w:tc>
          <w:tcPr>
            <w:tcW w:w="2877" w:type="dxa"/>
          </w:tcPr>
          <w:p w14:paraId="24309C6A" w14:textId="77777777" w:rsidR="00BB4F7C" w:rsidRPr="001E3F8A" w:rsidRDefault="00BB4F7C" w:rsidP="00BB4F7C">
            <w:pPr>
              <w:rPr>
                <w:sz w:val="18"/>
                <w:szCs w:val="18"/>
              </w:rPr>
            </w:pPr>
            <w:r w:rsidRPr="001E3F8A">
              <w:rPr>
                <w:sz w:val="18"/>
                <w:szCs w:val="18"/>
              </w:rPr>
              <w:t>1025</w:t>
            </w:r>
          </w:p>
        </w:tc>
        <w:tc>
          <w:tcPr>
            <w:tcW w:w="2877" w:type="dxa"/>
          </w:tcPr>
          <w:p w14:paraId="77ED6426" w14:textId="77777777" w:rsidR="00BB4F7C" w:rsidRPr="001E3F8A" w:rsidRDefault="00BB4F7C" w:rsidP="00BB4F7C">
            <w:pPr>
              <w:rPr>
                <w:sz w:val="18"/>
                <w:szCs w:val="18"/>
              </w:rPr>
            </w:pPr>
            <w:r w:rsidRPr="001E3F8A">
              <w:rPr>
                <w:sz w:val="18"/>
                <w:szCs w:val="18"/>
              </w:rPr>
              <w:t>9</w:t>
            </w:r>
          </w:p>
        </w:tc>
      </w:tr>
      <w:tr w:rsidR="00BB4F7C" w:rsidRPr="001E3F8A" w14:paraId="727EE90B" w14:textId="77777777" w:rsidTr="00BB4F7C">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3D450607"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Pharmacists</w:t>
            </w:r>
          </w:p>
        </w:tc>
        <w:tc>
          <w:tcPr>
            <w:tcW w:w="2877" w:type="dxa"/>
          </w:tcPr>
          <w:p w14:paraId="1C0501BA" w14:textId="77777777" w:rsidR="00BB4F7C" w:rsidRPr="001E3F8A" w:rsidRDefault="00BB4F7C" w:rsidP="00BB4F7C">
            <w:pPr>
              <w:rPr>
                <w:sz w:val="18"/>
                <w:szCs w:val="18"/>
              </w:rPr>
            </w:pPr>
            <w:r w:rsidRPr="001E3F8A">
              <w:rPr>
                <w:sz w:val="18"/>
                <w:szCs w:val="18"/>
              </w:rPr>
              <w:t>1611</w:t>
            </w:r>
          </w:p>
        </w:tc>
        <w:tc>
          <w:tcPr>
            <w:tcW w:w="2877" w:type="dxa"/>
          </w:tcPr>
          <w:p w14:paraId="0720057B" w14:textId="77777777" w:rsidR="00BB4F7C" w:rsidRPr="001E3F8A" w:rsidRDefault="00BB4F7C" w:rsidP="00BB4F7C">
            <w:pPr>
              <w:rPr>
                <w:sz w:val="18"/>
                <w:szCs w:val="18"/>
              </w:rPr>
            </w:pPr>
            <w:r w:rsidRPr="001E3F8A">
              <w:rPr>
                <w:sz w:val="18"/>
                <w:szCs w:val="18"/>
              </w:rPr>
              <w:t>15</w:t>
            </w:r>
          </w:p>
        </w:tc>
      </w:tr>
      <w:tr w:rsidR="00BB4F7C" w:rsidRPr="001E3F8A" w14:paraId="6EE3293F" w14:textId="77777777" w:rsidTr="00BB4F7C">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09BF2F07"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Nurses</w:t>
            </w:r>
          </w:p>
        </w:tc>
        <w:tc>
          <w:tcPr>
            <w:tcW w:w="2877" w:type="dxa"/>
          </w:tcPr>
          <w:p w14:paraId="067BE5E8" w14:textId="77777777" w:rsidR="00BB4F7C" w:rsidRPr="001E3F8A" w:rsidRDefault="00BB4F7C" w:rsidP="00BB4F7C">
            <w:pPr>
              <w:rPr>
                <w:sz w:val="18"/>
                <w:szCs w:val="18"/>
              </w:rPr>
            </w:pPr>
            <w:r w:rsidRPr="001E3F8A">
              <w:rPr>
                <w:sz w:val="18"/>
                <w:szCs w:val="18"/>
              </w:rPr>
              <w:t>4833</w:t>
            </w:r>
          </w:p>
        </w:tc>
        <w:tc>
          <w:tcPr>
            <w:tcW w:w="2877" w:type="dxa"/>
          </w:tcPr>
          <w:p w14:paraId="5A2F97E6" w14:textId="77777777" w:rsidR="00BB4F7C" w:rsidRPr="001E3F8A" w:rsidRDefault="00BB4F7C" w:rsidP="00BB4F7C">
            <w:pPr>
              <w:rPr>
                <w:sz w:val="18"/>
                <w:szCs w:val="18"/>
              </w:rPr>
            </w:pPr>
            <w:r w:rsidRPr="001E3F8A">
              <w:rPr>
                <w:sz w:val="18"/>
                <w:szCs w:val="18"/>
              </w:rPr>
              <w:t>44</w:t>
            </w:r>
          </w:p>
        </w:tc>
      </w:tr>
      <w:tr w:rsidR="00BB4F7C" w:rsidRPr="001E3F8A" w14:paraId="2F64DAA9" w14:textId="77777777" w:rsidTr="00BB4F7C">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1BB235CC"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Technicians</w:t>
            </w:r>
          </w:p>
        </w:tc>
        <w:tc>
          <w:tcPr>
            <w:tcW w:w="2877" w:type="dxa"/>
          </w:tcPr>
          <w:p w14:paraId="1EC699C5" w14:textId="77777777" w:rsidR="00BB4F7C" w:rsidRPr="001E3F8A" w:rsidRDefault="00BB4F7C" w:rsidP="00BB4F7C">
            <w:pPr>
              <w:rPr>
                <w:sz w:val="18"/>
                <w:szCs w:val="18"/>
              </w:rPr>
            </w:pPr>
            <w:r w:rsidRPr="001E3F8A">
              <w:rPr>
                <w:sz w:val="18"/>
                <w:szCs w:val="18"/>
              </w:rPr>
              <w:t>2657</w:t>
            </w:r>
          </w:p>
        </w:tc>
        <w:tc>
          <w:tcPr>
            <w:tcW w:w="2877" w:type="dxa"/>
          </w:tcPr>
          <w:p w14:paraId="4405D90F" w14:textId="77777777" w:rsidR="00BB4F7C" w:rsidRPr="001E3F8A" w:rsidRDefault="00BB4F7C" w:rsidP="00BB4F7C">
            <w:pPr>
              <w:rPr>
                <w:sz w:val="18"/>
                <w:szCs w:val="18"/>
              </w:rPr>
            </w:pPr>
            <w:r w:rsidRPr="001E3F8A">
              <w:rPr>
                <w:sz w:val="18"/>
                <w:szCs w:val="18"/>
              </w:rPr>
              <w:t>24</w:t>
            </w:r>
          </w:p>
        </w:tc>
      </w:tr>
      <w:tr w:rsidR="00BB4F7C" w:rsidRPr="001E3F8A" w14:paraId="033E3497" w14:textId="77777777" w:rsidTr="00BB4F7C">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4B254070" w14:textId="77777777" w:rsidR="00BB4F7C" w:rsidRPr="001E3F8A" w:rsidRDefault="00BB4F7C" w:rsidP="00BB4F7C">
            <w:pPr>
              <w:rPr>
                <w:rFonts w:eastAsia="Times New Roman" w:cs="Segoe UI"/>
                <w:b/>
                <w:bCs/>
                <w:sz w:val="18"/>
                <w:szCs w:val="18"/>
              </w:rPr>
            </w:pPr>
            <w:r w:rsidRPr="001E3F8A">
              <w:rPr>
                <w:rFonts w:eastAsia="Times New Roman" w:cs="Segoe UI"/>
                <w:b/>
                <w:bCs/>
                <w:sz w:val="18"/>
                <w:szCs w:val="18"/>
              </w:rPr>
              <w:t>Total</w:t>
            </w:r>
          </w:p>
        </w:tc>
        <w:tc>
          <w:tcPr>
            <w:tcW w:w="2877" w:type="dxa"/>
          </w:tcPr>
          <w:p w14:paraId="6F25E79E" w14:textId="77777777" w:rsidR="00BB4F7C" w:rsidRPr="001E3F8A" w:rsidRDefault="00BB4F7C" w:rsidP="00BB4F7C">
            <w:pPr>
              <w:rPr>
                <w:b/>
                <w:bCs/>
                <w:sz w:val="18"/>
                <w:szCs w:val="18"/>
              </w:rPr>
            </w:pPr>
            <w:r w:rsidRPr="001E3F8A">
              <w:rPr>
                <w:b/>
                <w:bCs/>
                <w:sz w:val="18"/>
                <w:szCs w:val="18"/>
              </w:rPr>
              <w:t>13001</w:t>
            </w:r>
          </w:p>
        </w:tc>
        <w:tc>
          <w:tcPr>
            <w:tcW w:w="2877" w:type="dxa"/>
          </w:tcPr>
          <w:p w14:paraId="1C339DEC" w14:textId="77777777" w:rsidR="00BB4F7C" w:rsidRPr="001E3F8A" w:rsidRDefault="00BB4F7C" w:rsidP="00BB4F7C">
            <w:pPr>
              <w:rPr>
                <w:b/>
                <w:bCs/>
                <w:sz w:val="18"/>
                <w:szCs w:val="18"/>
              </w:rPr>
            </w:pPr>
            <w:r w:rsidRPr="001E3F8A">
              <w:rPr>
                <w:b/>
                <w:bCs/>
                <w:sz w:val="18"/>
                <w:szCs w:val="18"/>
              </w:rPr>
              <w:t>120</w:t>
            </w:r>
          </w:p>
        </w:tc>
      </w:tr>
    </w:tbl>
    <w:p w14:paraId="04742DC5" w14:textId="3339BCC3" w:rsidR="00BB4F7C" w:rsidRPr="001E3F8A" w:rsidRDefault="002137F0" w:rsidP="002137F0">
      <w:pPr>
        <w:pStyle w:val="TableName"/>
        <w:rPr>
          <w:sz w:val="16"/>
          <w:szCs w:val="16"/>
        </w:rPr>
      </w:pPr>
      <w:bookmarkStart w:id="34" w:name="_Toc61959397"/>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5</w:t>
      </w:r>
      <w:r w:rsidR="008A1DCC" w:rsidRPr="001E3F8A">
        <w:rPr>
          <w:noProof/>
          <w:sz w:val="16"/>
          <w:szCs w:val="16"/>
        </w:rPr>
        <w:fldChar w:fldCharType="end"/>
      </w:r>
      <w:r w:rsidRPr="001E3F8A">
        <w:rPr>
          <w:sz w:val="16"/>
          <w:szCs w:val="16"/>
        </w:rPr>
        <w:t xml:space="preserve"> - Category-wise Sharjah Summary</w:t>
      </w:r>
      <w:bookmarkEnd w:id="34"/>
    </w:p>
    <w:p w14:paraId="780C98C9" w14:textId="77777777" w:rsidR="00A35EBD" w:rsidRPr="001E3F8A" w:rsidRDefault="00A35EBD" w:rsidP="002137F0">
      <w:pPr>
        <w:pStyle w:val="TableName"/>
        <w:rPr>
          <w:sz w:val="16"/>
          <w:szCs w:val="16"/>
        </w:rPr>
      </w:pPr>
      <w:r w:rsidRPr="001E3F8A">
        <w:rPr>
          <w:sz w:val="16"/>
          <w:szCs w:val="16"/>
        </w:rPr>
        <w:br w:type="page"/>
      </w:r>
    </w:p>
    <w:p w14:paraId="164E4D06" w14:textId="77777777" w:rsidR="00A35EBD" w:rsidRPr="001E3F8A" w:rsidRDefault="00C858F5" w:rsidP="00A35EBD">
      <w:pPr>
        <w:rPr>
          <w:sz w:val="20"/>
          <w:szCs w:val="20"/>
        </w:rPr>
      </w:pPr>
      <w:r w:rsidRPr="001E3F8A">
        <w:rPr>
          <w:rFonts w:asciiTheme="majorBidi" w:eastAsia="Times New Roman" w:hAnsiTheme="majorBidi" w:cstheme="majorBidi"/>
          <w:noProof/>
          <w:sz w:val="11"/>
          <w:szCs w:val="20"/>
          <w:lang w:val="en-GB" w:eastAsia="en-GB"/>
        </w:rPr>
        <w:lastRenderedPageBreak/>
        <w:drawing>
          <wp:inline distT="0" distB="0" distL="0" distR="0" wp14:anchorId="5E083C60" wp14:editId="180B911B">
            <wp:extent cx="5486400" cy="2857736"/>
            <wp:effectExtent l="0" t="0" r="0" b="0"/>
            <wp:docPr id="946" name="Chart 946"/>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54EDAD07" w14:textId="5FA90273" w:rsidR="00A35EBD" w:rsidRPr="001E3F8A" w:rsidRDefault="004F7358" w:rsidP="00E2062C">
      <w:pPr>
        <w:pStyle w:val="Figures"/>
        <w:rPr>
          <w:sz w:val="16"/>
          <w:szCs w:val="16"/>
        </w:rPr>
      </w:pPr>
      <w:bookmarkStart w:id="35" w:name="_Toc61959368"/>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9</w:t>
      </w:r>
      <w:r w:rsidR="008A1DCC" w:rsidRPr="001E3F8A">
        <w:rPr>
          <w:noProof/>
          <w:sz w:val="16"/>
          <w:szCs w:val="16"/>
        </w:rPr>
        <w:fldChar w:fldCharType="end"/>
      </w:r>
      <w:r w:rsidRPr="001E3F8A">
        <w:rPr>
          <w:sz w:val="16"/>
          <w:szCs w:val="16"/>
        </w:rPr>
        <w:t xml:space="preserve"> - Category-wise Manpower Ajman chart</w:t>
      </w:r>
      <w:bookmarkEnd w:id="35"/>
    </w:p>
    <w:p w14:paraId="3D13DB2E" w14:textId="77777777" w:rsidR="00A35EBD" w:rsidRPr="001E3F8A" w:rsidRDefault="00A35EBD" w:rsidP="00A35EBD">
      <w:pPr>
        <w:rPr>
          <w:sz w:val="20"/>
          <w:szCs w:val="20"/>
        </w:rPr>
      </w:pPr>
    </w:p>
    <w:tbl>
      <w:tblPr>
        <w:tblStyle w:val="Table1"/>
        <w:tblW w:w="0" w:type="auto"/>
        <w:tblLook w:val="04A0" w:firstRow="1" w:lastRow="0" w:firstColumn="1" w:lastColumn="0" w:noHBand="0" w:noVBand="1"/>
      </w:tblPr>
      <w:tblGrid>
        <w:gridCol w:w="2876"/>
        <w:gridCol w:w="2877"/>
        <w:gridCol w:w="2877"/>
      </w:tblGrid>
      <w:tr w:rsidR="00A35EBD" w:rsidRPr="001E3F8A" w14:paraId="57CC199A" w14:textId="77777777" w:rsidTr="001B7507">
        <w:trPr>
          <w:cnfStyle w:val="100000000000" w:firstRow="1" w:lastRow="0" w:firstColumn="0" w:lastColumn="0" w:oddVBand="0" w:evenVBand="0" w:oddHBand="0" w:evenHBand="0" w:firstRowFirstColumn="0" w:firstRowLastColumn="0" w:lastRowFirstColumn="0" w:lastRowLastColumn="0"/>
          <w:trHeight w:val="532"/>
        </w:trPr>
        <w:tc>
          <w:tcPr>
            <w:tcW w:w="2876" w:type="dxa"/>
          </w:tcPr>
          <w:p w14:paraId="3DCC544B"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877" w:type="dxa"/>
          </w:tcPr>
          <w:p w14:paraId="62CAA041"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Value</w:t>
            </w:r>
          </w:p>
        </w:tc>
        <w:tc>
          <w:tcPr>
            <w:tcW w:w="2877" w:type="dxa"/>
          </w:tcPr>
          <w:p w14:paraId="1272C3BE"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Value per 10 000 population</w:t>
            </w:r>
          </w:p>
        </w:tc>
      </w:tr>
      <w:tr w:rsidR="00C858F5" w:rsidRPr="001E3F8A" w14:paraId="36A3D80D" w14:textId="77777777" w:rsidTr="00C858F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4BFF1105"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Medical Doctors</w:t>
            </w:r>
          </w:p>
        </w:tc>
        <w:tc>
          <w:tcPr>
            <w:tcW w:w="2877" w:type="dxa"/>
          </w:tcPr>
          <w:p w14:paraId="133CD21F" w14:textId="77777777" w:rsidR="00C858F5" w:rsidRPr="001E3F8A" w:rsidRDefault="00C858F5" w:rsidP="00C858F5">
            <w:pPr>
              <w:rPr>
                <w:sz w:val="18"/>
                <w:szCs w:val="18"/>
              </w:rPr>
            </w:pPr>
            <w:r w:rsidRPr="001E3F8A">
              <w:rPr>
                <w:sz w:val="18"/>
                <w:szCs w:val="18"/>
              </w:rPr>
              <w:t>877</w:t>
            </w:r>
          </w:p>
        </w:tc>
        <w:tc>
          <w:tcPr>
            <w:tcW w:w="2877" w:type="dxa"/>
          </w:tcPr>
          <w:p w14:paraId="1F55B8EB" w14:textId="77777777" w:rsidR="00C858F5" w:rsidRPr="001E3F8A" w:rsidRDefault="00C858F5" w:rsidP="00C858F5">
            <w:pPr>
              <w:rPr>
                <w:sz w:val="18"/>
                <w:szCs w:val="18"/>
              </w:rPr>
            </w:pPr>
            <w:r w:rsidRPr="001E3F8A">
              <w:rPr>
                <w:sz w:val="18"/>
                <w:szCs w:val="18"/>
              </w:rPr>
              <w:t>24</w:t>
            </w:r>
          </w:p>
        </w:tc>
      </w:tr>
      <w:tr w:rsidR="00C858F5" w:rsidRPr="001E3F8A" w14:paraId="12D9C649" w14:textId="77777777" w:rsidTr="00C858F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46A44BE8"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Dentists</w:t>
            </w:r>
          </w:p>
        </w:tc>
        <w:tc>
          <w:tcPr>
            <w:tcW w:w="2877" w:type="dxa"/>
          </w:tcPr>
          <w:p w14:paraId="2800CD50" w14:textId="77777777" w:rsidR="00C858F5" w:rsidRPr="001E3F8A" w:rsidRDefault="00C858F5" w:rsidP="00C858F5">
            <w:pPr>
              <w:rPr>
                <w:sz w:val="18"/>
                <w:szCs w:val="18"/>
              </w:rPr>
            </w:pPr>
            <w:r w:rsidRPr="001E3F8A">
              <w:rPr>
                <w:sz w:val="18"/>
                <w:szCs w:val="18"/>
              </w:rPr>
              <w:t>307</w:t>
            </w:r>
          </w:p>
        </w:tc>
        <w:tc>
          <w:tcPr>
            <w:tcW w:w="2877" w:type="dxa"/>
          </w:tcPr>
          <w:p w14:paraId="41D13B39" w14:textId="77777777" w:rsidR="00C858F5" w:rsidRPr="001E3F8A" w:rsidRDefault="00C858F5" w:rsidP="00C858F5">
            <w:pPr>
              <w:rPr>
                <w:sz w:val="18"/>
                <w:szCs w:val="18"/>
              </w:rPr>
            </w:pPr>
            <w:r w:rsidRPr="001E3F8A">
              <w:rPr>
                <w:sz w:val="18"/>
                <w:szCs w:val="18"/>
              </w:rPr>
              <w:t>9</w:t>
            </w:r>
          </w:p>
        </w:tc>
      </w:tr>
      <w:tr w:rsidR="00C858F5" w:rsidRPr="001E3F8A" w14:paraId="6A926FAE" w14:textId="77777777" w:rsidTr="00C858F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4798AA6C"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Pharmacists</w:t>
            </w:r>
          </w:p>
        </w:tc>
        <w:tc>
          <w:tcPr>
            <w:tcW w:w="2877" w:type="dxa"/>
          </w:tcPr>
          <w:p w14:paraId="46CECB26" w14:textId="77777777" w:rsidR="00C858F5" w:rsidRPr="001E3F8A" w:rsidRDefault="00C858F5" w:rsidP="00C858F5">
            <w:pPr>
              <w:rPr>
                <w:sz w:val="18"/>
                <w:szCs w:val="18"/>
              </w:rPr>
            </w:pPr>
            <w:r w:rsidRPr="001E3F8A">
              <w:rPr>
                <w:sz w:val="18"/>
                <w:szCs w:val="18"/>
              </w:rPr>
              <w:t>638</w:t>
            </w:r>
          </w:p>
        </w:tc>
        <w:tc>
          <w:tcPr>
            <w:tcW w:w="2877" w:type="dxa"/>
          </w:tcPr>
          <w:p w14:paraId="06544973" w14:textId="77777777" w:rsidR="00C858F5" w:rsidRPr="001E3F8A" w:rsidRDefault="00C858F5" w:rsidP="00C858F5">
            <w:pPr>
              <w:rPr>
                <w:sz w:val="18"/>
                <w:szCs w:val="18"/>
              </w:rPr>
            </w:pPr>
            <w:r w:rsidRPr="001E3F8A">
              <w:rPr>
                <w:sz w:val="18"/>
                <w:szCs w:val="18"/>
              </w:rPr>
              <w:t>18</w:t>
            </w:r>
          </w:p>
        </w:tc>
      </w:tr>
      <w:tr w:rsidR="00C858F5" w:rsidRPr="001E3F8A" w14:paraId="3AF80D42" w14:textId="77777777" w:rsidTr="00C858F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0ED35B2D"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Nurses</w:t>
            </w:r>
          </w:p>
        </w:tc>
        <w:tc>
          <w:tcPr>
            <w:tcW w:w="2877" w:type="dxa"/>
          </w:tcPr>
          <w:p w14:paraId="5D5D9594" w14:textId="77777777" w:rsidR="00C858F5" w:rsidRPr="001E3F8A" w:rsidRDefault="00C858F5" w:rsidP="00C858F5">
            <w:pPr>
              <w:rPr>
                <w:sz w:val="18"/>
                <w:szCs w:val="18"/>
              </w:rPr>
            </w:pPr>
            <w:r w:rsidRPr="001E3F8A">
              <w:rPr>
                <w:sz w:val="18"/>
                <w:szCs w:val="18"/>
              </w:rPr>
              <w:t>1518</w:t>
            </w:r>
          </w:p>
        </w:tc>
        <w:tc>
          <w:tcPr>
            <w:tcW w:w="2877" w:type="dxa"/>
          </w:tcPr>
          <w:p w14:paraId="6A402C80" w14:textId="77777777" w:rsidR="00C858F5" w:rsidRPr="001E3F8A" w:rsidRDefault="00C858F5" w:rsidP="00C858F5">
            <w:pPr>
              <w:rPr>
                <w:sz w:val="18"/>
                <w:szCs w:val="18"/>
              </w:rPr>
            </w:pPr>
            <w:r w:rsidRPr="001E3F8A">
              <w:rPr>
                <w:sz w:val="18"/>
                <w:szCs w:val="18"/>
              </w:rPr>
              <w:t>42</w:t>
            </w:r>
          </w:p>
        </w:tc>
      </w:tr>
      <w:tr w:rsidR="00C858F5" w:rsidRPr="001E3F8A" w14:paraId="01B2F7B7" w14:textId="77777777" w:rsidTr="00C858F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59215FE3"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Technicians</w:t>
            </w:r>
          </w:p>
        </w:tc>
        <w:tc>
          <w:tcPr>
            <w:tcW w:w="2877" w:type="dxa"/>
          </w:tcPr>
          <w:p w14:paraId="7068692B" w14:textId="77777777" w:rsidR="00C858F5" w:rsidRPr="001E3F8A" w:rsidRDefault="00C858F5" w:rsidP="00C858F5">
            <w:pPr>
              <w:rPr>
                <w:sz w:val="18"/>
                <w:szCs w:val="18"/>
              </w:rPr>
            </w:pPr>
            <w:r w:rsidRPr="001E3F8A">
              <w:rPr>
                <w:sz w:val="18"/>
                <w:szCs w:val="18"/>
              </w:rPr>
              <w:t>827</w:t>
            </w:r>
          </w:p>
        </w:tc>
        <w:tc>
          <w:tcPr>
            <w:tcW w:w="2877" w:type="dxa"/>
          </w:tcPr>
          <w:p w14:paraId="7097916D" w14:textId="77777777" w:rsidR="00C858F5" w:rsidRPr="001E3F8A" w:rsidRDefault="00C858F5" w:rsidP="00C858F5">
            <w:pPr>
              <w:rPr>
                <w:sz w:val="18"/>
                <w:szCs w:val="18"/>
              </w:rPr>
            </w:pPr>
            <w:r w:rsidRPr="001E3F8A">
              <w:rPr>
                <w:sz w:val="18"/>
                <w:szCs w:val="18"/>
              </w:rPr>
              <w:t>23</w:t>
            </w:r>
          </w:p>
        </w:tc>
      </w:tr>
      <w:tr w:rsidR="00C858F5" w:rsidRPr="001E3F8A" w14:paraId="337C58F3" w14:textId="77777777" w:rsidTr="00C858F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49D5D75C"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Total</w:t>
            </w:r>
          </w:p>
        </w:tc>
        <w:tc>
          <w:tcPr>
            <w:tcW w:w="2877" w:type="dxa"/>
          </w:tcPr>
          <w:p w14:paraId="2BB3C0E3" w14:textId="77777777" w:rsidR="00C858F5" w:rsidRPr="001E3F8A" w:rsidRDefault="00C858F5" w:rsidP="00C858F5">
            <w:pPr>
              <w:rPr>
                <w:b/>
                <w:bCs/>
                <w:sz w:val="18"/>
                <w:szCs w:val="18"/>
              </w:rPr>
            </w:pPr>
            <w:r w:rsidRPr="001E3F8A">
              <w:rPr>
                <w:b/>
                <w:bCs/>
                <w:sz w:val="18"/>
                <w:szCs w:val="18"/>
              </w:rPr>
              <w:t>4167</w:t>
            </w:r>
          </w:p>
        </w:tc>
        <w:tc>
          <w:tcPr>
            <w:tcW w:w="2877" w:type="dxa"/>
          </w:tcPr>
          <w:p w14:paraId="29FB947D" w14:textId="77777777" w:rsidR="00C858F5" w:rsidRPr="001E3F8A" w:rsidRDefault="00C858F5" w:rsidP="00C858F5">
            <w:pPr>
              <w:rPr>
                <w:b/>
                <w:bCs/>
                <w:sz w:val="18"/>
                <w:szCs w:val="18"/>
              </w:rPr>
            </w:pPr>
            <w:r w:rsidRPr="001E3F8A">
              <w:rPr>
                <w:b/>
                <w:bCs/>
                <w:sz w:val="18"/>
                <w:szCs w:val="18"/>
              </w:rPr>
              <w:t>116</w:t>
            </w:r>
          </w:p>
        </w:tc>
      </w:tr>
    </w:tbl>
    <w:p w14:paraId="446D3E70" w14:textId="171DBD86" w:rsidR="00A35EBD" w:rsidRPr="001E3F8A" w:rsidRDefault="008D112F" w:rsidP="008D112F">
      <w:pPr>
        <w:pStyle w:val="TableName"/>
        <w:rPr>
          <w:sz w:val="16"/>
          <w:szCs w:val="16"/>
        </w:rPr>
      </w:pPr>
      <w:bookmarkStart w:id="36" w:name="_Toc61959398"/>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6</w:t>
      </w:r>
      <w:r w:rsidR="008A1DCC" w:rsidRPr="001E3F8A">
        <w:rPr>
          <w:noProof/>
          <w:sz w:val="16"/>
          <w:szCs w:val="16"/>
        </w:rPr>
        <w:fldChar w:fldCharType="end"/>
      </w:r>
      <w:r w:rsidRPr="001E3F8A">
        <w:rPr>
          <w:sz w:val="16"/>
          <w:szCs w:val="16"/>
        </w:rPr>
        <w:t xml:space="preserve"> - Category-wise Ajman Summary</w:t>
      </w:r>
      <w:bookmarkEnd w:id="36"/>
    </w:p>
    <w:p w14:paraId="2E013890" w14:textId="77777777" w:rsidR="00A35EBD" w:rsidRPr="001E3F8A" w:rsidRDefault="00A35EBD">
      <w:pPr>
        <w:spacing w:line="264" w:lineRule="auto"/>
        <w:rPr>
          <w:sz w:val="20"/>
          <w:szCs w:val="20"/>
        </w:rPr>
      </w:pPr>
      <w:r w:rsidRPr="001E3F8A">
        <w:rPr>
          <w:sz w:val="20"/>
          <w:szCs w:val="20"/>
        </w:rPr>
        <w:br w:type="page"/>
      </w:r>
    </w:p>
    <w:p w14:paraId="7FE3B909" w14:textId="77777777" w:rsidR="00A35EBD" w:rsidRPr="001E3F8A" w:rsidRDefault="00C858F5" w:rsidP="00A35EBD">
      <w:pPr>
        <w:rPr>
          <w:sz w:val="20"/>
          <w:szCs w:val="20"/>
        </w:rPr>
      </w:pPr>
      <w:r w:rsidRPr="001E3F8A">
        <w:rPr>
          <w:rFonts w:asciiTheme="majorBidi" w:eastAsia="Times New Roman" w:hAnsiTheme="majorBidi" w:cstheme="majorBidi"/>
          <w:noProof/>
          <w:sz w:val="11"/>
          <w:szCs w:val="20"/>
          <w:lang w:val="en-GB" w:eastAsia="en-GB"/>
        </w:rPr>
        <w:lastRenderedPageBreak/>
        <w:drawing>
          <wp:inline distT="0" distB="0" distL="0" distR="0" wp14:anchorId="2BC68582" wp14:editId="2FE40F2F">
            <wp:extent cx="5486400" cy="2857736"/>
            <wp:effectExtent l="0" t="0" r="0" b="0"/>
            <wp:docPr id="947" name="Chart 947"/>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5E3E8E78" w14:textId="42579E92" w:rsidR="00A35EBD" w:rsidRPr="001E3F8A" w:rsidRDefault="004B719F" w:rsidP="00E84E9F">
      <w:pPr>
        <w:pStyle w:val="Figures"/>
        <w:rPr>
          <w:sz w:val="16"/>
          <w:szCs w:val="16"/>
        </w:rPr>
      </w:pPr>
      <w:bookmarkStart w:id="37" w:name="_Toc61959369"/>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10</w:t>
      </w:r>
      <w:r w:rsidR="008A1DCC" w:rsidRPr="001E3F8A">
        <w:rPr>
          <w:noProof/>
          <w:sz w:val="16"/>
          <w:szCs w:val="16"/>
        </w:rPr>
        <w:fldChar w:fldCharType="end"/>
      </w:r>
      <w:r w:rsidRPr="001E3F8A">
        <w:rPr>
          <w:sz w:val="16"/>
          <w:szCs w:val="16"/>
        </w:rPr>
        <w:t xml:space="preserve"> - Category-wise Manpower Umm Al Quwain chart</w:t>
      </w:r>
      <w:bookmarkEnd w:id="37"/>
    </w:p>
    <w:p w14:paraId="20EC89B5" w14:textId="77777777" w:rsidR="00A35EBD" w:rsidRPr="001E3F8A" w:rsidRDefault="00A35EBD" w:rsidP="00A35EBD">
      <w:pPr>
        <w:rPr>
          <w:sz w:val="20"/>
          <w:szCs w:val="20"/>
        </w:rPr>
      </w:pPr>
    </w:p>
    <w:tbl>
      <w:tblPr>
        <w:tblStyle w:val="Table1"/>
        <w:tblW w:w="0" w:type="auto"/>
        <w:tblLook w:val="04A0" w:firstRow="1" w:lastRow="0" w:firstColumn="1" w:lastColumn="0" w:noHBand="0" w:noVBand="1"/>
      </w:tblPr>
      <w:tblGrid>
        <w:gridCol w:w="2876"/>
        <w:gridCol w:w="2877"/>
        <w:gridCol w:w="2877"/>
      </w:tblGrid>
      <w:tr w:rsidR="00A35EBD" w:rsidRPr="001E3F8A" w14:paraId="23C58E65" w14:textId="77777777" w:rsidTr="001B7507">
        <w:trPr>
          <w:cnfStyle w:val="100000000000" w:firstRow="1" w:lastRow="0" w:firstColumn="0" w:lastColumn="0" w:oddVBand="0" w:evenVBand="0" w:oddHBand="0" w:evenHBand="0" w:firstRowFirstColumn="0" w:firstRowLastColumn="0" w:lastRowFirstColumn="0" w:lastRowLastColumn="0"/>
          <w:trHeight w:val="532"/>
        </w:trPr>
        <w:tc>
          <w:tcPr>
            <w:tcW w:w="2876" w:type="dxa"/>
          </w:tcPr>
          <w:p w14:paraId="2D6B9EC0"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877" w:type="dxa"/>
          </w:tcPr>
          <w:p w14:paraId="14B5F5DB"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Value</w:t>
            </w:r>
          </w:p>
        </w:tc>
        <w:tc>
          <w:tcPr>
            <w:tcW w:w="2877" w:type="dxa"/>
          </w:tcPr>
          <w:p w14:paraId="23A59EB0"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Value per 10 000 population</w:t>
            </w:r>
          </w:p>
        </w:tc>
      </w:tr>
      <w:tr w:rsidR="00C858F5" w:rsidRPr="001E3F8A" w14:paraId="5A948380" w14:textId="77777777" w:rsidTr="00C858F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6CF484F7"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Medical Doctors</w:t>
            </w:r>
          </w:p>
        </w:tc>
        <w:tc>
          <w:tcPr>
            <w:tcW w:w="2877" w:type="dxa"/>
          </w:tcPr>
          <w:p w14:paraId="7B9DF47C" w14:textId="77777777" w:rsidR="00C858F5" w:rsidRPr="001E3F8A" w:rsidRDefault="00C858F5" w:rsidP="00C858F5">
            <w:pPr>
              <w:rPr>
                <w:sz w:val="18"/>
                <w:szCs w:val="18"/>
              </w:rPr>
            </w:pPr>
            <w:r w:rsidRPr="001E3F8A">
              <w:rPr>
                <w:sz w:val="18"/>
                <w:szCs w:val="18"/>
              </w:rPr>
              <w:t>257</w:t>
            </w:r>
          </w:p>
        </w:tc>
        <w:tc>
          <w:tcPr>
            <w:tcW w:w="2877" w:type="dxa"/>
          </w:tcPr>
          <w:p w14:paraId="75B92384" w14:textId="77777777" w:rsidR="00C858F5" w:rsidRPr="001E3F8A" w:rsidRDefault="00C858F5" w:rsidP="00C858F5">
            <w:pPr>
              <w:rPr>
                <w:sz w:val="18"/>
                <w:szCs w:val="18"/>
              </w:rPr>
            </w:pPr>
            <w:r w:rsidRPr="001E3F8A">
              <w:rPr>
                <w:sz w:val="18"/>
                <w:szCs w:val="18"/>
              </w:rPr>
              <w:t>27</w:t>
            </w:r>
          </w:p>
        </w:tc>
      </w:tr>
      <w:tr w:rsidR="00C858F5" w:rsidRPr="001E3F8A" w14:paraId="0F7651F6" w14:textId="77777777" w:rsidTr="00C858F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0E85ABC8"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Dentists</w:t>
            </w:r>
          </w:p>
        </w:tc>
        <w:tc>
          <w:tcPr>
            <w:tcW w:w="2877" w:type="dxa"/>
          </w:tcPr>
          <w:p w14:paraId="391BC8CF" w14:textId="77777777" w:rsidR="00C858F5" w:rsidRPr="001E3F8A" w:rsidRDefault="00C858F5" w:rsidP="00C858F5">
            <w:pPr>
              <w:rPr>
                <w:sz w:val="18"/>
                <w:szCs w:val="18"/>
              </w:rPr>
            </w:pPr>
            <w:r w:rsidRPr="001E3F8A">
              <w:rPr>
                <w:sz w:val="18"/>
                <w:szCs w:val="18"/>
              </w:rPr>
              <w:t>58</w:t>
            </w:r>
          </w:p>
        </w:tc>
        <w:tc>
          <w:tcPr>
            <w:tcW w:w="2877" w:type="dxa"/>
          </w:tcPr>
          <w:p w14:paraId="79F38D07" w14:textId="77777777" w:rsidR="00C858F5" w:rsidRPr="001E3F8A" w:rsidRDefault="00C858F5" w:rsidP="00C858F5">
            <w:pPr>
              <w:rPr>
                <w:sz w:val="18"/>
                <w:szCs w:val="18"/>
              </w:rPr>
            </w:pPr>
            <w:r w:rsidRPr="001E3F8A">
              <w:rPr>
                <w:sz w:val="18"/>
                <w:szCs w:val="18"/>
              </w:rPr>
              <w:t>6</w:t>
            </w:r>
          </w:p>
        </w:tc>
      </w:tr>
      <w:tr w:rsidR="00C858F5" w:rsidRPr="001E3F8A" w14:paraId="1454DA30" w14:textId="77777777" w:rsidTr="00C858F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49330D21"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Pharmacists</w:t>
            </w:r>
          </w:p>
        </w:tc>
        <w:tc>
          <w:tcPr>
            <w:tcW w:w="2877" w:type="dxa"/>
          </w:tcPr>
          <w:p w14:paraId="468B7EC2" w14:textId="77777777" w:rsidR="00C858F5" w:rsidRPr="001E3F8A" w:rsidRDefault="00C858F5" w:rsidP="00C858F5">
            <w:pPr>
              <w:rPr>
                <w:sz w:val="18"/>
                <w:szCs w:val="18"/>
              </w:rPr>
            </w:pPr>
            <w:r w:rsidRPr="001E3F8A">
              <w:rPr>
                <w:sz w:val="18"/>
                <w:szCs w:val="18"/>
              </w:rPr>
              <w:t>103</w:t>
            </w:r>
          </w:p>
        </w:tc>
        <w:tc>
          <w:tcPr>
            <w:tcW w:w="2877" w:type="dxa"/>
          </w:tcPr>
          <w:p w14:paraId="708AB529" w14:textId="77777777" w:rsidR="00C858F5" w:rsidRPr="001E3F8A" w:rsidRDefault="00C858F5" w:rsidP="00C858F5">
            <w:pPr>
              <w:rPr>
                <w:sz w:val="18"/>
                <w:szCs w:val="18"/>
              </w:rPr>
            </w:pPr>
            <w:r w:rsidRPr="001E3F8A">
              <w:rPr>
                <w:sz w:val="18"/>
                <w:szCs w:val="18"/>
              </w:rPr>
              <w:t>11</w:t>
            </w:r>
          </w:p>
        </w:tc>
      </w:tr>
      <w:tr w:rsidR="00C858F5" w:rsidRPr="001E3F8A" w14:paraId="6BF2746F" w14:textId="77777777" w:rsidTr="00C858F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16431352"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Nurses</w:t>
            </w:r>
          </w:p>
        </w:tc>
        <w:tc>
          <w:tcPr>
            <w:tcW w:w="2877" w:type="dxa"/>
          </w:tcPr>
          <w:p w14:paraId="2648E6E4" w14:textId="77777777" w:rsidR="00C858F5" w:rsidRPr="001E3F8A" w:rsidRDefault="00C858F5" w:rsidP="00C858F5">
            <w:pPr>
              <w:rPr>
                <w:sz w:val="18"/>
                <w:szCs w:val="18"/>
              </w:rPr>
            </w:pPr>
            <w:r w:rsidRPr="001E3F8A">
              <w:rPr>
                <w:sz w:val="18"/>
                <w:szCs w:val="18"/>
              </w:rPr>
              <w:t>637</w:t>
            </w:r>
          </w:p>
        </w:tc>
        <w:tc>
          <w:tcPr>
            <w:tcW w:w="2877" w:type="dxa"/>
          </w:tcPr>
          <w:p w14:paraId="55CE71D9" w14:textId="77777777" w:rsidR="00C858F5" w:rsidRPr="001E3F8A" w:rsidRDefault="00C858F5" w:rsidP="00C858F5">
            <w:pPr>
              <w:rPr>
                <w:sz w:val="18"/>
                <w:szCs w:val="18"/>
              </w:rPr>
            </w:pPr>
            <w:r w:rsidRPr="001E3F8A">
              <w:rPr>
                <w:sz w:val="18"/>
                <w:szCs w:val="18"/>
              </w:rPr>
              <w:t>66</w:t>
            </w:r>
          </w:p>
        </w:tc>
      </w:tr>
      <w:tr w:rsidR="00C858F5" w:rsidRPr="001E3F8A" w14:paraId="2BD9422F" w14:textId="77777777" w:rsidTr="00C858F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4F69C806"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Technicians</w:t>
            </w:r>
          </w:p>
        </w:tc>
        <w:tc>
          <w:tcPr>
            <w:tcW w:w="2877" w:type="dxa"/>
          </w:tcPr>
          <w:p w14:paraId="282B7834" w14:textId="77777777" w:rsidR="00C858F5" w:rsidRPr="001E3F8A" w:rsidRDefault="00C858F5" w:rsidP="00C858F5">
            <w:pPr>
              <w:rPr>
                <w:sz w:val="18"/>
                <w:szCs w:val="18"/>
              </w:rPr>
            </w:pPr>
            <w:r w:rsidRPr="001E3F8A">
              <w:rPr>
                <w:sz w:val="18"/>
                <w:szCs w:val="18"/>
              </w:rPr>
              <w:t>450</w:t>
            </w:r>
          </w:p>
        </w:tc>
        <w:tc>
          <w:tcPr>
            <w:tcW w:w="2877" w:type="dxa"/>
          </w:tcPr>
          <w:p w14:paraId="26AF3D8E" w14:textId="77777777" w:rsidR="00C858F5" w:rsidRPr="001E3F8A" w:rsidRDefault="00C858F5" w:rsidP="00C858F5">
            <w:pPr>
              <w:rPr>
                <w:sz w:val="18"/>
                <w:szCs w:val="18"/>
              </w:rPr>
            </w:pPr>
            <w:r w:rsidRPr="001E3F8A">
              <w:rPr>
                <w:sz w:val="18"/>
                <w:szCs w:val="18"/>
              </w:rPr>
              <w:t>47</w:t>
            </w:r>
          </w:p>
        </w:tc>
      </w:tr>
      <w:tr w:rsidR="00C858F5" w:rsidRPr="001E3F8A" w14:paraId="3CAF623F" w14:textId="77777777" w:rsidTr="00C858F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48CCD77F"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Total</w:t>
            </w:r>
          </w:p>
        </w:tc>
        <w:tc>
          <w:tcPr>
            <w:tcW w:w="2877" w:type="dxa"/>
          </w:tcPr>
          <w:p w14:paraId="7573F57B" w14:textId="77777777" w:rsidR="00C858F5" w:rsidRPr="001E3F8A" w:rsidRDefault="00C858F5" w:rsidP="00C858F5">
            <w:pPr>
              <w:rPr>
                <w:b/>
                <w:bCs/>
                <w:sz w:val="18"/>
                <w:szCs w:val="18"/>
              </w:rPr>
            </w:pPr>
            <w:r w:rsidRPr="001E3F8A">
              <w:rPr>
                <w:b/>
                <w:bCs/>
                <w:sz w:val="18"/>
                <w:szCs w:val="18"/>
              </w:rPr>
              <w:t>1505</w:t>
            </w:r>
          </w:p>
        </w:tc>
        <w:tc>
          <w:tcPr>
            <w:tcW w:w="2877" w:type="dxa"/>
          </w:tcPr>
          <w:p w14:paraId="7C9D616C" w14:textId="77777777" w:rsidR="00C858F5" w:rsidRPr="001E3F8A" w:rsidRDefault="00C858F5" w:rsidP="00C858F5">
            <w:pPr>
              <w:rPr>
                <w:b/>
                <w:bCs/>
                <w:sz w:val="18"/>
                <w:szCs w:val="18"/>
              </w:rPr>
            </w:pPr>
            <w:r w:rsidRPr="001E3F8A">
              <w:rPr>
                <w:b/>
                <w:bCs/>
                <w:sz w:val="18"/>
                <w:szCs w:val="18"/>
              </w:rPr>
              <w:t>156</w:t>
            </w:r>
          </w:p>
        </w:tc>
      </w:tr>
    </w:tbl>
    <w:p w14:paraId="2F58E806" w14:textId="14AD7D04" w:rsidR="00A35EBD" w:rsidRPr="001E3F8A" w:rsidRDefault="00A27CC2" w:rsidP="00A27CC2">
      <w:pPr>
        <w:pStyle w:val="TableName"/>
        <w:rPr>
          <w:sz w:val="16"/>
          <w:szCs w:val="16"/>
        </w:rPr>
      </w:pPr>
      <w:bookmarkStart w:id="38" w:name="_Toc61959399"/>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7</w:t>
      </w:r>
      <w:r w:rsidR="008A1DCC" w:rsidRPr="001E3F8A">
        <w:rPr>
          <w:noProof/>
          <w:sz w:val="16"/>
          <w:szCs w:val="16"/>
        </w:rPr>
        <w:fldChar w:fldCharType="end"/>
      </w:r>
      <w:r w:rsidRPr="001E3F8A">
        <w:rPr>
          <w:sz w:val="16"/>
          <w:szCs w:val="16"/>
        </w:rPr>
        <w:t xml:space="preserve"> - Category-wise Umm Al Quwain Summary</w:t>
      </w:r>
      <w:bookmarkEnd w:id="38"/>
    </w:p>
    <w:p w14:paraId="00C9FF8E" w14:textId="77777777" w:rsidR="00A35EBD" w:rsidRPr="001E3F8A" w:rsidRDefault="00A35EBD">
      <w:pPr>
        <w:spacing w:line="264" w:lineRule="auto"/>
        <w:rPr>
          <w:sz w:val="20"/>
          <w:szCs w:val="20"/>
        </w:rPr>
      </w:pPr>
      <w:r w:rsidRPr="001E3F8A">
        <w:rPr>
          <w:sz w:val="20"/>
          <w:szCs w:val="20"/>
        </w:rPr>
        <w:br w:type="page"/>
      </w:r>
    </w:p>
    <w:p w14:paraId="605DA81A" w14:textId="77777777" w:rsidR="00A35EBD" w:rsidRPr="001E3F8A" w:rsidRDefault="00C858F5" w:rsidP="00A35EBD">
      <w:pPr>
        <w:rPr>
          <w:sz w:val="20"/>
          <w:szCs w:val="20"/>
        </w:rPr>
      </w:pPr>
      <w:r w:rsidRPr="001E3F8A">
        <w:rPr>
          <w:rFonts w:asciiTheme="majorBidi" w:eastAsia="Times New Roman" w:hAnsiTheme="majorBidi" w:cstheme="majorBidi"/>
          <w:noProof/>
          <w:sz w:val="11"/>
          <w:szCs w:val="20"/>
          <w:lang w:val="en-GB" w:eastAsia="en-GB"/>
        </w:rPr>
        <w:lastRenderedPageBreak/>
        <w:drawing>
          <wp:inline distT="0" distB="0" distL="0" distR="0" wp14:anchorId="6956D00F" wp14:editId="650F3AE2">
            <wp:extent cx="5486400" cy="2857736"/>
            <wp:effectExtent l="0" t="0" r="0" b="0"/>
            <wp:docPr id="948" name="Chart 948"/>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0406CC29" w14:textId="25D1B0FB" w:rsidR="00A35EBD" w:rsidRPr="001E3F8A" w:rsidRDefault="00B315D9" w:rsidP="00FD1F98">
      <w:pPr>
        <w:pStyle w:val="Figures"/>
        <w:rPr>
          <w:sz w:val="16"/>
          <w:szCs w:val="16"/>
        </w:rPr>
      </w:pPr>
      <w:bookmarkStart w:id="39" w:name="_Toc61959370"/>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11</w:t>
      </w:r>
      <w:r w:rsidR="008A1DCC" w:rsidRPr="001E3F8A">
        <w:rPr>
          <w:noProof/>
          <w:sz w:val="16"/>
          <w:szCs w:val="16"/>
        </w:rPr>
        <w:fldChar w:fldCharType="end"/>
      </w:r>
      <w:r w:rsidRPr="001E3F8A">
        <w:rPr>
          <w:sz w:val="16"/>
          <w:szCs w:val="16"/>
        </w:rPr>
        <w:t xml:space="preserve"> - Category-wise Manpower Ras Al Khaimah chart</w:t>
      </w:r>
      <w:bookmarkEnd w:id="39"/>
    </w:p>
    <w:p w14:paraId="13D2F041" w14:textId="77777777" w:rsidR="00A35EBD" w:rsidRPr="001E3F8A" w:rsidRDefault="00A35EBD" w:rsidP="00A35EBD">
      <w:pPr>
        <w:rPr>
          <w:sz w:val="20"/>
          <w:szCs w:val="20"/>
        </w:rPr>
      </w:pPr>
    </w:p>
    <w:tbl>
      <w:tblPr>
        <w:tblStyle w:val="Table1"/>
        <w:tblW w:w="0" w:type="auto"/>
        <w:tblLook w:val="04A0" w:firstRow="1" w:lastRow="0" w:firstColumn="1" w:lastColumn="0" w:noHBand="0" w:noVBand="1"/>
      </w:tblPr>
      <w:tblGrid>
        <w:gridCol w:w="2876"/>
        <w:gridCol w:w="2877"/>
        <w:gridCol w:w="2877"/>
      </w:tblGrid>
      <w:tr w:rsidR="00A35EBD" w:rsidRPr="001E3F8A" w14:paraId="66B1C3F6" w14:textId="77777777" w:rsidTr="001B7507">
        <w:trPr>
          <w:cnfStyle w:val="100000000000" w:firstRow="1" w:lastRow="0" w:firstColumn="0" w:lastColumn="0" w:oddVBand="0" w:evenVBand="0" w:oddHBand="0" w:evenHBand="0" w:firstRowFirstColumn="0" w:firstRowLastColumn="0" w:lastRowFirstColumn="0" w:lastRowLastColumn="0"/>
          <w:trHeight w:val="532"/>
        </w:trPr>
        <w:tc>
          <w:tcPr>
            <w:tcW w:w="2876" w:type="dxa"/>
          </w:tcPr>
          <w:p w14:paraId="1E57994D"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877" w:type="dxa"/>
          </w:tcPr>
          <w:p w14:paraId="21A0CE7B"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Value</w:t>
            </w:r>
          </w:p>
        </w:tc>
        <w:tc>
          <w:tcPr>
            <w:tcW w:w="2877" w:type="dxa"/>
          </w:tcPr>
          <w:p w14:paraId="311DFE4E"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Value per 10 000 population</w:t>
            </w:r>
          </w:p>
        </w:tc>
      </w:tr>
      <w:tr w:rsidR="00C858F5" w:rsidRPr="001E3F8A" w14:paraId="1DF83D4B" w14:textId="77777777" w:rsidTr="00C858F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4CB79519"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Medical Doctors</w:t>
            </w:r>
          </w:p>
        </w:tc>
        <w:tc>
          <w:tcPr>
            <w:tcW w:w="2877" w:type="dxa"/>
          </w:tcPr>
          <w:p w14:paraId="39DFCD07" w14:textId="77777777" w:rsidR="00C858F5" w:rsidRPr="001E3F8A" w:rsidRDefault="00C858F5" w:rsidP="00C858F5">
            <w:pPr>
              <w:rPr>
                <w:sz w:val="18"/>
                <w:szCs w:val="18"/>
              </w:rPr>
            </w:pPr>
            <w:r w:rsidRPr="001E3F8A">
              <w:rPr>
                <w:sz w:val="18"/>
                <w:szCs w:val="18"/>
              </w:rPr>
              <w:t>794</w:t>
            </w:r>
          </w:p>
        </w:tc>
        <w:tc>
          <w:tcPr>
            <w:tcW w:w="2877" w:type="dxa"/>
          </w:tcPr>
          <w:p w14:paraId="59C9636D" w14:textId="77777777" w:rsidR="00C858F5" w:rsidRPr="001E3F8A" w:rsidRDefault="00C858F5" w:rsidP="00C858F5">
            <w:pPr>
              <w:rPr>
                <w:sz w:val="18"/>
                <w:szCs w:val="18"/>
              </w:rPr>
            </w:pPr>
            <w:r w:rsidRPr="001E3F8A">
              <w:rPr>
                <w:sz w:val="18"/>
                <w:szCs w:val="18"/>
              </w:rPr>
              <w:t>18</w:t>
            </w:r>
          </w:p>
        </w:tc>
      </w:tr>
      <w:tr w:rsidR="00C858F5" w:rsidRPr="001E3F8A" w14:paraId="5B0357AD" w14:textId="77777777" w:rsidTr="00C858F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575420EA"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Dentists</w:t>
            </w:r>
          </w:p>
        </w:tc>
        <w:tc>
          <w:tcPr>
            <w:tcW w:w="2877" w:type="dxa"/>
          </w:tcPr>
          <w:p w14:paraId="517F9376" w14:textId="77777777" w:rsidR="00C858F5" w:rsidRPr="001E3F8A" w:rsidRDefault="00C858F5" w:rsidP="00C858F5">
            <w:pPr>
              <w:rPr>
                <w:sz w:val="18"/>
                <w:szCs w:val="18"/>
              </w:rPr>
            </w:pPr>
            <w:r w:rsidRPr="001E3F8A">
              <w:rPr>
                <w:sz w:val="18"/>
                <w:szCs w:val="18"/>
              </w:rPr>
              <w:t>232</w:t>
            </w:r>
          </w:p>
        </w:tc>
        <w:tc>
          <w:tcPr>
            <w:tcW w:w="2877" w:type="dxa"/>
          </w:tcPr>
          <w:p w14:paraId="264909A2" w14:textId="77777777" w:rsidR="00C858F5" w:rsidRPr="001E3F8A" w:rsidRDefault="00C858F5" w:rsidP="00C858F5">
            <w:pPr>
              <w:rPr>
                <w:sz w:val="18"/>
                <w:szCs w:val="18"/>
              </w:rPr>
            </w:pPr>
            <w:r w:rsidRPr="001E3F8A">
              <w:rPr>
                <w:sz w:val="18"/>
                <w:szCs w:val="18"/>
              </w:rPr>
              <w:t>5</w:t>
            </w:r>
          </w:p>
        </w:tc>
      </w:tr>
      <w:tr w:rsidR="00C858F5" w:rsidRPr="001E3F8A" w14:paraId="1B273934" w14:textId="77777777" w:rsidTr="00C858F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2A478129"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Pharmacists</w:t>
            </w:r>
          </w:p>
        </w:tc>
        <w:tc>
          <w:tcPr>
            <w:tcW w:w="2877" w:type="dxa"/>
          </w:tcPr>
          <w:p w14:paraId="1432B84C" w14:textId="77777777" w:rsidR="00C858F5" w:rsidRPr="001E3F8A" w:rsidRDefault="00C858F5" w:rsidP="00C858F5">
            <w:pPr>
              <w:rPr>
                <w:sz w:val="18"/>
                <w:szCs w:val="18"/>
              </w:rPr>
            </w:pPr>
            <w:r w:rsidRPr="001E3F8A">
              <w:rPr>
                <w:sz w:val="18"/>
                <w:szCs w:val="18"/>
              </w:rPr>
              <w:t>374</w:t>
            </w:r>
          </w:p>
        </w:tc>
        <w:tc>
          <w:tcPr>
            <w:tcW w:w="2877" w:type="dxa"/>
          </w:tcPr>
          <w:p w14:paraId="78D4EA23" w14:textId="77777777" w:rsidR="00C858F5" w:rsidRPr="001E3F8A" w:rsidRDefault="00C858F5" w:rsidP="00C858F5">
            <w:pPr>
              <w:rPr>
                <w:sz w:val="18"/>
                <w:szCs w:val="18"/>
              </w:rPr>
            </w:pPr>
            <w:r w:rsidRPr="001E3F8A">
              <w:rPr>
                <w:sz w:val="18"/>
                <w:szCs w:val="18"/>
              </w:rPr>
              <w:t>8</w:t>
            </w:r>
          </w:p>
        </w:tc>
      </w:tr>
      <w:tr w:rsidR="00C858F5" w:rsidRPr="001E3F8A" w14:paraId="06A8348D" w14:textId="77777777" w:rsidTr="00C858F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4ACA365D"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Nurses</w:t>
            </w:r>
          </w:p>
        </w:tc>
        <w:tc>
          <w:tcPr>
            <w:tcW w:w="2877" w:type="dxa"/>
          </w:tcPr>
          <w:p w14:paraId="4A9469A6" w14:textId="77777777" w:rsidR="00C858F5" w:rsidRPr="001E3F8A" w:rsidRDefault="00C858F5" w:rsidP="00C858F5">
            <w:pPr>
              <w:rPr>
                <w:sz w:val="18"/>
                <w:szCs w:val="18"/>
              </w:rPr>
            </w:pPr>
            <w:r w:rsidRPr="001E3F8A">
              <w:rPr>
                <w:sz w:val="18"/>
                <w:szCs w:val="18"/>
              </w:rPr>
              <w:t>1848</w:t>
            </w:r>
          </w:p>
        </w:tc>
        <w:tc>
          <w:tcPr>
            <w:tcW w:w="2877" w:type="dxa"/>
          </w:tcPr>
          <w:p w14:paraId="3AA5D34E" w14:textId="77777777" w:rsidR="00C858F5" w:rsidRPr="001E3F8A" w:rsidRDefault="00C858F5" w:rsidP="00C858F5">
            <w:pPr>
              <w:rPr>
                <w:sz w:val="18"/>
                <w:szCs w:val="18"/>
              </w:rPr>
            </w:pPr>
            <w:r w:rsidRPr="001E3F8A">
              <w:rPr>
                <w:sz w:val="18"/>
                <w:szCs w:val="18"/>
              </w:rPr>
              <w:t>41</w:t>
            </w:r>
          </w:p>
        </w:tc>
      </w:tr>
      <w:tr w:rsidR="00C858F5" w:rsidRPr="001E3F8A" w14:paraId="59D92AC8" w14:textId="77777777" w:rsidTr="00C858F5">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7DF4B732"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Technicians</w:t>
            </w:r>
          </w:p>
        </w:tc>
        <w:tc>
          <w:tcPr>
            <w:tcW w:w="2877" w:type="dxa"/>
          </w:tcPr>
          <w:p w14:paraId="3024FF49" w14:textId="77777777" w:rsidR="00C858F5" w:rsidRPr="001E3F8A" w:rsidRDefault="00C858F5" w:rsidP="00C858F5">
            <w:pPr>
              <w:rPr>
                <w:sz w:val="18"/>
                <w:szCs w:val="18"/>
              </w:rPr>
            </w:pPr>
            <w:r w:rsidRPr="001E3F8A">
              <w:rPr>
                <w:sz w:val="18"/>
                <w:szCs w:val="18"/>
              </w:rPr>
              <w:t>844</w:t>
            </w:r>
          </w:p>
        </w:tc>
        <w:tc>
          <w:tcPr>
            <w:tcW w:w="2877" w:type="dxa"/>
          </w:tcPr>
          <w:p w14:paraId="166272C2" w14:textId="77777777" w:rsidR="00C858F5" w:rsidRPr="001E3F8A" w:rsidRDefault="00C858F5" w:rsidP="00C858F5">
            <w:pPr>
              <w:rPr>
                <w:sz w:val="18"/>
                <w:szCs w:val="18"/>
              </w:rPr>
            </w:pPr>
            <w:r w:rsidRPr="001E3F8A">
              <w:rPr>
                <w:sz w:val="18"/>
                <w:szCs w:val="18"/>
              </w:rPr>
              <w:t>19</w:t>
            </w:r>
          </w:p>
        </w:tc>
      </w:tr>
      <w:tr w:rsidR="00C858F5" w:rsidRPr="001E3F8A" w14:paraId="6C159470" w14:textId="77777777" w:rsidTr="00C858F5">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7B4B1E3C" w14:textId="77777777" w:rsidR="00C858F5" w:rsidRPr="001E3F8A" w:rsidRDefault="00C858F5" w:rsidP="00C858F5">
            <w:pPr>
              <w:rPr>
                <w:rFonts w:eastAsia="Times New Roman" w:cs="Segoe UI"/>
                <w:b/>
                <w:bCs/>
                <w:sz w:val="18"/>
                <w:szCs w:val="18"/>
              </w:rPr>
            </w:pPr>
            <w:r w:rsidRPr="001E3F8A">
              <w:rPr>
                <w:rFonts w:eastAsia="Times New Roman" w:cs="Segoe UI"/>
                <w:b/>
                <w:bCs/>
                <w:sz w:val="18"/>
                <w:szCs w:val="18"/>
              </w:rPr>
              <w:t>Total</w:t>
            </w:r>
          </w:p>
        </w:tc>
        <w:tc>
          <w:tcPr>
            <w:tcW w:w="2877" w:type="dxa"/>
          </w:tcPr>
          <w:p w14:paraId="0BD3CD00" w14:textId="77777777" w:rsidR="00C858F5" w:rsidRPr="001E3F8A" w:rsidRDefault="00C858F5" w:rsidP="00C858F5">
            <w:pPr>
              <w:rPr>
                <w:b/>
                <w:bCs/>
                <w:sz w:val="18"/>
                <w:szCs w:val="18"/>
              </w:rPr>
            </w:pPr>
            <w:r w:rsidRPr="001E3F8A">
              <w:rPr>
                <w:b/>
                <w:bCs/>
                <w:sz w:val="18"/>
                <w:szCs w:val="18"/>
              </w:rPr>
              <w:t>4092</w:t>
            </w:r>
          </w:p>
        </w:tc>
        <w:tc>
          <w:tcPr>
            <w:tcW w:w="2877" w:type="dxa"/>
          </w:tcPr>
          <w:p w14:paraId="576C2D60" w14:textId="77777777" w:rsidR="00C858F5" w:rsidRPr="001E3F8A" w:rsidRDefault="00C858F5" w:rsidP="00C858F5">
            <w:pPr>
              <w:rPr>
                <w:b/>
                <w:bCs/>
                <w:sz w:val="18"/>
                <w:szCs w:val="18"/>
              </w:rPr>
            </w:pPr>
            <w:r w:rsidRPr="001E3F8A">
              <w:rPr>
                <w:b/>
                <w:bCs/>
                <w:sz w:val="18"/>
                <w:szCs w:val="18"/>
              </w:rPr>
              <w:t>90</w:t>
            </w:r>
          </w:p>
        </w:tc>
      </w:tr>
    </w:tbl>
    <w:p w14:paraId="12EC815B" w14:textId="6397298A" w:rsidR="00A35EBD" w:rsidRPr="001E3F8A" w:rsidRDefault="00A80056" w:rsidP="00A80056">
      <w:pPr>
        <w:pStyle w:val="TableName"/>
        <w:rPr>
          <w:sz w:val="16"/>
          <w:szCs w:val="16"/>
        </w:rPr>
      </w:pPr>
      <w:bookmarkStart w:id="40" w:name="_Toc61959400"/>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8</w:t>
      </w:r>
      <w:r w:rsidR="008A1DCC" w:rsidRPr="001E3F8A">
        <w:rPr>
          <w:noProof/>
          <w:sz w:val="16"/>
          <w:szCs w:val="16"/>
        </w:rPr>
        <w:fldChar w:fldCharType="end"/>
      </w:r>
      <w:r w:rsidRPr="001E3F8A">
        <w:rPr>
          <w:sz w:val="16"/>
          <w:szCs w:val="16"/>
        </w:rPr>
        <w:t xml:space="preserve"> - Category-wise Ras Al Khaimah Summary</w:t>
      </w:r>
      <w:bookmarkEnd w:id="40"/>
    </w:p>
    <w:p w14:paraId="162B2C7E" w14:textId="77777777" w:rsidR="00A35EBD" w:rsidRPr="001E3F8A" w:rsidRDefault="00A35EBD">
      <w:pPr>
        <w:spacing w:line="264" w:lineRule="auto"/>
        <w:rPr>
          <w:sz w:val="20"/>
          <w:szCs w:val="20"/>
        </w:rPr>
      </w:pPr>
      <w:r w:rsidRPr="001E3F8A">
        <w:rPr>
          <w:sz w:val="20"/>
          <w:szCs w:val="20"/>
        </w:rPr>
        <w:br w:type="page"/>
      </w:r>
    </w:p>
    <w:p w14:paraId="1156AC9A" w14:textId="77777777" w:rsidR="00A35EBD" w:rsidRPr="001E3F8A" w:rsidRDefault="00D7710C" w:rsidP="00A35EBD">
      <w:pPr>
        <w:rPr>
          <w:sz w:val="20"/>
          <w:szCs w:val="20"/>
        </w:rPr>
      </w:pPr>
      <w:r w:rsidRPr="001E3F8A">
        <w:rPr>
          <w:rFonts w:asciiTheme="majorBidi" w:eastAsia="Times New Roman" w:hAnsiTheme="majorBidi" w:cstheme="majorBidi"/>
          <w:noProof/>
          <w:sz w:val="11"/>
          <w:szCs w:val="20"/>
          <w:lang w:val="en-GB" w:eastAsia="en-GB"/>
        </w:rPr>
        <w:lastRenderedPageBreak/>
        <w:drawing>
          <wp:inline distT="0" distB="0" distL="0" distR="0" wp14:anchorId="2A6AC8E7" wp14:editId="7A769B81">
            <wp:extent cx="5486400" cy="2857736"/>
            <wp:effectExtent l="0" t="0" r="0" b="0"/>
            <wp:docPr id="949" name="Chart 949"/>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452846B8" w14:textId="37BA6260" w:rsidR="00A35EBD" w:rsidRPr="001E3F8A" w:rsidRDefault="007D1C3C" w:rsidP="00C41BCC">
      <w:pPr>
        <w:pStyle w:val="Figures"/>
        <w:rPr>
          <w:sz w:val="16"/>
          <w:szCs w:val="16"/>
        </w:rPr>
      </w:pPr>
      <w:bookmarkStart w:id="41" w:name="_Toc61959371"/>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12</w:t>
      </w:r>
      <w:r w:rsidR="008A1DCC" w:rsidRPr="001E3F8A">
        <w:rPr>
          <w:noProof/>
          <w:sz w:val="16"/>
          <w:szCs w:val="16"/>
        </w:rPr>
        <w:fldChar w:fldCharType="end"/>
      </w:r>
      <w:r w:rsidRPr="001E3F8A">
        <w:rPr>
          <w:sz w:val="16"/>
          <w:szCs w:val="16"/>
        </w:rPr>
        <w:t xml:space="preserve"> - Category-wise Manpower Fujairah chart</w:t>
      </w:r>
      <w:bookmarkEnd w:id="41"/>
    </w:p>
    <w:p w14:paraId="352DD238" w14:textId="77777777" w:rsidR="00A35EBD" w:rsidRPr="001E3F8A" w:rsidRDefault="00A35EBD" w:rsidP="00A35EBD">
      <w:pPr>
        <w:rPr>
          <w:sz w:val="20"/>
          <w:szCs w:val="20"/>
        </w:rPr>
      </w:pPr>
    </w:p>
    <w:tbl>
      <w:tblPr>
        <w:tblStyle w:val="Table1"/>
        <w:tblW w:w="0" w:type="auto"/>
        <w:tblLook w:val="04A0" w:firstRow="1" w:lastRow="0" w:firstColumn="1" w:lastColumn="0" w:noHBand="0" w:noVBand="1"/>
      </w:tblPr>
      <w:tblGrid>
        <w:gridCol w:w="2876"/>
        <w:gridCol w:w="2877"/>
        <w:gridCol w:w="2877"/>
      </w:tblGrid>
      <w:tr w:rsidR="00A35EBD" w:rsidRPr="001E3F8A" w14:paraId="26212FE0" w14:textId="77777777" w:rsidTr="001B7507">
        <w:trPr>
          <w:cnfStyle w:val="100000000000" w:firstRow="1" w:lastRow="0" w:firstColumn="0" w:lastColumn="0" w:oddVBand="0" w:evenVBand="0" w:oddHBand="0" w:evenHBand="0" w:firstRowFirstColumn="0" w:firstRowLastColumn="0" w:lastRowFirstColumn="0" w:lastRowLastColumn="0"/>
          <w:trHeight w:val="532"/>
        </w:trPr>
        <w:tc>
          <w:tcPr>
            <w:tcW w:w="2876" w:type="dxa"/>
          </w:tcPr>
          <w:p w14:paraId="39E66BDC"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877" w:type="dxa"/>
          </w:tcPr>
          <w:p w14:paraId="57C4B5A1"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Value</w:t>
            </w:r>
          </w:p>
        </w:tc>
        <w:tc>
          <w:tcPr>
            <w:tcW w:w="2877" w:type="dxa"/>
          </w:tcPr>
          <w:p w14:paraId="3078D21B" w14:textId="77777777" w:rsidR="00A35EBD" w:rsidRPr="001E3F8A" w:rsidRDefault="00A35EBD" w:rsidP="001B7507">
            <w:pPr>
              <w:spacing w:line="0" w:lineRule="atLeast"/>
              <w:rPr>
                <w:rFonts w:cs="Segoe UI"/>
                <w:color w:val="FFFFFF" w:themeColor="background1"/>
                <w:sz w:val="18"/>
                <w:szCs w:val="18"/>
              </w:rPr>
            </w:pPr>
            <w:r w:rsidRPr="001E3F8A">
              <w:rPr>
                <w:rFonts w:cs="Segoe UI"/>
                <w:color w:val="FFFFFF" w:themeColor="background1"/>
                <w:sz w:val="18"/>
                <w:szCs w:val="18"/>
              </w:rPr>
              <w:t>Value per 10 000 population</w:t>
            </w:r>
          </w:p>
        </w:tc>
      </w:tr>
      <w:tr w:rsidR="00D7710C" w:rsidRPr="001E3F8A" w14:paraId="073A8555" w14:textId="77777777" w:rsidTr="00D7710C">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62366496" w14:textId="77777777" w:rsidR="00D7710C" w:rsidRPr="001E3F8A" w:rsidRDefault="00D7710C" w:rsidP="00D7710C">
            <w:pPr>
              <w:rPr>
                <w:rFonts w:eastAsia="Times New Roman" w:cs="Segoe UI"/>
                <w:b/>
                <w:bCs/>
                <w:sz w:val="18"/>
                <w:szCs w:val="18"/>
              </w:rPr>
            </w:pPr>
            <w:r w:rsidRPr="001E3F8A">
              <w:rPr>
                <w:rFonts w:eastAsia="Times New Roman" w:cs="Segoe UI"/>
                <w:b/>
                <w:bCs/>
                <w:sz w:val="18"/>
                <w:szCs w:val="18"/>
              </w:rPr>
              <w:t>Medical Doctors</w:t>
            </w:r>
          </w:p>
        </w:tc>
        <w:tc>
          <w:tcPr>
            <w:tcW w:w="2877" w:type="dxa"/>
          </w:tcPr>
          <w:p w14:paraId="5BBDC1E1" w14:textId="77777777" w:rsidR="00D7710C" w:rsidRPr="001E3F8A" w:rsidRDefault="00D7710C" w:rsidP="00D7710C">
            <w:pPr>
              <w:rPr>
                <w:sz w:val="18"/>
                <w:szCs w:val="18"/>
              </w:rPr>
            </w:pPr>
            <w:r w:rsidRPr="001E3F8A">
              <w:rPr>
                <w:sz w:val="18"/>
                <w:szCs w:val="18"/>
              </w:rPr>
              <w:t>582</w:t>
            </w:r>
          </w:p>
        </w:tc>
        <w:tc>
          <w:tcPr>
            <w:tcW w:w="2877" w:type="dxa"/>
          </w:tcPr>
          <w:p w14:paraId="19C3CA74" w14:textId="77777777" w:rsidR="00D7710C" w:rsidRPr="001E3F8A" w:rsidRDefault="00D7710C" w:rsidP="00D7710C">
            <w:pPr>
              <w:rPr>
                <w:sz w:val="18"/>
                <w:szCs w:val="18"/>
              </w:rPr>
            </w:pPr>
            <w:r w:rsidRPr="001E3F8A">
              <w:rPr>
                <w:sz w:val="18"/>
                <w:szCs w:val="18"/>
              </w:rPr>
              <w:t>22</w:t>
            </w:r>
          </w:p>
        </w:tc>
      </w:tr>
      <w:tr w:rsidR="00D7710C" w:rsidRPr="001E3F8A" w14:paraId="5CEA7D37" w14:textId="77777777" w:rsidTr="00D7710C">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6B19C267" w14:textId="77777777" w:rsidR="00D7710C" w:rsidRPr="001E3F8A" w:rsidRDefault="00D7710C" w:rsidP="00D7710C">
            <w:pPr>
              <w:rPr>
                <w:rFonts w:eastAsia="Times New Roman" w:cs="Segoe UI"/>
                <w:b/>
                <w:bCs/>
                <w:sz w:val="18"/>
                <w:szCs w:val="18"/>
              </w:rPr>
            </w:pPr>
            <w:r w:rsidRPr="001E3F8A">
              <w:rPr>
                <w:rFonts w:eastAsia="Times New Roman" w:cs="Segoe UI"/>
                <w:b/>
                <w:bCs/>
                <w:sz w:val="18"/>
                <w:szCs w:val="18"/>
              </w:rPr>
              <w:t>Dentists</w:t>
            </w:r>
          </w:p>
        </w:tc>
        <w:tc>
          <w:tcPr>
            <w:tcW w:w="2877" w:type="dxa"/>
          </w:tcPr>
          <w:p w14:paraId="5643CFEB" w14:textId="77777777" w:rsidR="00D7710C" w:rsidRPr="001E3F8A" w:rsidRDefault="00D7710C" w:rsidP="00D7710C">
            <w:pPr>
              <w:rPr>
                <w:sz w:val="18"/>
                <w:szCs w:val="18"/>
              </w:rPr>
            </w:pPr>
            <w:r w:rsidRPr="001E3F8A">
              <w:rPr>
                <w:sz w:val="18"/>
                <w:szCs w:val="18"/>
              </w:rPr>
              <w:t>180</w:t>
            </w:r>
          </w:p>
        </w:tc>
        <w:tc>
          <w:tcPr>
            <w:tcW w:w="2877" w:type="dxa"/>
          </w:tcPr>
          <w:p w14:paraId="028C56CC" w14:textId="77777777" w:rsidR="00D7710C" w:rsidRPr="001E3F8A" w:rsidRDefault="00D7710C" w:rsidP="00D7710C">
            <w:pPr>
              <w:rPr>
                <w:sz w:val="18"/>
                <w:szCs w:val="18"/>
              </w:rPr>
            </w:pPr>
            <w:r w:rsidRPr="001E3F8A">
              <w:rPr>
                <w:sz w:val="18"/>
                <w:szCs w:val="18"/>
              </w:rPr>
              <w:t>7</w:t>
            </w:r>
          </w:p>
        </w:tc>
      </w:tr>
      <w:tr w:rsidR="00D7710C" w:rsidRPr="001E3F8A" w14:paraId="2F84903B" w14:textId="77777777" w:rsidTr="00D7710C">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2AD28E29" w14:textId="77777777" w:rsidR="00D7710C" w:rsidRPr="001E3F8A" w:rsidRDefault="00D7710C" w:rsidP="00D7710C">
            <w:pPr>
              <w:rPr>
                <w:rFonts w:eastAsia="Times New Roman" w:cs="Segoe UI"/>
                <w:b/>
                <w:bCs/>
                <w:sz w:val="18"/>
                <w:szCs w:val="18"/>
              </w:rPr>
            </w:pPr>
            <w:r w:rsidRPr="001E3F8A">
              <w:rPr>
                <w:rFonts w:eastAsia="Times New Roman" w:cs="Segoe UI"/>
                <w:b/>
                <w:bCs/>
                <w:sz w:val="18"/>
                <w:szCs w:val="18"/>
              </w:rPr>
              <w:t>Pharmacists</w:t>
            </w:r>
          </w:p>
        </w:tc>
        <w:tc>
          <w:tcPr>
            <w:tcW w:w="2877" w:type="dxa"/>
          </w:tcPr>
          <w:p w14:paraId="6AA489F1" w14:textId="77777777" w:rsidR="00D7710C" w:rsidRPr="001E3F8A" w:rsidRDefault="00D7710C" w:rsidP="00D7710C">
            <w:pPr>
              <w:rPr>
                <w:sz w:val="18"/>
                <w:szCs w:val="18"/>
              </w:rPr>
            </w:pPr>
            <w:r w:rsidRPr="001E3F8A">
              <w:rPr>
                <w:sz w:val="18"/>
                <w:szCs w:val="18"/>
              </w:rPr>
              <w:t>200</w:t>
            </w:r>
          </w:p>
        </w:tc>
        <w:tc>
          <w:tcPr>
            <w:tcW w:w="2877" w:type="dxa"/>
          </w:tcPr>
          <w:p w14:paraId="454CD497" w14:textId="77777777" w:rsidR="00D7710C" w:rsidRPr="001E3F8A" w:rsidRDefault="00D7710C" w:rsidP="00D7710C">
            <w:pPr>
              <w:rPr>
                <w:sz w:val="18"/>
                <w:szCs w:val="18"/>
              </w:rPr>
            </w:pPr>
            <w:r w:rsidRPr="001E3F8A">
              <w:rPr>
                <w:sz w:val="18"/>
                <w:szCs w:val="18"/>
              </w:rPr>
              <w:t>8</w:t>
            </w:r>
          </w:p>
        </w:tc>
      </w:tr>
      <w:tr w:rsidR="00D7710C" w:rsidRPr="001E3F8A" w14:paraId="28BE385D" w14:textId="77777777" w:rsidTr="00D7710C">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0B9DE614" w14:textId="77777777" w:rsidR="00D7710C" w:rsidRPr="001E3F8A" w:rsidRDefault="00D7710C" w:rsidP="00D7710C">
            <w:pPr>
              <w:rPr>
                <w:rFonts w:eastAsia="Times New Roman" w:cs="Segoe UI"/>
                <w:b/>
                <w:bCs/>
                <w:sz w:val="18"/>
                <w:szCs w:val="18"/>
              </w:rPr>
            </w:pPr>
            <w:r w:rsidRPr="001E3F8A">
              <w:rPr>
                <w:rFonts w:eastAsia="Times New Roman" w:cs="Segoe UI"/>
                <w:b/>
                <w:bCs/>
                <w:sz w:val="18"/>
                <w:szCs w:val="18"/>
              </w:rPr>
              <w:t>Nurses</w:t>
            </w:r>
          </w:p>
        </w:tc>
        <w:tc>
          <w:tcPr>
            <w:tcW w:w="2877" w:type="dxa"/>
          </w:tcPr>
          <w:p w14:paraId="43903B0C" w14:textId="77777777" w:rsidR="00D7710C" w:rsidRPr="001E3F8A" w:rsidRDefault="00D7710C" w:rsidP="00D7710C">
            <w:pPr>
              <w:rPr>
                <w:sz w:val="18"/>
                <w:szCs w:val="18"/>
              </w:rPr>
            </w:pPr>
            <w:r w:rsidRPr="001E3F8A">
              <w:rPr>
                <w:sz w:val="18"/>
                <w:szCs w:val="18"/>
              </w:rPr>
              <w:t>996</w:t>
            </w:r>
          </w:p>
        </w:tc>
        <w:tc>
          <w:tcPr>
            <w:tcW w:w="2877" w:type="dxa"/>
          </w:tcPr>
          <w:p w14:paraId="0F361487" w14:textId="77777777" w:rsidR="00D7710C" w:rsidRPr="001E3F8A" w:rsidRDefault="00D7710C" w:rsidP="00D7710C">
            <w:pPr>
              <w:rPr>
                <w:sz w:val="18"/>
                <w:szCs w:val="18"/>
              </w:rPr>
            </w:pPr>
            <w:r w:rsidRPr="001E3F8A">
              <w:rPr>
                <w:sz w:val="18"/>
                <w:szCs w:val="18"/>
              </w:rPr>
              <w:t>38</w:t>
            </w:r>
          </w:p>
        </w:tc>
      </w:tr>
      <w:tr w:rsidR="00D7710C" w:rsidRPr="001E3F8A" w14:paraId="7A10AF0F" w14:textId="77777777" w:rsidTr="00D7710C">
        <w:trPr>
          <w:cnfStyle w:val="000000100000" w:firstRow="0" w:lastRow="0" w:firstColumn="0" w:lastColumn="0" w:oddVBand="0" w:evenVBand="0" w:oddHBand="1" w:evenHBand="0" w:firstRowFirstColumn="0" w:firstRowLastColumn="0" w:lastRowFirstColumn="0" w:lastRowLastColumn="0"/>
          <w:trHeight w:val="532"/>
        </w:trPr>
        <w:tc>
          <w:tcPr>
            <w:tcW w:w="2876" w:type="dxa"/>
          </w:tcPr>
          <w:p w14:paraId="24851FE7" w14:textId="77777777" w:rsidR="00D7710C" w:rsidRPr="001E3F8A" w:rsidRDefault="00D7710C" w:rsidP="00D7710C">
            <w:pPr>
              <w:rPr>
                <w:rFonts w:eastAsia="Times New Roman" w:cs="Segoe UI"/>
                <w:b/>
                <w:bCs/>
                <w:sz w:val="18"/>
                <w:szCs w:val="18"/>
              </w:rPr>
            </w:pPr>
            <w:r w:rsidRPr="001E3F8A">
              <w:rPr>
                <w:rFonts w:eastAsia="Times New Roman" w:cs="Segoe UI"/>
                <w:b/>
                <w:bCs/>
                <w:sz w:val="18"/>
                <w:szCs w:val="18"/>
              </w:rPr>
              <w:t>Technicians</w:t>
            </w:r>
          </w:p>
        </w:tc>
        <w:tc>
          <w:tcPr>
            <w:tcW w:w="2877" w:type="dxa"/>
          </w:tcPr>
          <w:p w14:paraId="2225ABC6" w14:textId="77777777" w:rsidR="00D7710C" w:rsidRPr="001E3F8A" w:rsidRDefault="00D7710C" w:rsidP="00D7710C">
            <w:pPr>
              <w:rPr>
                <w:sz w:val="18"/>
                <w:szCs w:val="18"/>
              </w:rPr>
            </w:pPr>
            <w:r w:rsidRPr="001E3F8A">
              <w:rPr>
                <w:sz w:val="18"/>
                <w:szCs w:val="18"/>
              </w:rPr>
              <w:t>817</w:t>
            </w:r>
          </w:p>
        </w:tc>
        <w:tc>
          <w:tcPr>
            <w:tcW w:w="2877" w:type="dxa"/>
          </w:tcPr>
          <w:p w14:paraId="1A3B9004" w14:textId="77777777" w:rsidR="00D7710C" w:rsidRPr="001E3F8A" w:rsidRDefault="00D7710C" w:rsidP="00D7710C">
            <w:pPr>
              <w:rPr>
                <w:sz w:val="18"/>
                <w:szCs w:val="18"/>
              </w:rPr>
            </w:pPr>
            <w:r w:rsidRPr="001E3F8A">
              <w:rPr>
                <w:sz w:val="18"/>
                <w:szCs w:val="18"/>
              </w:rPr>
              <w:t>31</w:t>
            </w:r>
          </w:p>
        </w:tc>
      </w:tr>
      <w:tr w:rsidR="00D7710C" w:rsidRPr="001E3F8A" w14:paraId="1FD6A63F" w14:textId="77777777" w:rsidTr="00D7710C">
        <w:trPr>
          <w:cnfStyle w:val="000000010000" w:firstRow="0" w:lastRow="0" w:firstColumn="0" w:lastColumn="0" w:oddVBand="0" w:evenVBand="0" w:oddHBand="0" w:evenHBand="1" w:firstRowFirstColumn="0" w:firstRowLastColumn="0" w:lastRowFirstColumn="0" w:lastRowLastColumn="0"/>
          <w:trHeight w:val="532"/>
        </w:trPr>
        <w:tc>
          <w:tcPr>
            <w:tcW w:w="2876" w:type="dxa"/>
          </w:tcPr>
          <w:p w14:paraId="6D18C8D5" w14:textId="77777777" w:rsidR="00D7710C" w:rsidRPr="001E3F8A" w:rsidRDefault="00D7710C" w:rsidP="00D7710C">
            <w:pPr>
              <w:rPr>
                <w:rFonts w:eastAsia="Times New Roman" w:cs="Segoe UI"/>
                <w:b/>
                <w:bCs/>
                <w:sz w:val="18"/>
                <w:szCs w:val="18"/>
              </w:rPr>
            </w:pPr>
            <w:r w:rsidRPr="001E3F8A">
              <w:rPr>
                <w:rFonts w:eastAsia="Times New Roman" w:cs="Segoe UI"/>
                <w:b/>
                <w:bCs/>
                <w:sz w:val="18"/>
                <w:szCs w:val="18"/>
              </w:rPr>
              <w:t>Total</w:t>
            </w:r>
          </w:p>
        </w:tc>
        <w:tc>
          <w:tcPr>
            <w:tcW w:w="2877" w:type="dxa"/>
          </w:tcPr>
          <w:p w14:paraId="6ADD9347" w14:textId="77777777" w:rsidR="00D7710C" w:rsidRPr="001E3F8A" w:rsidRDefault="00D7710C" w:rsidP="00D7710C">
            <w:pPr>
              <w:rPr>
                <w:b/>
                <w:bCs/>
                <w:sz w:val="18"/>
                <w:szCs w:val="18"/>
              </w:rPr>
            </w:pPr>
            <w:r w:rsidRPr="001E3F8A">
              <w:rPr>
                <w:b/>
                <w:bCs/>
                <w:sz w:val="18"/>
                <w:szCs w:val="18"/>
              </w:rPr>
              <w:t>2775</w:t>
            </w:r>
          </w:p>
        </w:tc>
        <w:tc>
          <w:tcPr>
            <w:tcW w:w="2877" w:type="dxa"/>
          </w:tcPr>
          <w:p w14:paraId="51680D64" w14:textId="77777777" w:rsidR="00D7710C" w:rsidRPr="001E3F8A" w:rsidRDefault="00D7710C" w:rsidP="00D7710C">
            <w:pPr>
              <w:rPr>
                <w:b/>
                <w:bCs/>
                <w:sz w:val="18"/>
                <w:szCs w:val="18"/>
              </w:rPr>
            </w:pPr>
            <w:r w:rsidRPr="001E3F8A">
              <w:rPr>
                <w:b/>
                <w:bCs/>
                <w:sz w:val="18"/>
                <w:szCs w:val="18"/>
              </w:rPr>
              <w:t>106</w:t>
            </w:r>
          </w:p>
        </w:tc>
      </w:tr>
    </w:tbl>
    <w:p w14:paraId="08B48E77" w14:textId="55AD0366" w:rsidR="00A35EBD" w:rsidRPr="001E3F8A" w:rsidRDefault="00BC2B66" w:rsidP="00BC2B66">
      <w:pPr>
        <w:pStyle w:val="TableName"/>
        <w:rPr>
          <w:sz w:val="16"/>
          <w:szCs w:val="16"/>
        </w:rPr>
      </w:pPr>
      <w:bookmarkStart w:id="42" w:name="_Toc61959401"/>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9</w:t>
      </w:r>
      <w:r w:rsidR="008A1DCC" w:rsidRPr="001E3F8A">
        <w:rPr>
          <w:noProof/>
          <w:sz w:val="16"/>
          <w:szCs w:val="16"/>
        </w:rPr>
        <w:fldChar w:fldCharType="end"/>
      </w:r>
      <w:r w:rsidRPr="001E3F8A">
        <w:rPr>
          <w:sz w:val="16"/>
          <w:szCs w:val="16"/>
        </w:rPr>
        <w:t xml:space="preserve"> - Category-wise Fujairah Summary</w:t>
      </w:r>
      <w:bookmarkEnd w:id="42"/>
    </w:p>
    <w:p w14:paraId="11CA1AF7" w14:textId="77777777" w:rsidR="00A35EBD" w:rsidRPr="001E3F8A" w:rsidRDefault="00A35EBD">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D7710C" w:rsidRPr="001E3F8A" w14:paraId="3D6492FF" w14:textId="77777777" w:rsidTr="001B750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11791DE5" w14:textId="77777777" w:rsidR="00D7710C" w:rsidRPr="001E3F8A" w:rsidRDefault="00D7710C" w:rsidP="001B750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6E7C9B74" w14:textId="77777777" w:rsidR="00D7710C" w:rsidRPr="001E3F8A" w:rsidRDefault="00D7710C" w:rsidP="001B7507">
            <w:pPr>
              <w:jc w:val="left"/>
              <w:rPr>
                <w:color w:val="FFFFFF" w:themeColor="background1"/>
                <w:sz w:val="20"/>
                <w:szCs w:val="20"/>
              </w:rPr>
            </w:pPr>
            <w:r w:rsidRPr="001E3F8A">
              <w:rPr>
                <w:color w:val="FFFFFF" w:themeColor="background1"/>
                <w:sz w:val="20"/>
                <w:szCs w:val="20"/>
              </w:rPr>
              <w:t>1.03</w:t>
            </w:r>
          </w:p>
        </w:tc>
      </w:tr>
      <w:tr w:rsidR="00D7710C" w:rsidRPr="001E3F8A" w14:paraId="240B63FB"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668232B" w14:textId="77777777" w:rsidR="00D7710C" w:rsidRPr="001E3F8A" w:rsidRDefault="00D7710C" w:rsidP="001B7507">
            <w:pPr>
              <w:rPr>
                <w:rFonts w:cs="Segoe UI"/>
                <w:b/>
                <w:bCs/>
                <w:sz w:val="18"/>
                <w:szCs w:val="18"/>
              </w:rPr>
            </w:pPr>
            <w:r w:rsidRPr="001E3F8A">
              <w:rPr>
                <w:rFonts w:cs="Segoe UI"/>
                <w:b/>
                <w:bCs/>
                <w:sz w:val="18"/>
                <w:szCs w:val="18"/>
              </w:rPr>
              <w:t>Unique Reference Id</w:t>
            </w:r>
          </w:p>
        </w:tc>
        <w:tc>
          <w:tcPr>
            <w:tcW w:w="6560" w:type="dxa"/>
          </w:tcPr>
          <w:p w14:paraId="7419FCFD" w14:textId="77777777" w:rsidR="00D7710C" w:rsidRPr="001E3F8A" w:rsidRDefault="00D7710C" w:rsidP="001B7507">
            <w:pPr>
              <w:jc w:val="left"/>
              <w:rPr>
                <w:sz w:val="18"/>
                <w:szCs w:val="18"/>
              </w:rPr>
            </w:pPr>
            <w:r w:rsidRPr="001E3F8A">
              <w:rPr>
                <w:sz w:val="18"/>
                <w:szCs w:val="18"/>
              </w:rPr>
              <w:t>ID_171</w:t>
            </w:r>
          </w:p>
        </w:tc>
      </w:tr>
      <w:tr w:rsidR="00D7710C" w:rsidRPr="001E3F8A" w14:paraId="04B6CAFE" w14:textId="77777777" w:rsidTr="001B750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4076794" w14:textId="77777777" w:rsidR="00D7710C" w:rsidRPr="001E3F8A" w:rsidRDefault="00D7710C" w:rsidP="001B7507">
            <w:pPr>
              <w:rPr>
                <w:rFonts w:cs="Segoe UI"/>
                <w:b/>
                <w:bCs/>
                <w:sz w:val="18"/>
                <w:szCs w:val="18"/>
              </w:rPr>
            </w:pPr>
            <w:r w:rsidRPr="001E3F8A">
              <w:rPr>
                <w:rFonts w:cs="Segoe UI"/>
                <w:b/>
                <w:bCs/>
                <w:sz w:val="18"/>
                <w:szCs w:val="18"/>
              </w:rPr>
              <w:t>Name</w:t>
            </w:r>
          </w:p>
        </w:tc>
        <w:tc>
          <w:tcPr>
            <w:tcW w:w="6560" w:type="dxa"/>
          </w:tcPr>
          <w:p w14:paraId="0B1D78FA" w14:textId="77777777" w:rsidR="00D7710C" w:rsidRPr="001E3F8A" w:rsidRDefault="00D7710C" w:rsidP="001B7507">
            <w:pPr>
              <w:jc w:val="left"/>
              <w:rPr>
                <w:sz w:val="18"/>
                <w:szCs w:val="18"/>
              </w:rPr>
            </w:pPr>
            <w:r w:rsidRPr="001E3F8A">
              <w:rPr>
                <w:sz w:val="18"/>
                <w:szCs w:val="18"/>
              </w:rPr>
              <w:t>Health worker distribution by age group</w:t>
            </w:r>
          </w:p>
        </w:tc>
      </w:tr>
      <w:tr w:rsidR="00D7710C" w:rsidRPr="001E3F8A" w14:paraId="37A9BB17"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3962047" w14:textId="77777777" w:rsidR="00D7710C" w:rsidRPr="001E3F8A" w:rsidRDefault="00D7710C" w:rsidP="001B7507">
            <w:pPr>
              <w:rPr>
                <w:rFonts w:cs="Segoe UI"/>
                <w:b/>
                <w:bCs/>
                <w:sz w:val="18"/>
                <w:szCs w:val="18"/>
              </w:rPr>
            </w:pPr>
            <w:r w:rsidRPr="001E3F8A">
              <w:rPr>
                <w:rFonts w:cs="Segoe UI"/>
                <w:b/>
                <w:bCs/>
                <w:sz w:val="18"/>
                <w:szCs w:val="18"/>
              </w:rPr>
              <w:t>Definition</w:t>
            </w:r>
          </w:p>
        </w:tc>
        <w:tc>
          <w:tcPr>
            <w:tcW w:w="6560" w:type="dxa"/>
          </w:tcPr>
          <w:p w14:paraId="616131DC" w14:textId="77777777" w:rsidR="00D7710C" w:rsidRPr="001E3F8A" w:rsidRDefault="00D7710C" w:rsidP="00D7710C">
            <w:pPr>
              <w:jc w:val="left"/>
              <w:rPr>
                <w:sz w:val="18"/>
                <w:szCs w:val="18"/>
              </w:rPr>
            </w:pPr>
            <w:r w:rsidRPr="001E3F8A">
              <w:rPr>
                <w:sz w:val="18"/>
                <w:szCs w:val="18"/>
              </w:rPr>
              <w:t>Percentage of active health workers in different age groups as mentioned below:</w:t>
            </w:r>
          </w:p>
          <w:p w14:paraId="68C2BEAE" w14:textId="77777777" w:rsidR="00D7710C" w:rsidRPr="001E3F8A" w:rsidRDefault="00D7710C" w:rsidP="00D7710C">
            <w:pPr>
              <w:pStyle w:val="ListParagraph"/>
              <w:numPr>
                <w:ilvl w:val="0"/>
                <w:numId w:val="16"/>
              </w:numPr>
              <w:jc w:val="left"/>
              <w:rPr>
                <w:sz w:val="18"/>
                <w:szCs w:val="18"/>
              </w:rPr>
            </w:pPr>
            <w:r w:rsidRPr="001E3F8A">
              <w:rPr>
                <w:sz w:val="18"/>
                <w:szCs w:val="18"/>
              </w:rPr>
              <w:t xml:space="preserve">&lt;25 </w:t>
            </w:r>
          </w:p>
          <w:p w14:paraId="1219F96C" w14:textId="77777777" w:rsidR="00D7710C" w:rsidRPr="001E3F8A" w:rsidRDefault="00D7710C" w:rsidP="00D7710C">
            <w:pPr>
              <w:pStyle w:val="ListParagraph"/>
              <w:numPr>
                <w:ilvl w:val="0"/>
                <w:numId w:val="16"/>
              </w:numPr>
              <w:jc w:val="left"/>
              <w:rPr>
                <w:sz w:val="18"/>
                <w:szCs w:val="18"/>
              </w:rPr>
            </w:pPr>
            <w:r w:rsidRPr="001E3F8A">
              <w:rPr>
                <w:sz w:val="18"/>
                <w:szCs w:val="18"/>
              </w:rPr>
              <w:t xml:space="preserve">25–34 </w:t>
            </w:r>
          </w:p>
          <w:p w14:paraId="09826068" w14:textId="77777777" w:rsidR="00D7710C" w:rsidRPr="001E3F8A" w:rsidRDefault="00D7710C" w:rsidP="00D7710C">
            <w:pPr>
              <w:pStyle w:val="ListParagraph"/>
              <w:numPr>
                <w:ilvl w:val="0"/>
                <w:numId w:val="16"/>
              </w:numPr>
              <w:jc w:val="left"/>
              <w:rPr>
                <w:sz w:val="18"/>
                <w:szCs w:val="18"/>
              </w:rPr>
            </w:pPr>
            <w:r w:rsidRPr="001E3F8A">
              <w:rPr>
                <w:sz w:val="18"/>
                <w:szCs w:val="18"/>
              </w:rPr>
              <w:t xml:space="preserve">35–44 </w:t>
            </w:r>
          </w:p>
          <w:p w14:paraId="69B923C9" w14:textId="77777777" w:rsidR="00D7710C" w:rsidRPr="001E3F8A" w:rsidRDefault="00D7710C" w:rsidP="00D7710C">
            <w:pPr>
              <w:pStyle w:val="ListParagraph"/>
              <w:numPr>
                <w:ilvl w:val="0"/>
                <w:numId w:val="16"/>
              </w:numPr>
              <w:jc w:val="left"/>
              <w:rPr>
                <w:sz w:val="18"/>
                <w:szCs w:val="18"/>
              </w:rPr>
            </w:pPr>
            <w:r w:rsidRPr="001E3F8A">
              <w:rPr>
                <w:sz w:val="18"/>
                <w:szCs w:val="18"/>
              </w:rPr>
              <w:t xml:space="preserve">45–54 </w:t>
            </w:r>
          </w:p>
          <w:p w14:paraId="7E9EC416" w14:textId="77777777" w:rsidR="00D7710C" w:rsidRPr="001E3F8A" w:rsidRDefault="00D7710C" w:rsidP="00D7710C">
            <w:pPr>
              <w:pStyle w:val="ListParagraph"/>
              <w:numPr>
                <w:ilvl w:val="0"/>
                <w:numId w:val="16"/>
              </w:numPr>
              <w:jc w:val="left"/>
              <w:rPr>
                <w:sz w:val="18"/>
                <w:szCs w:val="18"/>
              </w:rPr>
            </w:pPr>
            <w:r w:rsidRPr="001E3F8A">
              <w:rPr>
                <w:sz w:val="18"/>
                <w:szCs w:val="18"/>
              </w:rPr>
              <w:t xml:space="preserve">55–64 </w:t>
            </w:r>
          </w:p>
          <w:p w14:paraId="2BD579AD" w14:textId="77777777" w:rsidR="00D7710C" w:rsidRPr="001E3F8A" w:rsidRDefault="00D7710C" w:rsidP="00D7710C">
            <w:pPr>
              <w:pStyle w:val="ListParagraph"/>
              <w:numPr>
                <w:ilvl w:val="0"/>
                <w:numId w:val="16"/>
              </w:numPr>
              <w:jc w:val="left"/>
              <w:rPr>
                <w:sz w:val="18"/>
                <w:szCs w:val="18"/>
              </w:rPr>
            </w:pPr>
            <w:r w:rsidRPr="001E3F8A">
              <w:rPr>
                <w:sz w:val="18"/>
                <w:szCs w:val="18"/>
              </w:rPr>
              <w:t>&gt;=65</w:t>
            </w:r>
          </w:p>
        </w:tc>
      </w:tr>
      <w:tr w:rsidR="00D7710C" w:rsidRPr="001E3F8A" w14:paraId="5ECCE46A" w14:textId="77777777" w:rsidTr="001B750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57B21A6" w14:textId="77777777" w:rsidR="00D7710C" w:rsidRPr="001E3F8A" w:rsidRDefault="00D7710C" w:rsidP="001B7507">
            <w:pPr>
              <w:rPr>
                <w:rFonts w:cs="Segoe UI"/>
                <w:b/>
                <w:bCs/>
                <w:sz w:val="18"/>
                <w:szCs w:val="18"/>
              </w:rPr>
            </w:pPr>
            <w:r w:rsidRPr="001E3F8A">
              <w:rPr>
                <w:rFonts w:cs="Segoe UI"/>
                <w:b/>
                <w:bCs/>
                <w:sz w:val="18"/>
                <w:szCs w:val="18"/>
              </w:rPr>
              <w:t>Numerator</w:t>
            </w:r>
          </w:p>
        </w:tc>
        <w:tc>
          <w:tcPr>
            <w:tcW w:w="6560" w:type="dxa"/>
          </w:tcPr>
          <w:p w14:paraId="5FC68AEF" w14:textId="77777777" w:rsidR="00D7710C" w:rsidRPr="001E3F8A" w:rsidRDefault="00D7710C" w:rsidP="001B7507">
            <w:pPr>
              <w:jc w:val="left"/>
              <w:rPr>
                <w:sz w:val="18"/>
                <w:szCs w:val="18"/>
              </w:rPr>
            </w:pPr>
            <w:r w:rsidRPr="001E3F8A">
              <w:rPr>
                <w:sz w:val="18"/>
                <w:szCs w:val="18"/>
              </w:rPr>
              <w:t>Number of active health workers in a specific age group</w:t>
            </w:r>
          </w:p>
        </w:tc>
      </w:tr>
      <w:tr w:rsidR="00D7710C" w:rsidRPr="001E3F8A" w14:paraId="6DAF5B58"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5639E6E" w14:textId="77777777" w:rsidR="00D7710C" w:rsidRPr="001E3F8A" w:rsidRDefault="00D7710C" w:rsidP="001B7507">
            <w:pPr>
              <w:rPr>
                <w:rFonts w:cs="Segoe UI"/>
                <w:b/>
                <w:bCs/>
                <w:sz w:val="18"/>
                <w:szCs w:val="18"/>
              </w:rPr>
            </w:pPr>
            <w:r w:rsidRPr="001E3F8A">
              <w:rPr>
                <w:rFonts w:cs="Segoe UI"/>
                <w:b/>
                <w:bCs/>
                <w:sz w:val="18"/>
                <w:szCs w:val="18"/>
              </w:rPr>
              <w:t>Denominator</w:t>
            </w:r>
          </w:p>
        </w:tc>
        <w:tc>
          <w:tcPr>
            <w:tcW w:w="6560" w:type="dxa"/>
          </w:tcPr>
          <w:p w14:paraId="09C1DFB2" w14:textId="77777777" w:rsidR="00D7710C" w:rsidRPr="001E3F8A" w:rsidRDefault="00D7710C" w:rsidP="001B7507">
            <w:pPr>
              <w:jc w:val="left"/>
              <w:rPr>
                <w:sz w:val="18"/>
                <w:szCs w:val="18"/>
              </w:rPr>
            </w:pPr>
            <w:r w:rsidRPr="001E3F8A">
              <w:rPr>
                <w:sz w:val="18"/>
                <w:szCs w:val="18"/>
              </w:rPr>
              <w:t>Total number of active health workers, defined in headcounts</w:t>
            </w:r>
          </w:p>
        </w:tc>
      </w:tr>
      <w:tr w:rsidR="00D7710C" w:rsidRPr="001E3F8A" w14:paraId="1154E64F" w14:textId="77777777" w:rsidTr="001B750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B503B32" w14:textId="77777777" w:rsidR="00D7710C" w:rsidRPr="001E3F8A" w:rsidRDefault="00D7710C" w:rsidP="001B7507">
            <w:pPr>
              <w:rPr>
                <w:rFonts w:cs="Segoe UI"/>
                <w:b/>
                <w:bCs/>
                <w:sz w:val="18"/>
                <w:szCs w:val="18"/>
              </w:rPr>
            </w:pPr>
            <w:r w:rsidRPr="001E3F8A">
              <w:rPr>
                <w:rFonts w:cs="Segoe UI"/>
                <w:b/>
                <w:bCs/>
                <w:sz w:val="18"/>
                <w:szCs w:val="18"/>
              </w:rPr>
              <w:t>Value</w:t>
            </w:r>
          </w:p>
        </w:tc>
        <w:tc>
          <w:tcPr>
            <w:tcW w:w="6560" w:type="dxa"/>
          </w:tcPr>
          <w:p w14:paraId="4FFBF3A9" w14:textId="77777777" w:rsidR="00D7710C" w:rsidRPr="001E3F8A" w:rsidRDefault="00D7710C" w:rsidP="00A17E5A">
            <w:pPr>
              <w:pStyle w:val="ListParagraph"/>
              <w:numPr>
                <w:ilvl w:val="0"/>
                <w:numId w:val="17"/>
              </w:numPr>
              <w:jc w:val="left"/>
              <w:rPr>
                <w:rFonts w:cs="Segoe UI"/>
                <w:sz w:val="18"/>
                <w:szCs w:val="18"/>
              </w:rPr>
            </w:pPr>
            <w:r w:rsidRPr="001E3F8A">
              <w:rPr>
                <w:rFonts w:cs="Segoe UI"/>
                <w:sz w:val="18"/>
                <w:szCs w:val="18"/>
              </w:rPr>
              <w:t>&lt;25 :  0.29</w:t>
            </w:r>
          </w:p>
          <w:p w14:paraId="0FBF7609" w14:textId="77777777" w:rsidR="00D7710C" w:rsidRPr="001E3F8A" w:rsidRDefault="00D7710C" w:rsidP="00A17E5A">
            <w:pPr>
              <w:pStyle w:val="ListParagraph"/>
              <w:numPr>
                <w:ilvl w:val="0"/>
                <w:numId w:val="17"/>
              </w:numPr>
              <w:jc w:val="left"/>
              <w:rPr>
                <w:rFonts w:cs="Segoe UI"/>
                <w:sz w:val="18"/>
                <w:szCs w:val="18"/>
              </w:rPr>
            </w:pPr>
            <w:r w:rsidRPr="001E3F8A">
              <w:rPr>
                <w:rFonts w:cs="Segoe UI"/>
                <w:sz w:val="18"/>
                <w:szCs w:val="18"/>
              </w:rPr>
              <w:t>25–34 : 40.75</w:t>
            </w:r>
          </w:p>
          <w:p w14:paraId="3F1FF05E" w14:textId="77777777" w:rsidR="00D7710C" w:rsidRPr="001E3F8A" w:rsidRDefault="00D7710C" w:rsidP="00A17E5A">
            <w:pPr>
              <w:pStyle w:val="ListParagraph"/>
              <w:numPr>
                <w:ilvl w:val="0"/>
                <w:numId w:val="17"/>
              </w:numPr>
              <w:jc w:val="left"/>
              <w:rPr>
                <w:rFonts w:cs="Segoe UI"/>
                <w:sz w:val="18"/>
                <w:szCs w:val="18"/>
              </w:rPr>
            </w:pPr>
            <w:r w:rsidRPr="001E3F8A">
              <w:rPr>
                <w:rFonts w:cs="Segoe UI"/>
                <w:sz w:val="18"/>
                <w:szCs w:val="18"/>
              </w:rPr>
              <w:t>35–44 : 33.43</w:t>
            </w:r>
          </w:p>
          <w:p w14:paraId="4755095C" w14:textId="77777777" w:rsidR="00D7710C" w:rsidRPr="001E3F8A" w:rsidRDefault="00D7710C" w:rsidP="00A17E5A">
            <w:pPr>
              <w:pStyle w:val="ListParagraph"/>
              <w:numPr>
                <w:ilvl w:val="0"/>
                <w:numId w:val="17"/>
              </w:numPr>
              <w:jc w:val="left"/>
              <w:rPr>
                <w:rFonts w:cs="Segoe UI"/>
                <w:sz w:val="18"/>
                <w:szCs w:val="18"/>
              </w:rPr>
            </w:pPr>
            <w:r w:rsidRPr="001E3F8A">
              <w:rPr>
                <w:rFonts w:cs="Segoe UI"/>
                <w:sz w:val="18"/>
                <w:szCs w:val="18"/>
              </w:rPr>
              <w:t>45–54 : 17.05</w:t>
            </w:r>
          </w:p>
          <w:p w14:paraId="2454E5A4" w14:textId="77777777" w:rsidR="00D7710C" w:rsidRPr="001E3F8A" w:rsidRDefault="00D7710C" w:rsidP="00A17E5A">
            <w:pPr>
              <w:pStyle w:val="ListParagraph"/>
              <w:numPr>
                <w:ilvl w:val="0"/>
                <w:numId w:val="17"/>
              </w:numPr>
              <w:jc w:val="left"/>
              <w:rPr>
                <w:rFonts w:cs="Segoe UI"/>
                <w:sz w:val="18"/>
                <w:szCs w:val="18"/>
              </w:rPr>
            </w:pPr>
            <w:r w:rsidRPr="001E3F8A">
              <w:rPr>
                <w:rFonts w:cs="Segoe UI"/>
                <w:sz w:val="18"/>
                <w:szCs w:val="18"/>
              </w:rPr>
              <w:t>55–64 : 6.70</w:t>
            </w:r>
          </w:p>
          <w:p w14:paraId="67FA8889" w14:textId="77777777" w:rsidR="00D7710C" w:rsidRPr="001E3F8A" w:rsidRDefault="00D7710C" w:rsidP="00A17E5A">
            <w:pPr>
              <w:pStyle w:val="ListParagraph"/>
              <w:numPr>
                <w:ilvl w:val="0"/>
                <w:numId w:val="17"/>
              </w:numPr>
              <w:jc w:val="left"/>
              <w:rPr>
                <w:rFonts w:cs="Segoe UI"/>
                <w:sz w:val="18"/>
                <w:szCs w:val="18"/>
              </w:rPr>
            </w:pPr>
            <w:r w:rsidRPr="001E3F8A">
              <w:rPr>
                <w:rFonts w:cs="Segoe UI"/>
                <w:sz w:val="18"/>
                <w:szCs w:val="18"/>
              </w:rPr>
              <w:t>&gt;= 65 : 1.79</w:t>
            </w:r>
          </w:p>
        </w:tc>
      </w:tr>
      <w:tr w:rsidR="00D7710C" w:rsidRPr="001E3F8A" w14:paraId="5517094F"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11425D1" w14:textId="77777777" w:rsidR="00D7710C" w:rsidRPr="001E3F8A" w:rsidRDefault="00D7710C" w:rsidP="001B7507">
            <w:pPr>
              <w:rPr>
                <w:rFonts w:cs="Segoe UI"/>
                <w:b/>
                <w:bCs/>
                <w:w w:val="89"/>
                <w:sz w:val="18"/>
                <w:szCs w:val="18"/>
              </w:rPr>
            </w:pPr>
            <w:r w:rsidRPr="001E3F8A">
              <w:rPr>
                <w:rFonts w:cs="Segoe UI"/>
                <w:b/>
                <w:bCs/>
                <w:sz w:val="18"/>
                <w:szCs w:val="18"/>
              </w:rPr>
              <w:t>Unit</w:t>
            </w:r>
          </w:p>
        </w:tc>
        <w:tc>
          <w:tcPr>
            <w:tcW w:w="6560" w:type="dxa"/>
          </w:tcPr>
          <w:p w14:paraId="7CFB707B" w14:textId="77777777" w:rsidR="00D7710C" w:rsidRPr="001E3F8A" w:rsidRDefault="00A17E5A" w:rsidP="001B7507">
            <w:pPr>
              <w:jc w:val="left"/>
              <w:rPr>
                <w:rFonts w:cs="Segoe UI"/>
                <w:b/>
                <w:bCs/>
                <w:sz w:val="18"/>
                <w:szCs w:val="18"/>
              </w:rPr>
            </w:pPr>
            <w:r w:rsidRPr="001E3F8A">
              <w:rPr>
                <w:rFonts w:cs="Segoe UI"/>
                <w:b/>
                <w:bCs/>
                <w:sz w:val="18"/>
                <w:szCs w:val="18"/>
              </w:rPr>
              <w:t>Percent (%)</w:t>
            </w:r>
          </w:p>
        </w:tc>
      </w:tr>
      <w:tr w:rsidR="00A17E5A" w:rsidRPr="001E3F8A" w14:paraId="37A310B1" w14:textId="77777777" w:rsidTr="001B750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FCCECFE" w14:textId="77777777" w:rsidR="00A17E5A" w:rsidRPr="001E3F8A" w:rsidRDefault="00A17E5A" w:rsidP="001B7507">
            <w:pPr>
              <w:rPr>
                <w:rFonts w:cs="Segoe UI"/>
                <w:b/>
                <w:bCs/>
                <w:sz w:val="18"/>
                <w:szCs w:val="18"/>
              </w:rPr>
            </w:pPr>
            <w:r w:rsidRPr="001E3F8A">
              <w:rPr>
                <w:rFonts w:cs="Segoe UI"/>
                <w:b/>
                <w:bCs/>
                <w:sz w:val="18"/>
                <w:szCs w:val="18"/>
              </w:rPr>
              <w:t>Level</w:t>
            </w:r>
          </w:p>
        </w:tc>
        <w:tc>
          <w:tcPr>
            <w:tcW w:w="6560" w:type="dxa"/>
          </w:tcPr>
          <w:p w14:paraId="23ACCF8D" w14:textId="77777777" w:rsidR="00A17E5A" w:rsidRPr="001E3F8A" w:rsidRDefault="00A17E5A" w:rsidP="00A17E5A">
            <w:pPr>
              <w:jc w:val="left"/>
              <w:rPr>
                <w:rFonts w:cs="Segoe UI"/>
                <w:sz w:val="18"/>
                <w:szCs w:val="18"/>
              </w:rPr>
            </w:pPr>
            <w:r w:rsidRPr="001E3F8A">
              <w:rPr>
                <w:rFonts w:cs="Segoe UI"/>
                <w:sz w:val="18"/>
                <w:szCs w:val="18"/>
              </w:rPr>
              <w:t>UAE Public Sector - Partial</w:t>
            </w:r>
          </w:p>
        </w:tc>
      </w:tr>
      <w:tr w:rsidR="00D7710C" w:rsidRPr="001E3F8A" w14:paraId="378AE67E"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5C4202F" w14:textId="77777777" w:rsidR="00D7710C" w:rsidRPr="001E3F8A" w:rsidRDefault="00D7710C" w:rsidP="001B7507">
            <w:pPr>
              <w:rPr>
                <w:rFonts w:cs="Segoe UI"/>
                <w:b/>
                <w:bCs/>
                <w:sz w:val="18"/>
                <w:szCs w:val="18"/>
              </w:rPr>
            </w:pPr>
            <w:r w:rsidRPr="001E3F8A">
              <w:rPr>
                <w:rFonts w:cs="Segoe UI"/>
                <w:b/>
                <w:bCs/>
                <w:w w:val="89"/>
                <w:sz w:val="18"/>
                <w:szCs w:val="18"/>
              </w:rPr>
              <w:t>Data Sources</w:t>
            </w:r>
          </w:p>
        </w:tc>
        <w:tc>
          <w:tcPr>
            <w:tcW w:w="6560" w:type="dxa"/>
          </w:tcPr>
          <w:p w14:paraId="5013624C" w14:textId="77777777" w:rsidR="00A17E5A" w:rsidRPr="001E3F8A" w:rsidRDefault="00A17E5A" w:rsidP="00A17E5A">
            <w:pPr>
              <w:jc w:val="left"/>
              <w:rPr>
                <w:rFonts w:cs="Segoe UI"/>
                <w:sz w:val="18"/>
                <w:szCs w:val="18"/>
              </w:rPr>
            </w:pPr>
            <w:r w:rsidRPr="001E3F8A">
              <w:rPr>
                <w:rFonts w:cs="Segoe UI"/>
                <w:sz w:val="18"/>
                <w:szCs w:val="18"/>
              </w:rPr>
              <w:t>Ministry of Health and Prevention (MOHAP)</w:t>
            </w:r>
          </w:p>
          <w:p w14:paraId="12AED26E" w14:textId="77777777" w:rsidR="00A17E5A" w:rsidRPr="001E3F8A" w:rsidRDefault="00A17E5A" w:rsidP="00A17E5A">
            <w:pPr>
              <w:jc w:val="left"/>
              <w:rPr>
                <w:rFonts w:cs="Segoe UI"/>
                <w:sz w:val="18"/>
                <w:szCs w:val="18"/>
              </w:rPr>
            </w:pPr>
            <w:r w:rsidRPr="001E3F8A">
              <w:rPr>
                <w:rFonts w:cs="Segoe UI"/>
                <w:sz w:val="18"/>
                <w:szCs w:val="18"/>
              </w:rPr>
              <w:t>Ministry of Presidential Affairs (MOPA)</w:t>
            </w:r>
          </w:p>
          <w:p w14:paraId="57CB911D" w14:textId="77777777" w:rsidR="00D7710C" w:rsidRPr="001E3F8A" w:rsidRDefault="00A17E5A" w:rsidP="00A17E5A">
            <w:pPr>
              <w:jc w:val="left"/>
              <w:rPr>
                <w:rFonts w:cs="Segoe UI"/>
                <w:sz w:val="18"/>
                <w:szCs w:val="18"/>
              </w:rPr>
            </w:pPr>
            <w:r w:rsidRPr="001E3F8A">
              <w:rPr>
                <w:rFonts w:cs="Segoe UI"/>
                <w:sz w:val="18"/>
                <w:szCs w:val="18"/>
              </w:rPr>
              <w:t>Department of Health (DOH)</w:t>
            </w:r>
          </w:p>
        </w:tc>
      </w:tr>
    </w:tbl>
    <w:p w14:paraId="66B94B42" w14:textId="77777777" w:rsidR="00A17E5A" w:rsidRPr="001E3F8A" w:rsidRDefault="00A17E5A" w:rsidP="00BD57CC">
      <w:pPr>
        <w:rPr>
          <w:sz w:val="20"/>
          <w:szCs w:val="20"/>
        </w:rPr>
      </w:pPr>
    </w:p>
    <w:p w14:paraId="6D891ADC" w14:textId="77777777" w:rsidR="00A17E5A" w:rsidRPr="001E3F8A" w:rsidRDefault="00A17E5A" w:rsidP="00A17E5A">
      <w:pPr>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A17E5A" w:rsidRPr="001E3F8A" w14:paraId="562CF4DC" w14:textId="77777777" w:rsidTr="001B750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3FD85BBD" w14:textId="77777777" w:rsidR="00A17E5A" w:rsidRPr="001E3F8A" w:rsidRDefault="00A17E5A" w:rsidP="001B750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6A443833" w14:textId="77777777" w:rsidR="00A17E5A" w:rsidRPr="001E3F8A" w:rsidRDefault="00A17E5A" w:rsidP="001B7507">
            <w:pPr>
              <w:jc w:val="left"/>
              <w:rPr>
                <w:color w:val="FFFFFF" w:themeColor="background1"/>
                <w:sz w:val="20"/>
                <w:szCs w:val="20"/>
              </w:rPr>
            </w:pPr>
            <w:r w:rsidRPr="001E3F8A">
              <w:rPr>
                <w:color w:val="FFFFFF" w:themeColor="background1"/>
                <w:sz w:val="20"/>
                <w:szCs w:val="20"/>
              </w:rPr>
              <w:t>1.04</w:t>
            </w:r>
          </w:p>
        </w:tc>
      </w:tr>
      <w:tr w:rsidR="00A17E5A" w:rsidRPr="001E3F8A" w14:paraId="62545DF6" w14:textId="77777777" w:rsidTr="00A17E5A">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5BA9130" w14:textId="77777777" w:rsidR="00A17E5A" w:rsidRPr="001E3F8A" w:rsidRDefault="00A17E5A" w:rsidP="00A17E5A">
            <w:pPr>
              <w:rPr>
                <w:rFonts w:cs="Segoe UI"/>
                <w:b/>
                <w:bCs/>
                <w:sz w:val="18"/>
                <w:szCs w:val="18"/>
              </w:rPr>
            </w:pPr>
            <w:r w:rsidRPr="001E3F8A">
              <w:rPr>
                <w:rFonts w:cs="Segoe UI"/>
                <w:b/>
                <w:bCs/>
                <w:sz w:val="18"/>
                <w:szCs w:val="18"/>
              </w:rPr>
              <w:t>Unique Reference Id</w:t>
            </w:r>
          </w:p>
        </w:tc>
        <w:tc>
          <w:tcPr>
            <w:tcW w:w="6560" w:type="dxa"/>
          </w:tcPr>
          <w:p w14:paraId="31609C2E" w14:textId="77777777" w:rsidR="00A17E5A" w:rsidRPr="001E3F8A" w:rsidRDefault="00A17E5A" w:rsidP="00A17E5A">
            <w:pPr>
              <w:jc w:val="left"/>
              <w:rPr>
                <w:sz w:val="18"/>
                <w:szCs w:val="18"/>
              </w:rPr>
            </w:pPr>
            <w:r w:rsidRPr="001E3F8A">
              <w:rPr>
                <w:sz w:val="18"/>
                <w:szCs w:val="18"/>
              </w:rPr>
              <w:t>ID_172</w:t>
            </w:r>
          </w:p>
        </w:tc>
      </w:tr>
      <w:tr w:rsidR="00A17E5A" w:rsidRPr="001E3F8A" w14:paraId="7933D649" w14:textId="77777777" w:rsidTr="00A17E5A">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9A58A9F" w14:textId="77777777" w:rsidR="00A17E5A" w:rsidRPr="001E3F8A" w:rsidRDefault="00A17E5A" w:rsidP="00A17E5A">
            <w:pPr>
              <w:rPr>
                <w:rFonts w:cs="Segoe UI"/>
                <w:b/>
                <w:bCs/>
                <w:sz w:val="18"/>
                <w:szCs w:val="18"/>
              </w:rPr>
            </w:pPr>
            <w:r w:rsidRPr="001E3F8A">
              <w:rPr>
                <w:rFonts w:cs="Segoe UI"/>
                <w:b/>
                <w:bCs/>
                <w:sz w:val="18"/>
                <w:szCs w:val="18"/>
              </w:rPr>
              <w:t>Name</w:t>
            </w:r>
          </w:p>
        </w:tc>
        <w:tc>
          <w:tcPr>
            <w:tcW w:w="6560" w:type="dxa"/>
          </w:tcPr>
          <w:p w14:paraId="3EC3D0F3" w14:textId="77777777" w:rsidR="00A17E5A" w:rsidRPr="001E3F8A" w:rsidRDefault="00A17E5A" w:rsidP="00A17E5A">
            <w:pPr>
              <w:jc w:val="left"/>
              <w:rPr>
                <w:sz w:val="18"/>
                <w:szCs w:val="18"/>
              </w:rPr>
            </w:pPr>
            <w:r w:rsidRPr="001E3F8A">
              <w:rPr>
                <w:sz w:val="18"/>
                <w:szCs w:val="18"/>
              </w:rPr>
              <w:t>Female health workforce</w:t>
            </w:r>
          </w:p>
        </w:tc>
      </w:tr>
      <w:tr w:rsidR="00A17E5A" w:rsidRPr="001E3F8A" w14:paraId="4E49C5F0" w14:textId="77777777" w:rsidTr="00A17E5A">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4B0B0D2" w14:textId="77777777" w:rsidR="00A17E5A" w:rsidRPr="001E3F8A" w:rsidRDefault="00A17E5A" w:rsidP="00A17E5A">
            <w:pPr>
              <w:rPr>
                <w:rFonts w:cs="Segoe UI"/>
                <w:b/>
                <w:bCs/>
                <w:sz w:val="18"/>
                <w:szCs w:val="18"/>
              </w:rPr>
            </w:pPr>
            <w:r w:rsidRPr="001E3F8A">
              <w:rPr>
                <w:rFonts w:cs="Segoe UI"/>
                <w:b/>
                <w:bCs/>
                <w:sz w:val="18"/>
                <w:szCs w:val="18"/>
              </w:rPr>
              <w:t>Definition</w:t>
            </w:r>
          </w:p>
        </w:tc>
        <w:tc>
          <w:tcPr>
            <w:tcW w:w="6560" w:type="dxa"/>
          </w:tcPr>
          <w:p w14:paraId="197C3D56" w14:textId="6AC5DD3E" w:rsidR="00A17E5A" w:rsidRPr="001E3F8A" w:rsidRDefault="00A17E5A" w:rsidP="00A17E5A">
            <w:pPr>
              <w:jc w:val="left"/>
              <w:rPr>
                <w:sz w:val="18"/>
                <w:szCs w:val="18"/>
              </w:rPr>
            </w:pPr>
            <w:r w:rsidRPr="001E3F8A">
              <w:rPr>
                <w:sz w:val="18"/>
                <w:szCs w:val="18"/>
              </w:rPr>
              <w:t>Percentage of female health workers in active health workforce</w:t>
            </w:r>
            <w:r w:rsidR="003E68B0" w:rsidRPr="001E3F8A">
              <w:rPr>
                <w:sz w:val="18"/>
                <w:szCs w:val="18"/>
              </w:rPr>
              <w:t>.</w:t>
            </w:r>
          </w:p>
        </w:tc>
      </w:tr>
      <w:tr w:rsidR="00A17E5A" w:rsidRPr="001E3F8A" w14:paraId="31CBBB06" w14:textId="77777777" w:rsidTr="00A17E5A">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F3B5CC7" w14:textId="77777777" w:rsidR="00A17E5A" w:rsidRPr="001E3F8A" w:rsidRDefault="00A17E5A" w:rsidP="00A17E5A">
            <w:pPr>
              <w:rPr>
                <w:rFonts w:cs="Segoe UI"/>
                <w:b/>
                <w:bCs/>
                <w:sz w:val="18"/>
                <w:szCs w:val="18"/>
              </w:rPr>
            </w:pPr>
            <w:r w:rsidRPr="001E3F8A">
              <w:rPr>
                <w:rFonts w:cs="Segoe UI"/>
                <w:b/>
                <w:bCs/>
                <w:sz w:val="18"/>
                <w:szCs w:val="18"/>
              </w:rPr>
              <w:t>Numerator</w:t>
            </w:r>
          </w:p>
        </w:tc>
        <w:tc>
          <w:tcPr>
            <w:tcW w:w="6560" w:type="dxa"/>
          </w:tcPr>
          <w:p w14:paraId="23634145" w14:textId="77777777" w:rsidR="00A17E5A" w:rsidRPr="001E3F8A" w:rsidRDefault="00A17E5A" w:rsidP="00A17E5A">
            <w:pPr>
              <w:jc w:val="left"/>
              <w:rPr>
                <w:sz w:val="18"/>
                <w:szCs w:val="18"/>
              </w:rPr>
            </w:pPr>
            <w:r w:rsidRPr="001E3F8A">
              <w:rPr>
                <w:sz w:val="18"/>
                <w:szCs w:val="18"/>
              </w:rPr>
              <w:t>Number of active female health workers</w:t>
            </w:r>
          </w:p>
        </w:tc>
      </w:tr>
      <w:tr w:rsidR="00A17E5A" w:rsidRPr="001E3F8A" w14:paraId="5F1E8E1C" w14:textId="77777777" w:rsidTr="00A17E5A">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FD2AF8A" w14:textId="77777777" w:rsidR="00A17E5A" w:rsidRPr="001E3F8A" w:rsidRDefault="00A17E5A" w:rsidP="00A17E5A">
            <w:pPr>
              <w:rPr>
                <w:rFonts w:cs="Segoe UI"/>
                <w:b/>
                <w:bCs/>
                <w:sz w:val="18"/>
                <w:szCs w:val="18"/>
              </w:rPr>
            </w:pPr>
            <w:r w:rsidRPr="001E3F8A">
              <w:rPr>
                <w:rFonts w:cs="Segoe UI"/>
                <w:b/>
                <w:bCs/>
                <w:sz w:val="18"/>
                <w:szCs w:val="18"/>
              </w:rPr>
              <w:t>Denominator</w:t>
            </w:r>
          </w:p>
        </w:tc>
        <w:tc>
          <w:tcPr>
            <w:tcW w:w="6560" w:type="dxa"/>
          </w:tcPr>
          <w:p w14:paraId="00A54396" w14:textId="77777777" w:rsidR="00A17E5A" w:rsidRPr="001E3F8A" w:rsidRDefault="00A17E5A" w:rsidP="00A17E5A">
            <w:pPr>
              <w:jc w:val="left"/>
              <w:rPr>
                <w:sz w:val="18"/>
                <w:szCs w:val="18"/>
              </w:rPr>
            </w:pPr>
            <w:r w:rsidRPr="001E3F8A">
              <w:rPr>
                <w:sz w:val="18"/>
                <w:szCs w:val="18"/>
              </w:rPr>
              <w:t>Total number of active male and female health workers, defined in headcounts</w:t>
            </w:r>
          </w:p>
        </w:tc>
      </w:tr>
      <w:tr w:rsidR="00A17E5A" w:rsidRPr="001E3F8A" w14:paraId="56259965" w14:textId="77777777" w:rsidTr="00A17E5A">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23E9FFD" w14:textId="77777777" w:rsidR="00A17E5A" w:rsidRPr="001E3F8A" w:rsidRDefault="00A17E5A" w:rsidP="00A17E5A">
            <w:pPr>
              <w:rPr>
                <w:rFonts w:cs="Segoe UI"/>
                <w:b/>
                <w:bCs/>
                <w:sz w:val="18"/>
                <w:szCs w:val="18"/>
              </w:rPr>
            </w:pPr>
            <w:r w:rsidRPr="001E3F8A">
              <w:rPr>
                <w:rFonts w:cs="Segoe UI"/>
                <w:b/>
                <w:bCs/>
                <w:sz w:val="18"/>
                <w:szCs w:val="18"/>
              </w:rPr>
              <w:t>Value</w:t>
            </w:r>
          </w:p>
        </w:tc>
        <w:tc>
          <w:tcPr>
            <w:tcW w:w="6560" w:type="dxa"/>
          </w:tcPr>
          <w:p w14:paraId="278C8DB8" w14:textId="77777777" w:rsidR="00A17E5A" w:rsidRPr="001E3F8A" w:rsidRDefault="00A17E5A" w:rsidP="00A17E5A">
            <w:pPr>
              <w:jc w:val="left"/>
              <w:rPr>
                <w:b/>
                <w:bCs/>
                <w:sz w:val="18"/>
                <w:szCs w:val="18"/>
              </w:rPr>
            </w:pPr>
            <w:r w:rsidRPr="001E3F8A">
              <w:rPr>
                <w:b/>
                <w:bCs/>
                <w:sz w:val="18"/>
                <w:szCs w:val="18"/>
              </w:rPr>
              <w:t>64.28</w:t>
            </w:r>
          </w:p>
        </w:tc>
      </w:tr>
      <w:tr w:rsidR="00A17E5A" w:rsidRPr="001E3F8A" w14:paraId="14B3CED8" w14:textId="77777777" w:rsidTr="00A17E5A">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B7A9174" w14:textId="77777777" w:rsidR="00A17E5A" w:rsidRPr="001E3F8A" w:rsidRDefault="00A17E5A" w:rsidP="00A17E5A">
            <w:pPr>
              <w:rPr>
                <w:rFonts w:cs="Segoe UI"/>
                <w:b/>
                <w:bCs/>
                <w:w w:val="89"/>
                <w:sz w:val="18"/>
                <w:szCs w:val="18"/>
              </w:rPr>
            </w:pPr>
            <w:r w:rsidRPr="001E3F8A">
              <w:rPr>
                <w:rFonts w:cs="Segoe UI"/>
                <w:b/>
                <w:bCs/>
                <w:sz w:val="18"/>
                <w:szCs w:val="18"/>
              </w:rPr>
              <w:t>Unit</w:t>
            </w:r>
          </w:p>
        </w:tc>
        <w:tc>
          <w:tcPr>
            <w:tcW w:w="6560" w:type="dxa"/>
          </w:tcPr>
          <w:p w14:paraId="282B0036" w14:textId="77777777" w:rsidR="00A17E5A" w:rsidRPr="001E3F8A" w:rsidRDefault="00A17E5A" w:rsidP="00A17E5A">
            <w:pPr>
              <w:jc w:val="left"/>
              <w:rPr>
                <w:b/>
                <w:bCs/>
                <w:sz w:val="18"/>
                <w:szCs w:val="18"/>
              </w:rPr>
            </w:pPr>
            <w:r w:rsidRPr="001E3F8A">
              <w:rPr>
                <w:b/>
                <w:bCs/>
                <w:sz w:val="18"/>
                <w:szCs w:val="18"/>
              </w:rPr>
              <w:t>Percent (%)</w:t>
            </w:r>
          </w:p>
        </w:tc>
      </w:tr>
      <w:tr w:rsidR="00A17E5A" w:rsidRPr="001E3F8A" w14:paraId="5E0A9D35" w14:textId="77777777" w:rsidTr="00A17E5A">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112E2EC" w14:textId="77777777" w:rsidR="00A17E5A" w:rsidRPr="001E3F8A" w:rsidRDefault="00A17E5A" w:rsidP="00A17E5A">
            <w:pPr>
              <w:rPr>
                <w:rFonts w:cs="Segoe UI"/>
                <w:b/>
                <w:bCs/>
                <w:sz w:val="18"/>
                <w:szCs w:val="18"/>
              </w:rPr>
            </w:pPr>
            <w:r w:rsidRPr="001E3F8A">
              <w:rPr>
                <w:rFonts w:cs="Segoe UI"/>
                <w:b/>
                <w:bCs/>
                <w:sz w:val="18"/>
                <w:szCs w:val="18"/>
              </w:rPr>
              <w:t>Level</w:t>
            </w:r>
          </w:p>
        </w:tc>
        <w:tc>
          <w:tcPr>
            <w:tcW w:w="6560" w:type="dxa"/>
          </w:tcPr>
          <w:p w14:paraId="5C986940" w14:textId="77777777" w:rsidR="00A17E5A" w:rsidRPr="001E3F8A" w:rsidRDefault="00A17E5A" w:rsidP="00A17E5A">
            <w:pPr>
              <w:jc w:val="left"/>
              <w:rPr>
                <w:sz w:val="18"/>
                <w:szCs w:val="18"/>
              </w:rPr>
            </w:pPr>
            <w:r w:rsidRPr="001E3F8A">
              <w:rPr>
                <w:sz w:val="18"/>
                <w:szCs w:val="18"/>
              </w:rPr>
              <w:t>UAE</w:t>
            </w:r>
          </w:p>
        </w:tc>
      </w:tr>
      <w:tr w:rsidR="00A17E5A" w:rsidRPr="001E3F8A" w14:paraId="096D37E9"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83DD5BD" w14:textId="77777777" w:rsidR="00A17E5A" w:rsidRPr="001E3F8A" w:rsidRDefault="00A17E5A" w:rsidP="001B7507">
            <w:pPr>
              <w:rPr>
                <w:rFonts w:cs="Segoe UI"/>
                <w:b/>
                <w:bCs/>
                <w:sz w:val="18"/>
                <w:szCs w:val="18"/>
              </w:rPr>
            </w:pPr>
            <w:r w:rsidRPr="001E3F8A">
              <w:rPr>
                <w:rFonts w:cs="Segoe UI"/>
                <w:b/>
                <w:bCs/>
                <w:w w:val="89"/>
                <w:sz w:val="18"/>
                <w:szCs w:val="18"/>
              </w:rPr>
              <w:t>Data Sources</w:t>
            </w:r>
          </w:p>
        </w:tc>
        <w:tc>
          <w:tcPr>
            <w:tcW w:w="6560" w:type="dxa"/>
          </w:tcPr>
          <w:p w14:paraId="573DAB8B" w14:textId="77777777" w:rsidR="00A17E5A" w:rsidRPr="001E3F8A" w:rsidRDefault="00A17E5A" w:rsidP="00A17E5A">
            <w:pPr>
              <w:jc w:val="left"/>
              <w:rPr>
                <w:rFonts w:cs="Segoe UI"/>
                <w:sz w:val="18"/>
                <w:szCs w:val="18"/>
              </w:rPr>
            </w:pPr>
            <w:r w:rsidRPr="001E3F8A">
              <w:rPr>
                <w:rFonts w:cs="Segoe UI"/>
                <w:sz w:val="18"/>
                <w:szCs w:val="18"/>
              </w:rPr>
              <w:t>Ministry of Health and Prevention (MOHAP)</w:t>
            </w:r>
          </w:p>
          <w:p w14:paraId="73EAE54F" w14:textId="68718858" w:rsidR="00A17E5A" w:rsidRPr="001E3F8A" w:rsidRDefault="00C1105F" w:rsidP="00A17E5A">
            <w:pPr>
              <w:jc w:val="left"/>
              <w:rPr>
                <w:rFonts w:cs="Segoe UI"/>
                <w:sz w:val="18"/>
                <w:szCs w:val="18"/>
              </w:rPr>
            </w:pPr>
            <w:r>
              <w:rPr>
                <w:rFonts w:cs="Segoe UI"/>
                <w:sz w:val="18"/>
                <w:szCs w:val="18"/>
              </w:rPr>
              <w:t xml:space="preserve">Department of Health </w:t>
            </w:r>
            <w:r w:rsidR="00A17E5A" w:rsidRPr="001E3F8A">
              <w:rPr>
                <w:rFonts w:cs="Segoe UI"/>
                <w:sz w:val="18"/>
                <w:szCs w:val="18"/>
              </w:rPr>
              <w:t>(DOH)</w:t>
            </w:r>
          </w:p>
          <w:p w14:paraId="156C0488" w14:textId="77777777" w:rsidR="00A17E5A" w:rsidRPr="001E3F8A" w:rsidRDefault="00A17E5A" w:rsidP="00A17E5A">
            <w:pPr>
              <w:jc w:val="left"/>
              <w:rPr>
                <w:rFonts w:cs="Segoe UI"/>
                <w:sz w:val="18"/>
                <w:szCs w:val="18"/>
              </w:rPr>
            </w:pPr>
            <w:r w:rsidRPr="001E3F8A">
              <w:rPr>
                <w:rFonts w:cs="Segoe UI"/>
                <w:sz w:val="18"/>
                <w:szCs w:val="18"/>
              </w:rPr>
              <w:t>Dubai Health Authority (DHA)</w:t>
            </w:r>
          </w:p>
          <w:p w14:paraId="6BF6A08F" w14:textId="77777777" w:rsidR="00A17E5A" w:rsidRPr="001E3F8A" w:rsidRDefault="00A17E5A" w:rsidP="00A17E5A">
            <w:pPr>
              <w:jc w:val="left"/>
              <w:rPr>
                <w:rFonts w:cs="Segoe UI"/>
                <w:sz w:val="18"/>
                <w:szCs w:val="18"/>
              </w:rPr>
            </w:pPr>
            <w:r w:rsidRPr="001E3F8A">
              <w:rPr>
                <w:rFonts w:cs="Segoe UI"/>
                <w:sz w:val="18"/>
                <w:szCs w:val="18"/>
              </w:rPr>
              <w:t>Dubai Healthcare City (DHCC)</w:t>
            </w:r>
          </w:p>
          <w:p w14:paraId="6F7A6EE7" w14:textId="77777777" w:rsidR="00A17E5A" w:rsidRPr="001E3F8A" w:rsidRDefault="00A17E5A" w:rsidP="00A17E5A">
            <w:pPr>
              <w:jc w:val="left"/>
              <w:rPr>
                <w:rFonts w:cs="Segoe UI"/>
                <w:sz w:val="18"/>
                <w:szCs w:val="18"/>
              </w:rPr>
            </w:pPr>
            <w:r w:rsidRPr="001E3F8A">
              <w:rPr>
                <w:rFonts w:cs="Segoe UI"/>
                <w:sz w:val="18"/>
                <w:szCs w:val="18"/>
              </w:rPr>
              <w:t>Ministry of Presidential Affairs (MOPA)</w:t>
            </w:r>
          </w:p>
          <w:p w14:paraId="46FD95EB" w14:textId="77777777" w:rsidR="00A17E5A" w:rsidRPr="001E3F8A" w:rsidRDefault="00A17E5A" w:rsidP="00A17E5A">
            <w:pPr>
              <w:jc w:val="left"/>
              <w:rPr>
                <w:rFonts w:cs="Segoe UI"/>
                <w:sz w:val="18"/>
                <w:szCs w:val="18"/>
              </w:rPr>
            </w:pPr>
            <w:r w:rsidRPr="001E3F8A">
              <w:rPr>
                <w:rFonts w:cs="Segoe UI"/>
                <w:sz w:val="18"/>
                <w:szCs w:val="18"/>
              </w:rPr>
              <w:t>Other local government</w:t>
            </w:r>
          </w:p>
        </w:tc>
      </w:tr>
    </w:tbl>
    <w:p w14:paraId="3E068976" w14:textId="77777777" w:rsidR="00A17E5A" w:rsidRPr="001E3F8A" w:rsidRDefault="00A17E5A" w:rsidP="00BD57CC">
      <w:pPr>
        <w:rPr>
          <w:sz w:val="20"/>
          <w:szCs w:val="20"/>
        </w:rPr>
      </w:pPr>
    </w:p>
    <w:p w14:paraId="1BD446F7" w14:textId="77777777" w:rsidR="00A17E5A" w:rsidRPr="001E3F8A" w:rsidRDefault="00A17E5A" w:rsidP="00A17E5A">
      <w:pPr>
        <w:rPr>
          <w:sz w:val="20"/>
          <w:szCs w:val="20"/>
        </w:rPr>
      </w:pPr>
      <w:r w:rsidRPr="001E3F8A">
        <w:rPr>
          <w:sz w:val="20"/>
          <w:szCs w:val="20"/>
        </w:rPr>
        <w:br w:type="page"/>
      </w:r>
    </w:p>
    <w:p w14:paraId="39B33611" w14:textId="77777777" w:rsidR="00A17E5A" w:rsidRPr="001E3F8A" w:rsidRDefault="00A17E5A" w:rsidP="00BD57CC">
      <w:pPr>
        <w:rPr>
          <w:sz w:val="20"/>
          <w:szCs w:val="20"/>
        </w:rPr>
      </w:pPr>
      <w:r w:rsidRPr="001E3F8A">
        <w:rPr>
          <w:rFonts w:asciiTheme="majorBidi" w:eastAsia="Times New Roman" w:hAnsiTheme="majorBidi" w:cstheme="majorBidi"/>
          <w:noProof/>
          <w:sz w:val="11"/>
          <w:szCs w:val="20"/>
          <w:lang w:val="en-GB" w:eastAsia="en-GB"/>
        </w:rPr>
        <w:lastRenderedPageBreak/>
        <w:drawing>
          <wp:inline distT="0" distB="0" distL="0" distR="0" wp14:anchorId="5D83A158" wp14:editId="0EB9E0E2">
            <wp:extent cx="5486400" cy="2857736"/>
            <wp:effectExtent l="0" t="0" r="0" b="0"/>
            <wp:docPr id="950" name="Chart 950"/>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2B2DF6D4" w14:textId="6796FEF6" w:rsidR="00A17E5A" w:rsidRPr="001E3F8A" w:rsidRDefault="003E6585" w:rsidP="005C1BD0">
      <w:pPr>
        <w:pStyle w:val="Figures"/>
        <w:rPr>
          <w:sz w:val="16"/>
          <w:szCs w:val="16"/>
        </w:rPr>
      </w:pPr>
      <w:bookmarkStart w:id="43" w:name="_Toc61959372"/>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13</w:t>
      </w:r>
      <w:r w:rsidR="008A1DCC" w:rsidRPr="001E3F8A">
        <w:rPr>
          <w:noProof/>
          <w:sz w:val="16"/>
          <w:szCs w:val="16"/>
        </w:rPr>
        <w:fldChar w:fldCharType="end"/>
      </w:r>
      <w:r w:rsidRPr="001E3F8A">
        <w:rPr>
          <w:noProof/>
          <w:sz w:val="16"/>
          <w:szCs w:val="16"/>
        </w:rPr>
        <w:t xml:space="preserve"> - Gender-wise Manpower chart</w:t>
      </w:r>
      <w:bookmarkEnd w:id="43"/>
    </w:p>
    <w:p w14:paraId="1D62F5E4" w14:textId="77777777" w:rsidR="00EA49DB" w:rsidRPr="001E3F8A" w:rsidRDefault="00EA49DB" w:rsidP="00EA49DB">
      <w:pPr>
        <w:rPr>
          <w:sz w:val="20"/>
          <w:szCs w:val="20"/>
        </w:rPr>
      </w:pPr>
    </w:p>
    <w:tbl>
      <w:tblPr>
        <w:tblStyle w:val="Table1"/>
        <w:tblW w:w="0" w:type="auto"/>
        <w:tblLook w:val="04A0" w:firstRow="1" w:lastRow="0" w:firstColumn="1" w:lastColumn="0" w:noHBand="0" w:noVBand="1"/>
      </w:tblPr>
      <w:tblGrid>
        <w:gridCol w:w="2324"/>
        <w:gridCol w:w="2107"/>
        <w:gridCol w:w="1919"/>
        <w:gridCol w:w="2290"/>
      </w:tblGrid>
      <w:tr w:rsidR="00EA49DB" w:rsidRPr="001E3F8A" w14:paraId="6E649173" w14:textId="77777777" w:rsidTr="00EA49DB">
        <w:trPr>
          <w:cnfStyle w:val="100000000000" w:firstRow="1" w:lastRow="0" w:firstColumn="0" w:lastColumn="0" w:oddVBand="0" w:evenVBand="0" w:oddHBand="0" w:evenHBand="0" w:firstRowFirstColumn="0" w:firstRowLastColumn="0" w:lastRowFirstColumn="0" w:lastRowLastColumn="0"/>
          <w:trHeight w:val="532"/>
        </w:trPr>
        <w:tc>
          <w:tcPr>
            <w:tcW w:w="2324" w:type="dxa"/>
          </w:tcPr>
          <w:p w14:paraId="787FDB41" w14:textId="77777777" w:rsidR="00EA49DB" w:rsidRPr="001E3F8A" w:rsidRDefault="00EA49DB" w:rsidP="001B7507">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107" w:type="dxa"/>
          </w:tcPr>
          <w:p w14:paraId="5C0B4BFD" w14:textId="77777777" w:rsidR="00EA49DB" w:rsidRPr="001E3F8A" w:rsidRDefault="00EA49DB" w:rsidP="001B7507">
            <w:pPr>
              <w:spacing w:line="0" w:lineRule="atLeast"/>
              <w:rPr>
                <w:rFonts w:cs="Segoe UI"/>
                <w:color w:val="FFFFFF" w:themeColor="background1"/>
                <w:sz w:val="18"/>
                <w:szCs w:val="18"/>
              </w:rPr>
            </w:pPr>
            <w:r w:rsidRPr="001E3F8A">
              <w:rPr>
                <w:rFonts w:cs="Segoe UI"/>
                <w:color w:val="FFFFFF" w:themeColor="background1"/>
                <w:sz w:val="18"/>
                <w:szCs w:val="18"/>
              </w:rPr>
              <w:t>Total</w:t>
            </w:r>
          </w:p>
        </w:tc>
        <w:tc>
          <w:tcPr>
            <w:tcW w:w="1919" w:type="dxa"/>
          </w:tcPr>
          <w:p w14:paraId="386F2105" w14:textId="77777777" w:rsidR="00EA49DB" w:rsidRPr="001E3F8A" w:rsidRDefault="00EA49DB" w:rsidP="001B7507">
            <w:pPr>
              <w:spacing w:line="0" w:lineRule="atLeast"/>
              <w:rPr>
                <w:rFonts w:cs="Segoe UI"/>
                <w:color w:val="FFFFFF" w:themeColor="background1"/>
                <w:sz w:val="18"/>
                <w:szCs w:val="18"/>
              </w:rPr>
            </w:pPr>
            <w:r w:rsidRPr="001E3F8A">
              <w:rPr>
                <w:rFonts w:cs="Segoe UI"/>
                <w:color w:val="FFFFFF" w:themeColor="background1"/>
                <w:sz w:val="18"/>
                <w:szCs w:val="18"/>
              </w:rPr>
              <w:t>Male</w:t>
            </w:r>
          </w:p>
        </w:tc>
        <w:tc>
          <w:tcPr>
            <w:tcW w:w="2290" w:type="dxa"/>
          </w:tcPr>
          <w:p w14:paraId="1A529D2D" w14:textId="77777777" w:rsidR="00EA49DB" w:rsidRPr="001E3F8A" w:rsidRDefault="00EA49DB" w:rsidP="001B7507">
            <w:pPr>
              <w:spacing w:line="0" w:lineRule="atLeast"/>
              <w:rPr>
                <w:rFonts w:cs="Segoe UI"/>
                <w:color w:val="FFFFFF" w:themeColor="background1"/>
                <w:sz w:val="18"/>
                <w:szCs w:val="18"/>
              </w:rPr>
            </w:pPr>
            <w:r w:rsidRPr="001E3F8A">
              <w:rPr>
                <w:rFonts w:cs="Segoe UI"/>
                <w:color w:val="FFFFFF" w:themeColor="background1"/>
                <w:sz w:val="18"/>
                <w:szCs w:val="18"/>
              </w:rPr>
              <w:t>Female</w:t>
            </w:r>
          </w:p>
        </w:tc>
      </w:tr>
      <w:tr w:rsidR="00EA49DB" w:rsidRPr="001E3F8A" w14:paraId="51A18C17" w14:textId="77777777" w:rsidTr="00EA49DB">
        <w:trPr>
          <w:cnfStyle w:val="000000100000" w:firstRow="0" w:lastRow="0" w:firstColumn="0" w:lastColumn="0" w:oddVBand="0" w:evenVBand="0" w:oddHBand="1" w:evenHBand="0" w:firstRowFirstColumn="0" w:firstRowLastColumn="0" w:lastRowFirstColumn="0" w:lastRowLastColumn="0"/>
          <w:trHeight w:val="532"/>
        </w:trPr>
        <w:tc>
          <w:tcPr>
            <w:tcW w:w="2324" w:type="dxa"/>
          </w:tcPr>
          <w:p w14:paraId="232CDB45" w14:textId="77777777" w:rsidR="00EA49DB" w:rsidRPr="001E3F8A" w:rsidRDefault="00EA49DB" w:rsidP="00EA49DB">
            <w:pPr>
              <w:rPr>
                <w:rFonts w:eastAsia="Times New Roman" w:cs="Segoe UI"/>
                <w:b/>
                <w:bCs/>
                <w:sz w:val="18"/>
                <w:szCs w:val="18"/>
              </w:rPr>
            </w:pPr>
            <w:r w:rsidRPr="001E3F8A">
              <w:rPr>
                <w:rFonts w:eastAsia="Times New Roman" w:cs="Segoe UI"/>
                <w:b/>
                <w:bCs/>
                <w:sz w:val="18"/>
                <w:szCs w:val="18"/>
              </w:rPr>
              <w:t>Medical Doctors</w:t>
            </w:r>
          </w:p>
        </w:tc>
        <w:tc>
          <w:tcPr>
            <w:tcW w:w="2107" w:type="dxa"/>
          </w:tcPr>
          <w:p w14:paraId="0AE4AE87" w14:textId="77777777" w:rsidR="00EA49DB" w:rsidRPr="001E3F8A" w:rsidRDefault="00EA49DB" w:rsidP="00EA49DB">
            <w:pPr>
              <w:rPr>
                <w:sz w:val="18"/>
                <w:szCs w:val="18"/>
              </w:rPr>
            </w:pPr>
            <w:r w:rsidRPr="001E3F8A">
              <w:rPr>
                <w:sz w:val="18"/>
                <w:szCs w:val="18"/>
              </w:rPr>
              <w:t>24345</w:t>
            </w:r>
          </w:p>
        </w:tc>
        <w:tc>
          <w:tcPr>
            <w:tcW w:w="1919" w:type="dxa"/>
          </w:tcPr>
          <w:p w14:paraId="020816F6" w14:textId="77777777" w:rsidR="00EA49DB" w:rsidRPr="001E3F8A" w:rsidRDefault="00EA49DB" w:rsidP="00EA49DB">
            <w:pPr>
              <w:rPr>
                <w:sz w:val="18"/>
                <w:szCs w:val="18"/>
              </w:rPr>
            </w:pPr>
            <w:r w:rsidRPr="001E3F8A">
              <w:rPr>
                <w:sz w:val="18"/>
                <w:szCs w:val="18"/>
              </w:rPr>
              <w:t>14285</w:t>
            </w:r>
          </w:p>
        </w:tc>
        <w:tc>
          <w:tcPr>
            <w:tcW w:w="2290" w:type="dxa"/>
          </w:tcPr>
          <w:p w14:paraId="0B658B66" w14:textId="77777777" w:rsidR="00EA49DB" w:rsidRPr="001E3F8A" w:rsidRDefault="00EA49DB" w:rsidP="00EA49DB">
            <w:pPr>
              <w:rPr>
                <w:sz w:val="18"/>
                <w:szCs w:val="18"/>
              </w:rPr>
            </w:pPr>
            <w:r w:rsidRPr="001E3F8A">
              <w:rPr>
                <w:sz w:val="18"/>
                <w:szCs w:val="18"/>
              </w:rPr>
              <w:t>10060</w:t>
            </w:r>
          </w:p>
        </w:tc>
      </w:tr>
      <w:tr w:rsidR="00EA49DB" w:rsidRPr="001E3F8A" w14:paraId="261C8185" w14:textId="77777777" w:rsidTr="00EA49DB">
        <w:trPr>
          <w:cnfStyle w:val="000000010000" w:firstRow="0" w:lastRow="0" w:firstColumn="0" w:lastColumn="0" w:oddVBand="0" w:evenVBand="0" w:oddHBand="0" w:evenHBand="1" w:firstRowFirstColumn="0" w:firstRowLastColumn="0" w:lastRowFirstColumn="0" w:lastRowLastColumn="0"/>
          <w:trHeight w:val="532"/>
        </w:trPr>
        <w:tc>
          <w:tcPr>
            <w:tcW w:w="2324" w:type="dxa"/>
          </w:tcPr>
          <w:p w14:paraId="3D883C7E" w14:textId="77777777" w:rsidR="00EA49DB" w:rsidRPr="001E3F8A" w:rsidRDefault="00EA49DB" w:rsidP="00EA49DB">
            <w:pPr>
              <w:rPr>
                <w:rFonts w:eastAsia="Times New Roman" w:cs="Segoe UI"/>
                <w:b/>
                <w:bCs/>
                <w:sz w:val="18"/>
                <w:szCs w:val="18"/>
              </w:rPr>
            </w:pPr>
            <w:r w:rsidRPr="001E3F8A">
              <w:rPr>
                <w:rFonts w:eastAsia="Times New Roman" w:cs="Segoe UI"/>
                <w:b/>
                <w:bCs/>
                <w:sz w:val="18"/>
                <w:szCs w:val="18"/>
              </w:rPr>
              <w:t>Dentists</w:t>
            </w:r>
          </w:p>
        </w:tc>
        <w:tc>
          <w:tcPr>
            <w:tcW w:w="2107" w:type="dxa"/>
          </w:tcPr>
          <w:p w14:paraId="2E8578C7" w14:textId="77777777" w:rsidR="00EA49DB" w:rsidRPr="001E3F8A" w:rsidRDefault="00EA49DB" w:rsidP="00EA49DB">
            <w:pPr>
              <w:rPr>
                <w:sz w:val="18"/>
                <w:szCs w:val="18"/>
              </w:rPr>
            </w:pPr>
            <w:r w:rsidRPr="001E3F8A">
              <w:rPr>
                <w:sz w:val="18"/>
                <w:szCs w:val="18"/>
              </w:rPr>
              <w:t>6273</w:t>
            </w:r>
          </w:p>
        </w:tc>
        <w:tc>
          <w:tcPr>
            <w:tcW w:w="1919" w:type="dxa"/>
          </w:tcPr>
          <w:p w14:paraId="51773D50" w14:textId="77777777" w:rsidR="00EA49DB" w:rsidRPr="001E3F8A" w:rsidRDefault="00EA49DB" w:rsidP="00EA49DB">
            <w:pPr>
              <w:rPr>
                <w:sz w:val="18"/>
                <w:szCs w:val="18"/>
              </w:rPr>
            </w:pPr>
            <w:r w:rsidRPr="001E3F8A">
              <w:rPr>
                <w:sz w:val="18"/>
                <w:szCs w:val="18"/>
              </w:rPr>
              <w:t>2987</w:t>
            </w:r>
          </w:p>
        </w:tc>
        <w:tc>
          <w:tcPr>
            <w:tcW w:w="2290" w:type="dxa"/>
          </w:tcPr>
          <w:p w14:paraId="667809CA" w14:textId="77777777" w:rsidR="00EA49DB" w:rsidRPr="001E3F8A" w:rsidRDefault="00EA49DB" w:rsidP="00EA49DB">
            <w:pPr>
              <w:rPr>
                <w:sz w:val="18"/>
                <w:szCs w:val="18"/>
              </w:rPr>
            </w:pPr>
            <w:r w:rsidRPr="001E3F8A">
              <w:rPr>
                <w:sz w:val="18"/>
                <w:szCs w:val="18"/>
              </w:rPr>
              <w:t>3286</w:t>
            </w:r>
          </w:p>
        </w:tc>
      </w:tr>
      <w:tr w:rsidR="00EA49DB" w:rsidRPr="001E3F8A" w14:paraId="2B2CCA32" w14:textId="77777777" w:rsidTr="00EA49DB">
        <w:trPr>
          <w:cnfStyle w:val="000000100000" w:firstRow="0" w:lastRow="0" w:firstColumn="0" w:lastColumn="0" w:oddVBand="0" w:evenVBand="0" w:oddHBand="1" w:evenHBand="0" w:firstRowFirstColumn="0" w:firstRowLastColumn="0" w:lastRowFirstColumn="0" w:lastRowLastColumn="0"/>
          <w:trHeight w:val="532"/>
        </w:trPr>
        <w:tc>
          <w:tcPr>
            <w:tcW w:w="2324" w:type="dxa"/>
          </w:tcPr>
          <w:p w14:paraId="2EA19DD0" w14:textId="77777777" w:rsidR="00EA49DB" w:rsidRPr="001E3F8A" w:rsidRDefault="00EA49DB" w:rsidP="00EA49DB">
            <w:pPr>
              <w:rPr>
                <w:rFonts w:eastAsia="Times New Roman" w:cs="Segoe UI"/>
                <w:b/>
                <w:bCs/>
                <w:sz w:val="18"/>
                <w:szCs w:val="18"/>
              </w:rPr>
            </w:pPr>
            <w:r w:rsidRPr="001E3F8A">
              <w:rPr>
                <w:rFonts w:eastAsia="Times New Roman" w:cs="Segoe UI"/>
                <w:b/>
                <w:bCs/>
                <w:sz w:val="18"/>
                <w:szCs w:val="18"/>
              </w:rPr>
              <w:t>Pharmacists</w:t>
            </w:r>
          </w:p>
        </w:tc>
        <w:tc>
          <w:tcPr>
            <w:tcW w:w="2107" w:type="dxa"/>
          </w:tcPr>
          <w:p w14:paraId="09300DE1" w14:textId="77777777" w:rsidR="00EA49DB" w:rsidRPr="001E3F8A" w:rsidRDefault="00EA49DB" w:rsidP="00EA49DB">
            <w:pPr>
              <w:rPr>
                <w:sz w:val="18"/>
                <w:szCs w:val="18"/>
              </w:rPr>
            </w:pPr>
            <w:r w:rsidRPr="001E3F8A">
              <w:rPr>
                <w:sz w:val="18"/>
                <w:szCs w:val="18"/>
              </w:rPr>
              <w:t>8469</w:t>
            </w:r>
          </w:p>
        </w:tc>
        <w:tc>
          <w:tcPr>
            <w:tcW w:w="1919" w:type="dxa"/>
          </w:tcPr>
          <w:p w14:paraId="13913800" w14:textId="77777777" w:rsidR="00EA49DB" w:rsidRPr="001E3F8A" w:rsidRDefault="00EA49DB" w:rsidP="00EA49DB">
            <w:pPr>
              <w:rPr>
                <w:sz w:val="18"/>
                <w:szCs w:val="18"/>
              </w:rPr>
            </w:pPr>
            <w:r w:rsidRPr="001E3F8A">
              <w:rPr>
                <w:sz w:val="18"/>
                <w:szCs w:val="18"/>
              </w:rPr>
              <w:t>4139</w:t>
            </w:r>
          </w:p>
        </w:tc>
        <w:tc>
          <w:tcPr>
            <w:tcW w:w="2290" w:type="dxa"/>
          </w:tcPr>
          <w:p w14:paraId="451E0183" w14:textId="77777777" w:rsidR="00EA49DB" w:rsidRPr="001E3F8A" w:rsidRDefault="00EA49DB" w:rsidP="00EA49DB">
            <w:pPr>
              <w:rPr>
                <w:sz w:val="18"/>
                <w:szCs w:val="18"/>
              </w:rPr>
            </w:pPr>
            <w:r w:rsidRPr="001E3F8A">
              <w:rPr>
                <w:sz w:val="18"/>
                <w:szCs w:val="18"/>
              </w:rPr>
              <w:t>4330</w:t>
            </w:r>
          </w:p>
        </w:tc>
      </w:tr>
      <w:tr w:rsidR="00EA49DB" w:rsidRPr="001E3F8A" w14:paraId="7FF5DC81" w14:textId="77777777" w:rsidTr="00EA49DB">
        <w:trPr>
          <w:cnfStyle w:val="000000010000" w:firstRow="0" w:lastRow="0" w:firstColumn="0" w:lastColumn="0" w:oddVBand="0" w:evenVBand="0" w:oddHBand="0" w:evenHBand="1" w:firstRowFirstColumn="0" w:firstRowLastColumn="0" w:lastRowFirstColumn="0" w:lastRowLastColumn="0"/>
          <w:trHeight w:val="532"/>
        </w:trPr>
        <w:tc>
          <w:tcPr>
            <w:tcW w:w="2324" w:type="dxa"/>
          </w:tcPr>
          <w:p w14:paraId="70559E34" w14:textId="77777777" w:rsidR="00EA49DB" w:rsidRPr="001E3F8A" w:rsidRDefault="00EA49DB" w:rsidP="00EA49DB">
            <w:pPr>
              <w:rPr>
                <w:rFonts w:eastAsia="Times New Roman" w:cs="Segoe UI"/>
                <w:b/>
                <w:bCs/>
                <w:sz w:val="18"/>
                <w:szCs w:val="18"/>
              </w:rPr>
            </w:pPr>
            <w:r w:rsidRPr="001E3F8A">
              <w:rPr>
                <w:rFonts w:eastAsia="Times New Roman" w:cs="Segoe UI"/>
                <w:b/>
                <w:bCs/>
                <w:sz w:val="18"/>
                <w:szCs w:val="18"/>
              </w:rPr>
              <w:t>Nurses</w:t>
            </w:r>
          </w:p>
        </w:tc>
        <w:tc>
          <w:tcPr>
            <w:tcW w:w="2107" w:type="dxa"/>
          </w:tcPr>
          <w:p w14:paraId="1FA31A04" w14:textId="77777777" w:rsidR="00EA49DB" w:rsidRPr="001E3F8A" w:rsidRDefault="00EA49DB" w:rsidP="00EA49DB">
            <w:pPr>
              <w:rPr>
                <w:sz w:val="18"/>
                <w:szCs w:val="18"/>
              </w:rPr>
            </w:pPr>
            <w:r w:rsidRPr="001E3F8A">
              <w:rPr>
                <w:sz w:val="18"/>
                <w:szCs w:val="18"/>
              </w:rPr>
              <w:t>55158</w:t>
            </w:r>
          </w:p>
        </w:tc>
        <w:tc>
          <w:tcPr>
            <w:tcW w:w="1919" w:type="dxa"/>
          </w:tcPr>
          <w:p w14:paraId="4F29DF4C" w14:textId="77777777" w:rsidR="00EA49DB" w:rsidRPr="001E3F8A" w:rsidRDefault="00EA49DB" w:rsidP="00EA49DB">
            <w:pPr>
              <w:rPr>
                <w:sz w:val="18"/>
                <w:szCs w:val="18"/>
              </w:rPr>
            </w:pPr>
            <w:r w:rsidRPr="001E3F8A">
              <w:rPr>
                <w:sz w:val="18"/>
                <w:szCs w:val="18"/>
              </w:rPr>
              <w:t>10419</w:t>
            </w:r>
          </w:p>
        </w:tc>
        <w:tc>
          <w:tcPr>
            <w:tcW w:w="2290" w:type="dxa"/>
          </w:tcPr>
          <w:p w14:paraId="14684A44" w14:textId="77777777" w:rsidR="00EA49DB" w:rsidRPr="001E3F8A" w:rsidRDefault="00EA49DB" w:rsidP="00EA49DB">
            <w:pPr>
              <w:rPr>
                <w:sz w:val="18"/>
                <w:szCs w:val="18"/>
              </w:rPr>
            </w:pPr>
            <w:r w:rsidRPr="001E3F8A">
              <w:rPr>
                <w:sz w:val="18"/>
                <w:szCs w:val="18"/>
              </w:rPr>
              <w:t>44739</w:t>
            </w:r>
          </w:p>
        </w:tc>
      </w:tr>
      <w:tr w:rsidR="00EA49DB" w:rsidRPr="001E3F8A" w14:paraId="79BC17B5" w14:textId="77777777" w:rsidTr="00EA49DB">
        <w:trPr>
          <w:cnfStyle w:val="000000100000" w:firstRow="0" w:lastRow="0" w:firstColumn="0" w:lastColumn="0" w:oddVBand="0" w:evenVBand="0" w:oddHBand="1" w:evenHBand="0" w:firstRowFirstColumn="0" w:firstRowLastColumn="0" w:lastRowFirstColumn="0" w:lastRowLastColumn="0"/>
          <w:trHeight w:val="532"/>
        </w:trPr>
        <w:tc>
          <w:tcPr>
            <w:tcW w:w="2324" w:type="dxa"/>
          </w:tcPr>
          <w:p w14:paraId="16193DD9" w14:textId="77777777" w:rsidR="00EA49DB" w:rsidRPr="001E3F8A" w:rsidRDefault="00EA49DB" w:rsidP="00EA49DB">
            <w:pPr>
              <w:rPr>
                <w:rFonts w:eastAsia="Times New Roman" w:cs="Segoe UI"/>
                <w:b/>
                <w:bCs/>
                <w:sz w:val="18"/>
                <w:szCs w:val="18"/>
              </w:rPr>
            </w:pPr>
            <w:r w:rsidRPr="001E3F8A">
              <w:rPr>
                <w:rFonts w:eastAsia="Times New Roman" w:cs="Segoe UI"/>
                <w:b/>
                <w:bCs/>
                <w:sz w:val="18"/>
                <w:szCs w:val="18"/>
              </w:rPr>
              <w:t>Technicians</w:t>
            </w:r>
          </w:p>
        </w:tc>
        <w:tc>
          <w:tcPr>
            <w:tcW w:w="2107" w:type="dxa"/>
          </w:tcPr>
          <w:p w14:paraId="61666068" w14:textId="77777777" w:rsidR="00EA49DB" w:rsidRPr="001E3F8A" w:rsidRDefault="00EA49DB" w:rsidP="00EA49DB">
            <w:pPr>
              <w:rPr>
                <w:sz w:val="18"/>
                <w:szCs w:val="18"/>
              </w:rPr>
            </w:pPr>
            <w:r w:rsidRPr="001E3F8A">
              <w:rPr>
                <w:sz w:val="18"/>
                <w:szCs w:val="18"/>
              </w:rPr>
              <w:t>23876</w:t>
            </w:r>
          </w:p>
        </w:tc>
        <w:tc>
          <w:tcPr>
            <w:tcW w:w="1919" w:type="dxa"/>
          </w:tcPr>
          <w:p w14:paraId="2F8D66ED" w14:textId="77777777" w:rsidR="00EA49DB" w:rsidRPr="001E3F8A" w:rsidRDefault="00EA49DB" w:rsidP="00EA49DB">
            <w:pPr>
              <w:rPr>
                <w:sz w:val="18"/>
                <w:szCs w:val="18"/>
              </w:rPr>
            </w:pPr>
            <w:r w:rsidRPr="001E3F8A">
              <w:rPr>
                <w:sz w:val="18"/>
                <w:szCs w:val="18"/>
              </w:rPr>
              <w:t>10360</w:t>
            </w:r>
          </w:p>
        </w:tc>
        <w:tc>
          <w:tcPr>
            <w:tcW w:w="2290" w:type="dxa"/>
          </w:tcPr>
          <w:p w14:paraId="5EB25036" w14:textId="77777777" w:rsidR="00EA49DB" w:rsidRPr="001E3F8A" w:rsidRDefault="00EA49DB" w:rsidP="00EA49DB">
            <w:pPr>
              <w:rPr>
                <w:sz w:val="18"/>
                <w:szCs w:val="18"/>
              </w:rPr>
            </w:pPr>
            <w:r w:rsidRPr="001E3F8A">
              <w:rPr>
                <w:sz w:val="18"/>
                <w:szCs w:val="18"/>
              </w:rPr>
              <w:t>13516</w:t>
            </w:r>
          </w:p>
        </w:tc>
      </w:tr>
      <w:tr w:rsidR="00EA49DB" w:rsidRPr="001E3F8A" w14:paraId="55F129BC" w14:textId="77777777" w:rsidTr="00EA49DB">
        <w:trPr>
          <w:cnfStyle w:val="000000010000" w:firstRow="0" w:lastRow="0" w:firstColumn="0" w:lastColumn="0" w:oddVBand="0" w:evenVBand="0" w:oddHBand="0" w:evenHBand="1" w:firstRowFirstColumn="0" w:firstRowLastColumn="0" w:lastRowFirstColumn="0" w:lastRowLastColumn="0"/>
          <w:trHeight w:val="532"/>
        </w:trPr>
        <w:tc>
          <w:tcPr>
            <w:tcW w:w="2324" w:type="dxa"/>
          </w:tcPr>
          <w:p w14:paraId="3FE670C4" w14:textId="77777777" w:rsidR="00EA49DB" w:rsidRPr="001E3F8A" w:rsidRDefault="00EA49DB" w:rsidP="00EA49DB">
            <w:pPr>
              <w:rPr>
                <w:rFonts w:eastAsia="Times New Roman" w:cs="Segoe UI"/>
                <w:b/>
                <w:bCs/>
                <w:sz w:val="18"/>
                <w:szCs w:val="18"/>
              </w:rPr>
            </w:pPr>
            <w:r w:rsidRPr="001E3F8A">
              <w:rPr>
                <w:rFonts w:eastAsia="Times New Roman" w:cs="Segoe UI"/>
                <w:b/>
                <w:bCs/>
                <w:sz w:val="18"/>
                <w:szCs w:val="18"/>
              </w:rPr>
              <w:t>Total</w:t>
            </w:r>
          </w:p>
        </w:tc>
        <w:tc>
          <w:tcPr>
            <w:tcW w:w="2107" w:type="dxa"/>
          </w:tcPr>
          <w:p w14:paraId="0680EC58" w14:textId="77777777" w:rsidR="00EA49DB" w:rsidRPr="001E3F8A" w:rsidRDefault="00EA49DB" w:rsidP="00EA49DB">
            <w:pPr>
              <w:rPr>
                <w:b/>
                <w:bCs/>
                <w:sz w:val="18"/>
                <w:szCs w:val="18"/>
              </w:rPr>
            </w:pPr>
            <w:r w:rsidRPr="001E3F8A">
              <w:rPr>
                <w:b/>
                <w:bCs/>
                <w:sz w:val="18"/>
                <w:szCs w:val="18"/>
              </w:rPr>
              <w:t>118121</w:t>
            </w:r>
          </w:p>
        </w:tc>
        <w:tc>
          <w:tcPr>
            <w:tcW w:w="1919" w:type="dxa"/>
          </w:tcPr>
          <w:p w14:paraId="1AF796FB" w14:textId="77777777" w:rsidR="00EA49DB" w:rsidRPr="001E3F8A" w:rsidRDefault="00EA49DB" w:rsidP="00EA49DB">
            <w:pPr>
              <w:rPr>
                <w:b/>
                <w:bCs/>
                <w:sz w:val="18"/>
                <w:szCs w:val="18"/>
              </w:rPr>
            </w:pPr>
            <w:r w:rsidRPr="001E3F8A">
              <w:rPr>
                <w:b/>
                <w:bCs/>
                <w:sz w:val="18"/>
                <w:szCs w:val="18"/>
              </w:rPr>
              <w:t>42190</w:t>
            </w:r>
          </w:p>
        </w:tc>
        <w:tc>
          <w:tcPr>
            <w:tcW w:w="2290" w:type="dxa"/>
          </w:tcPr>
          <w:p w14:paraId="2767D8B4" w14:textId="77777777" w:rsidR="00EA49DB" w:rsidRPr="001E3F8A" w:rsidRDefault="00EA49DB" w:rsidP="00EA49DB">
            <w:pPr>
              <w:rPr>
                <w:b/>
                <w:bCs/>
                <w:sz w:val="18"/>
                <w:szCs w:val="18"/>
              </w:rPr>
            </w:pPr>
            <w:r w:rsidRPr="001E3F8A">
              <w:rPr>
                <w:b/>
                <w:bCs/>
                <w:sz w:val="18"/>
                <w:szCs w:val="18"/>
              </w:rPr>
              <w:t>75931</w:t>
            </w:r>
          </w:p>
        </w:tc>
      </w:tr>
    </w:tbl>
    <w:p w14:paraId="1FDB01EB" w14:textId="4A7C0CF9" w:rsidR="00EA49DB" w:rsidRPr="001E3F8A" w:rsidRDefault="009B7F40" w:rsidP="009B7F40">
      <w:pPr>
        <w:pStyle w:val="TableName"/>
        <w:rPr>
          <w:sz w:val="16"/>
          <w:szCs w:val="16"/>
        </w:rPr>
      </w:pPr>
      <w:bookmarkStart w:id="44" w:name="_Toc61959402"/>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10</w:t>
      </w:r>
      <w:r w:rsidR="008A1DCC" w:rsidRPr="001E3F8A">
        <w:rPr>
          <w:noProof/>
          <w:sz w:val="16"/>
          <w:szCs w:val="16"/>
        </w:rPr>
        <w:fldChar w:fldCharType="end"/>
      </w:r>
      <w:r w:rsidRPr="001E3F8A">
        <w:rPr>
          <w:sz w:val="16"/>
          <w:szCs w:val="16"/>
        </w:rPr>
        <w:t xml:space="preserve"> - Gender-wise Manpower Summary</w:t>
      </w:r>
      <w:bookmarkEnd w:id="44"/>
    </w:p>
    <w:p w14:paraId="2FE54813" w14:textId="77777777" w:rsidR="00E34AF7" w:rsidRPr="001E3F8A" w:rsidRDefault="00E34AF7">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E34AF7" w:rsidRPr="001E3F8A" w14:paraId="53891B72" w14:textId="77777777" w:rsidTr="001B750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0A0AC11F" w14:textId="77777777" w:rsidR="00E34AF7" w:rsidRPr="001E3F8A" w:rsidRDefault="00E34AF7" w:rsidP="001B750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599F68EC" w14:textId="77777777" w:rsidR="00E34AF7" w:rsidRPr="001E3F8A" w:rsidRDefault="00E34AF7" w:rsidP="001B7507">
            <w:pPr>
              <w:jc w:val="left"/>
              <w:rPr>
                <w:color w:val="FFFFFF" w:themeColor="background1"/>
                <w:sz w:val="20"/>
                <w:szCs w:val="20"/>
              </w:rPr>
            </w:pPr>
            <w:r w:rsidRPr="001E3F8A">
              <w:rPr>
                <w:color w:val="FFFFFF" w:themeColor="background1"/>
                <w:sz w:val="20"/>
                <w:szCs w:val="20"/>
              </w:rPr>
              <w:t>1.05</w:t>
            </w:r>
          </w:p>
        </w:tc>
      </w:tr>
      <w:tr w:rsidR="00E34AF7" w:rsidRPr="001E3F8A" w14:paraId="54929CE6" w14:textId="77777777" w:rsidTr="00E34AF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DEECBF7" w14:textId="77777777" w:rsidR="00E34AF7" w:rsidRPr="001E3F8A" w:rsidRDefault="00E34AF7" w:rsidP="00E34AF7">
            <w:pPr>
              <w:rPr>
                <w:rFonts w:cs="Segoe UI"/>
                <w:b/>
                <w:bCs/>
                <w:sz w:val="18"/>
                <w:szCs w:val="18"/>
              </w:rPr>
            </w:pPr>
            <w:r w:rsidRPr="001E3F8A">
              <w:rPr>
                <w:rFonts w:cs="Segoe UI"/>
                <w:b/>
                <w:bCs/>
                <w:sz w:val="18"/>
                <w:szCs w:val="18"/>
              </w:rPr>
              <w:t>Unique Reference Id</w:t>
            </w:r>
          </w:p>
        </w:tc>
        <w:tc>
          <w:tcPr>
            <w:tcW w:w="6560" w:type="dxa"/>
          </w:tcPr>
          <w:p w14:paraId="5D139D9E" w14:textId="77777777" w:rsidR="00E34AF7" w:rsidRPr="001E3F8A" w:rsidRDefault="00E34AF7" w:rsidP="00E34AF7">
            <w:pPr>
              <w:jc w:val="left"/>
              <w:rPr>
                <w:sz w:val="18"/>
                <w:szCs w:val="18"/>
              </w:rPr>
            </w:pPr>
            <w:r w:rsidRPr="001E3F8A">
              <w:rPr>
                <w:sz w:val="18"/>
                <w:szCs w:val="18"/>
              </w:rPr>
              <w:t>ID_173</w:t>
            </w:r>
          </w:p>
        </w:tc>
      </w:tr>
      <w:tr w:rsidR="00E34AF7" w:rsidRPr="001E3F8A" w14:paraId="6961A70F" w14:textId="77777777" w:rsidTr="00E34AF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79A0FFB" w14:textId="77777777" w:rsidR="00E34AF7" w:rsidRPr="001E3F8A" w:rsidRDefault="00E34AF7" w:rsidP="00E34AF7">
            <w:pPr>
              <w:rPr>
                <w:rFonts w:cs="Segoe UI"/>
                <w:b/>
                <w:bCs/>
                <w:sz w:val="18"/>
                <w:szCs w:val="18"/>
              </w:rPr>
            </w:pPr>
            <w:r w:rsidRPr="001E3F8A">
              <w:rPr>
                <w:rFonts w:cs="Segoe UI"/>
                <w:b/>
                <w:bCs/>
                <w:sz w:val="18"/>
                <w:szCs w:val="18"/>
              </w:rPr>
              <w:t>Name</w:t>
            </w:r>
          </w:p>
        </w:tc>
        <w:tc>
          <w:tcPr>
            <w:tcW w:w="6560" w:type="dxa"/>
          </w:tcPr>
          <w:p w14:paraId="0C63BD4B" w14:textId="77777777" w:rsidR="00E34AF7" w:rsidRPr="001E3F8A" w:rsidRDefault="00E34AF7" w:rsidP="00E34AF7">
            <w:pPr>
              <w:jc w:val="left"/>
              <w:rPr>
                <w:sz w:val="18"/>
                <w:szCs w:val="18"/>
              </w:rPr>
            </w:pPr>
            <w:r w:rsidRPr="001E3F8A">
              <w:rPr>
                <w:sz w:val="18"/>
                <w:szCs w:val="18"/>
              </w:rPr>
              <w:t>Health worker distribution by facility ownership</w:t>
            </w:r>
          </w:p>
        </w:tc>
      </w:tr>
      <w:tr w:rsidR="00E34AF7" w:rsidRPr="001E3F8A" w14:paraId="4FB8884E" w14:textId="77777777" w:rsidTr="00E34AF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252C8DB" w14:textId="77777777" w:rsidR="00E34AF7" w:rsidRPr="001E3F8A" w:rsidRDefault="00E34AF7" w:rsidP="00E34AF7">
            <w:pPr>
              <w:rPr>
                <w:rFonts w:cs="Segoe UI"/>
                <w:b/>
                <w:bCs/>
                <w:sz w:val="18"/>
                <w:szCs w:val="18"/>
              </w:rPr>
            </w:pPr>
            <w:r w:rsidRPr="001E3F8A">
              <w:rPr>
                <w:rFonts w:cs="Segoe UI"/>
                <w:b/>
                <w:bCs/>
                <w:sz w:val="18"/>
                <w:szCs w:val="18"/>
              </w:rPr>
              <w:t>Definition</w:t>
            </w:r>
          </w:p>
        </w:tc>
        <w:tc>
          <w:tcPr>
            <w:tcW w:w="6560" w:type="dxa"/>
          </w:tcPr>
          <w:p w14:paraId="1CF074AB" w14:textId="2008F0B0" w:rsidR="00E34AF7" w:rsidRPr="001E3F8A" w:rsidRDefault="00E34AF7" w:rsidP="00E34AF7">
            <w:pPr>
              <w:jc w:val="left"/>
              <w:rPr>
                <w:sz w:val="18"/>
                <w:szCs w:val="18"/>
              </w:rPr>
            </w:pPr>
            <w:r w:rsidRPr="001E3F8A">
              <w:rPr>
                <w:sz w:val="18"/>
                <w:szCs w:val="18"/>
              </w:rPr>
              <w:t>Percentage of active health workers employed by type of facility ownership</w:t>
            </w:r>
            <w:r w:rsidR="00675AC2" w:rsidRPr="001E3F8A">
              <w:rPr>
                <w:sz w:val="18"/>
                <w:szCs w:val="18"/>
              </w:rPr>
              <w:t>.</w:t>
            </w:r>
          </w:p>
        </w:tc>
      </w:tr>
      <w:tr w:rsidR="00E34AF7" w:rsidRPr="001E3F8A" w14:paraId="20CBF6CF" w14:textId="77777777" w:rsidTr="00E34AF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551FD69" w14:textId="77777777" w:rsidR="00E34AF7" w:rsidRPr="001E3F8A" w:rsidRDefault="00E34AF7" w:rsidP="00E34AF7">
            <w:pPr>
              <w:rPr>
                <w:rFonts w:cs="Segoe UI"/>
                <w:b/>
                <w:bCs/>
                <w:sz w:val="18"/>
                <w:szCs w:val="18"/>
              </w:rPr>
            </w:pPr>
            <w:r w:rsidRPr="001E3F8A">
              <w:rPr>
                <w:rFonts w:cs="Segoe UI"/>
                <w:b/>
                <w:bCs/>
                <w:sz w:val="18"/>
                <w:szCs w:val="18"/>
              </w:rPr>
              <w:t>Numerator</w:t>
            </w:r>
          </w:p>
        </w:tc>
        <w:tc>
          <w:tcPr>
            <w:tcW w:w="6560" w:type="dxa"/>
          </w:tcPr>
          <w:p w14:paraId="6573A69E" w14:textId="77777777" w:rsidR="00E34AF7" w:rsidRPr="001E3F8A" w:rsidRDefault="00E34AF7" w:rsidP="00E34AF7">
            <w:pPr>
              <w:jc w:val="left"/>
              <w:rPr>
                <w:sz w:val="18"/>
                <w:szCs w:val="18"/>
              </w:rPr>
            </w:pPr>
            <w:r w:rsidRPr="001E3F8A">
              <w:rPr>
                <w:sz w:val="18"/>
                <w:szCs w:val="18"/>
              </w:rPr>
              <w:t>Number of active health workers, defined in headcounts, working in facilities owned by the given institutional sector</w:t>
            </w:r>
          </w:p>
        </w:tc>
      </w:tr>
      <w:tr w:rsidR="00E34AF7" w:rsidRPr="001E3F8A" w14:paraId="1B9368A2" w14:textId="77777777" w:rsidTr="00E34AF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BC81CE5" w14:textId="77777777" w:rsidR="00E34AF7" w:rsidRPr="001E3F8A" w:rsidRDefault="00E34AF7" w:rsidP="00E34AF7">
            <w:pPr>
              <w:rPr>
                <w:rFonts w:cs="Segoe UI"/>
                <w:b/>
                <w:bCs/>
                <w:sz w:val="18"/>
                <w:szCs w:val="18"/>
              </w:rPr>
            </w:pPr>
            <w:r w:rsidRPr="001E3F8A">
              <w:rPr>
                <w:rFonts w:cs="Segoe UI"/>
                <w:b/>
                <w:bCs/>
                <w:sz w:val="18"/>
                <w:szCs w:val="18"/>
              </w:rPr>
              <w:t>Denominator</w:t>
            </w:r>
          </w:p>
        </w:tc>
        <w:tc>
          <w:tcPr>
            <w:tcW w:w="6560" w:type="dxa"/>
          </w:tcPr>
          <w:p w14:paraId="570951C9" w14:textId="77777777" w:rsidR="00E34AF7" w:rsidRPr="001E3F8A" w:rsidRDefault="00E34AF7" w:rsidP="00E34AF7">
            <w:pPr>
              <w:jc w:val="left"/>
              <w:rPr>
                <w:sz w:val="18"/>
                <w:szCs w:val="18"/>
              </w:rPr>
            </w:pPr>
            <w:r w:rsidRPr="001E3F8A">
              <w:rPr>
                <w:sz w:val="18"/>
                <w:szCs w:val="18"/>
              </w:rPr>
              <w:t>Total number of active health workers, defined in headcounts</w:t>
            </w:r>
          </w:p>
        </w:tc>
      </w:tr>
      <w:tr w:rsidR="00E34AF7" w:rsidRPr="001E3F8A" w14:paraId="30652776" w14:textId="77777777" w:rsidTr="00E34AF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121D5D0" w14:textId="77777777" w:rsidR="00E34AF7" w:rsidRPr="001E3F8A" w:rsidRDefault="00E34AF7" w:rsidP="00E34AF7">
            <w:pPr>
              <w:rPr>
                <w:rFonts w:cs="Segoe UI"/>
                <w:b/>
                <w:bCs/>
                <w:sz w:val="18"/>
                <w:szCs w:val="18"/>
              </w:rPr>
            </w:pPr>
            <w:r w:rsidRPr="001E3F8A">
              <w:rPr>
                <w:rFonts w:cs="Segoe UI"/>
                <w:b/>
                <w:bCs/>
                <w:sz w:val="18"/>
                <w:szCs w:val="18"/>
              </w:rPr>
              <w:t>Value</w:t>
            </w:r>
          </w:p>
        </w:tc>
        <w:tc>
          <w:tcPr>
            <w:tcW w:w="6560" w:type="dxa"/>
          </w:tcPr>
          <w:p w14:paraId="0A144091" w14:textId="77777777" w:rsidR="00E34AF7" w:rsidRPr="001E3F8A" w:rsidRDefault="00E34AF7" w:rsidP="00E34AF7">
            <w:pPr>
              <w:jc w:val="left"/>
              <w:rPr>
                <w:sz w:val="18"/>
                <w:szCs w:val="18"/>
              </w:rPr>
            </w:pPr>
            <w:r w:rsidRPr="001E3F8A">
              <w:rPr>
                <w:sz w:val="18"/>
                <w:szCs w:val="18"/>
              </w:rPr>
              <w:t xml:space="preserve">Public : </w:t>
            </w:r>
            <w:r w:rsidRPr="00E6298E">
              <w:rPr>
                <w:b/>
                <w:bCs/>
                <w:sz w:val="18"/>
                <w:szCs w:val="18"/>
              </w:rPr>
              <w:t>34.59</w:t>
            </w:r>
          </w:p>
          <w:p w14:paraId="45FDB067" w14:textId="77777777" w:rsidR="00E34AF7" w:rsidRPr="001E3F8A" w:rsidRDefault="00E34AF7" w:rsidP="00E34AF7">
            <w:pPr>
              <w:jc w:val="left"/>
              <w:rPr>
                <w:sz w:val="18"/>
                <w:szCs w:val="18"/>
              </w:rPr>
            </w:pPr>
            <w:r w:rsidRPr="001E3F8A">
              <w:rPr>
                <w:sz w:val="18"/>
                <w:szCs w:val="18"/>
              </w:rPr>
              <w:t xml:space="preserve">Private: </w:t>
            </w:r>
            <w:r w:rsidRPr="00E6298E">
              <w:rPr>
                <w:b/>
                <w:bCs/>
                <w:sz w:val="18"/>
                <w:szCs w:val="18"/>
              </w:rPr>
              <w:t>65.41</w:t>
            </w:r>
          </w:p>
        </w:tc>
      </w:tr>
      <w:tr w:rsidR="00E34AF7" w:rsidRPr="001E3F8A" w14:paraId="1FD94CCA"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3A7B954" w14:textId="77777777" w:rsidR="00E34AF7" w:rsidRPr="001E3F8A" w:rsidRDefault="00E34AF7" w:rsidP="001B7507">
            <w:pPr>
              <w:rPr>
                <w:rFonts w:cs="Segoe UI"/>
                <w:b/>
                <w:bCs/>
                <w:w w:val="89"/>
                <w:sz w:val="18"/>
                <w:szCs w:val="18"/>
              </w:rPr>
            </w:pPr>
            <w:r w:rsidRPr="001E3F8A">
              <w:rPr>
                <w:rFonts w:cs="Segoe UI"/>
                <w:b/>
                <w:bCs/>
                <w:sz w:val="18"/>
                <w:szCs w:val="18"/>
              </w:rPr>
              <w:t>Unit</w:t>
            </w:r>
          </w:p>
        </w:tc>
        <w:tc>
          <w:tcPr>
            <w:tcW w:w="6560" w:type="dxa"/>
          </w:tcPr>
          <w:p w14:paraId="447D8EBA" w14:textId="77777777" w:rsidR="00E34AF7" w:rsidRPr="001E3F8A" w:rsidRDefault="00E34AF7" w:rsidP="001B7507">
            <w:pPr>
              <w:jc w:val="left"/>
              <w:rPr>
                <w:b/>
                <w:bCs/>
                <w:sz w:val="18"/>
                <w:szCs w:val="18"/>
              </w:rPr>
            </w:pPr>
            <w:r w:rsidRPr="001E3F8A">
              <w:rPr>
                <w:b/>
                <w:bCs/>
                <w:sz w:val="18"/>
                <w:szCs w:val="18"/>
              </w:rPr>
              <w:t>Percent (%)</w:t>
            </w:r>
          </w:p>
        </w:tc>
      </w:tr>
      <w:tr w:rsidR="00E34AF7" w:rsidRPr="001E3F8A" w14:paraId="2791D9B5" w14:textId="77777777" w:rsidTr="001B750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E63A557" w14:textId="77777777" w:rsidR="00E34AF7" w:rsidRPr="001E3F8A" w:rsidRDefault="00E34AF7" w:rsidP="001B7507">
            <w:pPr>
              <w:rPr>
                <w:rFonts w:cs="Segoe UI"/>
                <w:b/>
                <w:bCs/>
                <w:sz w:val="18"/>
                <w:szCs w:val="18"/>
              </w:rPr>
            </w:pPr>
            <w:r w:rsidRPr="001E3F8A">
              <w:rPr>
                <w:rFonts w:cs="Segoe UI"/>
                <w:b/>
                <w:bCs/>
                <w:sz w:val="18"/>
                <w:szCs w:val="18"/>
              </w:rPr>
              <w:t>Level</w:t>
            </w:r>
          </w:p>
        </w:tc>
        <w:tc>
          <w:tcPr>
            <w:tcW w:w="6560" w:type="dxa"/>
          </w:tcPr>
          <w:p w14:paraId="7FCAF123" w14:textId="77777777" w:rsidR="00E34AF7" w:rsidRPr="001E3F8A" w:rsidRDefault="00E34AF7" w:rsidP="001B7507">
            <w:pPr>
              <w:jc w:val="left"/>
              <w:rPr>
                <w:sz w:val="18"/>
                <w:szCs w:val="18"/>
              </w:rPr>
            </w:pPr>
            <w:r w:rsidRPr="001E3F8A">
              <w:rPr>
                <w:sz w:val="18"/>
                <w:szCs w:val="18"/>
              </w:rPr>
              <w:t>UAE</w:t>
            </w:r>
          </w:p>
        </w:tc>
      </w:tr>
      <w:tr w:rsidR="00E34AF7" w:rsidRPr="001E3F8A" w14:paraId="7C522303"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159B053" w14:textId="77777777" w:rsidR="00E34AF7" w:rsidRPr="001E3F8A" w:rsidRDefault="00E34AF7" w:rsidP="001B7507">
            <w:pPr>
              <w:rPr>
                <w:rFonts w:cs="Segoe UI"/>
                <w:b/>
                <w:bCs/>
                <w:sz w:val="18"/>
                <w:szCs w:val="18"/>
              </w:rPr>
            </w:pPr>
            <w:r w:rsidRPr="001E3F8A">
              <w:rPr>
                <w:rFonts w:cs="Segoe UI"/>
                <w:b/>
                <w:bCs/>
                <w:w w:val="89"/>
                <w:sz w:val="18"/>
                <w:szCs w:val="18"/>
              </w:rPr>
              <w:t>Data Sources</w:t>
            </w:r>
          </w:p>
        </w:tc>
        <w:tc>
          <w:tcPr>
            <w:tcW w:w="6560" w:type="dxa"/>
          </w:tcPr>
          <w:p w14:paraId="08CE2324" w14:textId="77777777" w:rsidR="00E34AF7" w:rsidRPr="001E3F8A" w:rsidRDefault="00E34AF7" w:rsidP="001B7507">
            <w:pPr>
              <w:jc w:val="left"/>
              <w:rPr>
                <w:rFonts w:cs="Segoe UI"/>
                <w:sz w:val="18"/>
                <w:szCs w:val="18"/>
              </w:rPr>
            </w:pPr>
            <w:r w:rsidRPr="001E3F8A">
              <w:rPr>
                <w:rFonts w:cs="Segoe UI"/>
                <w:sz w:val="18"/>
                <w:szCs w:val="18"/>
              </w:rPr>
              <w:t>Ministry of Health and Prevention (MOHAP)</w:t>
            </w:r>
          </w:p>
          <w:p w14:paraId="6726DE63" w14:textId="0906E331" w:rsidR="00E34AF7" w:rsidRPr="001E3F8A" w:rsidRDefault="00037D28" w:rsidP="001B7507">
            <w:pPr>
              <w:jc w:val="left"/>
              <w:rPr>
                <w:rFonts w:cs="Segoe UI"/>
                <w:sz w:val="18"/>
                <w:szCs w:val="18"/>
              </w:rPr>
            </w:pPr>
            <w:r>
              <w:rPr>
                <w:rFonts w:cs="Segoe UI"/>
                <w:sz w:val="18"/>
                <w:szCs w:val="18"/>
              </w:rPr>
              <w:t xml:space="preserve">Department of Health </w:t>
            </w:r>
            <w:r w:rsidR="00E34AF7" w:rsidRPr="001E3F8A">
              <w:rPr>
                <w:rFonts w:cs="Segoe UI"/>
                <w:sz w:val="18"/>
                <w:szCs w:val="18"/>
              </w:rPr>
              <w:t>(DOH)</w:t>
            </w:r>
          </w:p>
          <w:p w14:paraId="592E72A6" w14:textId="77777777" w:rsidR="00E34AF7" w:rsidRPr="001E3F8A" w:rsidRDefault="00E34AF7" w:rsidP="001B7507">
            <w:pPr>
              <w:jc w:val="left"/>
              <w:rPr>
                <w:rFonts w:cs="Segoe UI"/>
                <w:sz w:val="18"/>
                <w:szCs w:val="18"/>
              </w:rPr>
            </w:pPr>
            <w:r w:rsidRPr="001E3F8A">
              <w:rPr>
                <w:rFonts w:cs="Segoe UI"/>
                <w:sz w:val="18"/>
                <w:szCs w:val="18"/>
              </w:rPr>
              <w:t>Dubai Health Authority (DHA)</w:t>
            </w:r>
          </w:p>
          <w:p w14:paraId="65F13FB7" w14:textId="77777777" w:rsidR="00E34AF7" w:rsidRPr="001E3F8A" w:rsidRDefault="00E34AF7" w:rsidP="001B7507">
            <w:pPr>
              <w:jc w:val="left"/>
              <w:rPr>
                <w:rFonts w:cs="Segoe UI"/>
                <w:sz w:val="18"/>
                <w:szCs w:val="18"/>
              </w:rPr>
            </w:pPr>
            <w:r w:rsidRPr="001E3F8A">
              <w:rPr>
                <w:rFonts w:cs="Segoe UI"/>
                <w:sz w:val="18"/>
                <w:szCs w:val="18"/>
              </w:rPr>
              <w:t>Dubai Healthcare City (DHCC)</w:t>
            </w:r>
          </w:p>
          <w:p w14:paraId="73264185" w14:textId="77777777" w:rsidR="00E34AF7" w:rsidRPr="001E3F8A" w:rsidRDefault="00E34AF7" w:rsidP="001B7507">
            <w:pPr>
              <w:jc w:val="left"/>
              <w:rPr>
                <w:rFonts w:cs="Segoe UI"/>
                <w:sz w:val="18"/>
                <w:szCs w:val="18"/>
              </w:rPr>
            </w:pPr>
            <w:r w:rsidRPr="001E3F8A">
              <w:rPr>
                <w:rFonts w:cs="Segoe UI"/>
                <w:sz w:val="18"/>
                <w:szCs w:val="18"/>
              </w:rPr>
              <w:t>Ministry of Presidential Affairs (MOPA)</w:t>
            </w:r>
          </w:p>
          <w:p w14:paraId="1DAC76B1" w14:textId="77777777" w:rsidR="00E34AF7" w:rsidRPr="001E3F8A" w:rsidRDefault="00E34AF7" w:rsidP="001B7507">
            <w:pPr>
              <w:jc w:val="left"/>
              <w:rPr>
                <w:rFonts w:cs="Segoe UI"/>
                <w:sz w:val="18"/>
                <w:szCs w:val="18"/>
              </w:rPr>
            </w:pPr>
            <w:r w:rsidRPr="001E3F8A">
              <w:rPr>
                <w:rFonts w:cs="Segoe UI"/>
                <w:sz w:val="18"/>
                <w:szCs w:val="18"/>
              </w:rPr>
              <w:t>Other local government</w:t>
            </w:r>
          </w:p>
        </w:tc>
      </w:tr>
    </w:tbl>
    <w:p w14:paraId="76162B90" w14:textId="77777777" w:rsidR="00E34AF7" w:rsidRPr="001E3F8A" w:rsidRDefault="00E34AF7" w:rsidP="00E34AF7">
      <w:pPr>
        <w:rPr>
          <w:sz w:val="20"/>
          <w:szCs w:val="20"/>
        </w:rPr>
      </w:pPr>
    </w:p>
    <w:p w14:paraId="4B922EB8" w14:textId="77777777" w:rsidR="00E34AF7" w:rsidRPr="001E3F8A" w:rsidRDefault="00E34AF7">
      <w:pPr>
        <w:spacing w:line="264" w:lineRule="auto"/>
        <w:rPr>
          <w:sz w:val="20"/>
          <w:szCs w:val="20"/>
        </w:rPr>
      </w:pPr>
      <w:r w:rsidRPr="001E3F8A">
        <w:rPr>
          <w:sz w:val="20"/>
          <w:szCs w:val="20"/>
        </w:rPr>
        <w:br w:type="page"/>
      </w:r>
    </w:p>
    <w:p w14:paraId="421728FA" w14:textId="77777777" w:rsidR="00E34AF7" w:rsidRPr="001E3F8A" w:rsidRDefault="00E34AF7" w:rsidP="00E34AF7">
      <w:pPr>
        <w:rPr>
          <w:sz w:val="20"/>
          <w:szCs w:val="20"/>
        </w:rPr>
      </w:pPr>
      <w:r w:rsidRPr="001E3F8A">
        <w:rPr>
          <w:rFonts w:asciiTheme="majorBidi" w:eastAsia="Times New Roman" w:hAnsiTheme="majorBidi" w:cstheme="majorBidi"/>
          <w:noProof/>
          <w:sz w:val="11"/>
          <w:szCs w:val="20"/>
          <w:lang w:val="en-GB" w:eastAsia="en-GB"/>
        </w:rPr>
        <w:lastRenderedPageBreak/>
        <w:drawing>
          <wp:inline distT="0" distB="0" distL="0" distR="0" wp14:anchorId="0C106F26" wp14:editId="4C0AAB81">
            <wp:extent cx="5486400" cy="2857736"/>
            <wp:effectExtent l="0" t="0" r="0" b="0"/>
            <wp:docPr id="951" name="Chart 951"/>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0D8BDA63" w14:textId="239B3329" w:rsidR="00E34AF7" w:rsidRPr="001E3F8A" w:rsidRDefault="00972842" w:rsidP="00F301E5">
      <w:pPr>
        <w:pStyle w:val="Figures"/>
        <w:rPr>
          <w:sz w:val="16"/>
          <w:szCs w:val="16"/>
        </w:rPr>
      </w:pPr>
      <w:bookmarkStart w:id="45" w:name="_Toc61959373"/>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14</w:t>
      </w:r>
      <w:r w:rsidR="008A1DCC" w:rsidRPr="001E3F8A">
        <w:rPr>
          <w:noProof/>
          <w:sz w:val="16"/>
          <w:szCs w:val="16"/>
        </w:rPr>
        <w:fldChar w:fldCharType="end"/>
      </w:r>
      <w:r w:rsidRPr="001E3F8A">
        <w:rPr>
          <w:noProof/>
          <w:sz w:val="16"/>
          <w:szCs w:val="16"/>
        </w:rPr>
        <w:t xml:space="preserve"> - Sector-wise Manpower chart</w:t>
      </w:r>
      <w:bookmarkEnd w:id="45"/>
    </w:p>
    <w:p w14:paraId="4945BA17" w14:textId="77777777" w:rsidR="00E34AF7" w:rsidRPr="001E3F8A" w:rsidRDefault="00E34AF7" w:rsidP="00E34AF7">
      <w:pPr>
        <w:rPr>
          <w:sz w:val="20"/>
          <w:szCs w:val="20"/>
        </w:rPr>
      </w:pPr>
    </w:p>
    <w:tbl>
      <w:tblPr>
        <w:tblStyle w:val="Table1"/>
        <w:tblW w:w="0" w:type="auto"/>
        <w:tblLook w:val="04A0" w:firstRow="1" w:lastRow="0" w:firstColumn="1" w:lastColumn="0" w:noHBand="0" w:noVBand="1"/>
      </w:tblPr>
      <w:tblGrid>
        <w:gridCol w:w="2324"/>
        <w:gridCol w:w="2107"/>
        <w:gridCol w:w="1919"/>
        <w:gridCol w:w="2290"/>
      </w:tblGrid>
      <w:tr w:rsidR="00E34AF7" w:rsidRPr="001E3F8A" w14:paraId="692EC44D" w14:textId="77777777" w:rsidTr="001B7507">
        <w:trPr>
          <w:cnfStyle w:val="100000000000" w:firstRow="1" w:lastRow="0" w:firstColumn="0" w:lastColumn="0" w:oddVBand="0" w:evenVBand="0" w:oddHBand="0" w:evenHBand="0" w:firstRowFirstColumn="0" w:firstRowLastColumn="0" w:lastRowFirstColumn="0" w:lastRowLastColumn="0"/>
          <w:trHeight w:val="532"/>
        </w:trPr>
        <w:tc>
          <w:tcPr>
            <w:tcW w:w="2324" w:type="dxa"/>
          </w:tcPr>
          <w:p w14:paraId="1300F20E" w14:textId="77777777" w:rsidR="00E34AF7" w:rsidRPr="001E3F8A" w:rsidRDefault="00E34AF7" w:rsidP="001B7507">
            <w:pPr>
              <w:spacing w:line="0" w:lineRule="atLeast"/>
              <w:rPr>
                <w:rFonts w:cs="Segoe UI"/>
                <w:color w:val="FFFFFF" w:themeColor="background1"/>
                <w:sz w:val="18"/>
                <w:szCs w:val="18"/>
              </w:rPr>
            </w:pPr>
            <w:r w:rsidRPr="001E3F8A">
              <w:rPr>
                <w:rFonts w:cs="Segoe UI"/>
                <w:color w:val="FFFFFF" w:themeColor="background1"/>
                <w:sz w:val="18"/>
                <w:szCs w:val="18"/>
              </w:rPr>
              <w:t>Category</w:t>
            </w:r>
          </w:p>
        </w:tc>
        <w:tc>
          <w:tcPr>
            <w:tcW w:w="2107" w:type="dxa"/>
          </w:tcPr>
          <w:p w14:paraId="2652B391" w14:textId="77777777" w:rsidR="00E34AF7" w:rsidRPr="001E3F8A" w:rsidRDefault="00E34AF7" w:rsidP="001B7507">
            <w:pPr>
              <w:spacing w:line="0" w:lineRule="atLeast"/>
              <w:rPr>
                <w:rFonts w:cs="Segoe UI"/>
                <w:color w:val="FFFFFF" w:themeColor="background1"/>
                <w:sz w:val="18"/>
                <w:szCs w:val="18"/>
              </w:rPr>
            </w:pPr>
            <w:r w:rsidRPr="001E3F8A">
              <w:rPr>
                <w:rFonts w:cs="Segoe UI"/>
                <w:color w:val="FFFFFF" w:themeColor="background1"/>
                <w:sz w:val="18"/>
                <w:szCs w:val="18"/>
              </w:rPr>
              <w:t>Total</w:t>
            </w:r>
          </w:p>
        </w:tc>
        <w:tc>
          <w:tcPr>
            <w:tcW w:w="1919" w:type="dxa"/>
          </w:tcPr>
          <w:p w14:paraId="4DBF8928" w14:textId="743D3A22" w:rsidR="00E34AF7" w:rsidRPr="001E3F8A" w:rsidRDefault="003C2A89" w:rsidP="001B7507">
            <w:pPr>
              <w:spacing w:line="0" w:lineRule="atLeast"/>
              <w:rPr>
                <w:rFonts w:cs="Segoe UI"/>
                <w:color w:val="FFFFFF" w:themeColor="background1"/>
                <w:sz w:val="18"/>
                <w:szCs w:val="18"/>
              </w:rPr>
            </w:pPr>
            <w:r w:rsidRPr="001E3F8A">
              <w:rPr>
                <w:rFonts w:cs="Segoe UI"/>
                <w:color w:val="FFFFFF" w:themeColor="background1"/>
                <w:sz w:val="18"/>
                <w:szCs w:val="18"/>
              </w:rPr>
              <w:t>Public</w:t>
            </w:r>
          </w:p>
        </w:tc>
        <w:tc>
          <w:tcPr>
            <w:tcW w:w="2290" w:type="dxa"/>
          </w:tcPr>
          <w:p w14:paraId="47FDA84F" w14:textId="7FA97619" w:rsidR="00E34AF7" w:rsidRPr="001E3F8A" w:rsidRDefault="003C2A89" w:rsidP="001B7507">
            <w:pPr>
              <w:spacing w:line="0" w:lineRule="atLeast"/>
              <w:rPr>
                <w:rFonts w:cs="Segoe UI"/>
                <w:color w:val="FFFFFF" w:themeColor="background1"/>
                <w:sz w:val="18"/>
                <w:szCs w:val="18"/>
              </w:rPr>
            </w:pPr>
            <w:r w:rsidRPr="001E3F8A">
              <w:rPr>
                <w:rFonts w:cs="Segoe UI"/>
                <w:color w:val="FFFFFF" w:themeColor="background1"/>
                <w:sz w:val="18"/>
                <w:szCs w:val="18"/>
              </w:rPr>
              <w:t>Private</w:t>
            </w:r>
          </w:p>
        </w:tc>
      </w:tr>
      <w:tr w:rsidR="00E34AF7" w:rsidRPr="001E3F8A" w14:paraId="6BA80D04" w14:textId="77777777" w:rsidTr="00E34AF7">
        <w:trPr>
          <w:cnfStyle w:val="000000100000" w:firstRow="0" w:lastRow="0" w:firstColumn="0" w:lastColumn="0" w:oddVBand="0" w:evenVBand="0" w:oddHBand="1" w:evenHBand="0" w:firstRowFirstColumn="0" w:firstRowLastColumn="0" w:lastRowFirstColumn="0" w:lastRowLastColumn="0"/>
          <w:trHeight w:val="532"/>
        </w:trPr>
        <w:tc>
          <w:tcPr>
            <w:tcW w:w="2324" w:type="dxa"/>
          </w:tcPr>
          <w:p w14:paraId="422DA380" w14:textId="77777777" w:rsidR="00E34AF7" w:rsidRPr="001E3F8A" w:rsidRDefault="00E34AF7" w:rsidP="00E34AF7">
            <w:pPr>
              <w:rPr>
                <w:rFonts w:eastAsia="Times New Roman" w:cs="Segoe UI"/>
                <w:b/>
                <w:bCs/>
                <w:sz w:val="18"/>
                <w:szCs w:val="18"/>
              </w:rPr>
            </w:pPr>
            <w:r w:rsidRPr="001E3F8A">
              <w:rPr>
                <w:rFonts w:eastAsia="Times New Roman" w:cs="Segoe UI"/>
                <w:b/>
                <w:bCs/>
                <w:sz w:val="18"/>
                <w:szCs w:val="18"/>
              </w:rPr>
              <w:t>Medical Doctors</w:t>
            </w:r>
          </w:p>
        </w:tc>
        <w:tc>
          <w:tcPr>
            <w:tcW w:w="2107" w:type="dxa"/>
          </w:tcPr>
          <w:p w14:paraId="6BE6440F" w14:textId="77777777" w:rsidR="00E34AF7" w:rsidRPr="001E3F8A" w:rsidRDefault="00E34AF7" w:rsidP="00E34AF7">
            <w:pPr>
              <w:rPr>
                <w:sz w:val="18"/>
                <w:szCs w:val="18"/>
              </w:rPr>
            </w:pPr>
            <w:r w:rsidRPr="001E3F8A">
              <w:rPr>
                <w:sz w:val="18"/>
                <w:szCs w:val="18"/>
              </w:rPr>
              <w:t>24345</w:t>
            </w:r>
          </w:p>
        </w:tc>
        <w:tc>
          <w:tcPr>
            <w:tcW w:w="1919" w:type="dxa"/>
          </w:tcPr>
          <w:p w14:paraId="7BCDD620" w14:textId="77777777" w:rsidR="00E34AF7" w:rsidRPr="001E3F8A" w:rsidRDefault="00E34AF7" w:rsidP="00E34AF7">
            <w:pPr>
              <w:rPr>
                <w:sz w:val="18"/>
                <w:szCs w:val="18"/>
              </w:rPr>
            </w:pPr>
            <w:r w:rsidRPr="001E3F8A">
              <w:rPr>
                <w:sz w:val="18"/>
                <w:szCs w:val="18"/>
              </w:rPr>
              <w:t>8424</w:t>
            </w:r>
          </w:p>
        </w:tc>
        <w:tc>
          <w:tcPr>
            <w:tcW w:w="2290" w:type="dxa"/>
          </w:tcPr>
          <w:p w14:paraId="229C925F" w14:textId="77777777" w:rsidR="00E34AF7" w:rsidRPr="001E3F8A" w:rsidRDefault="00E34AF7" w:rsidP="00E34AF7">
            <w:pPr>
              <w:rPr>
                <w:sz w:val="18"/>
                <w:szCs w:val="18"/>
              </w:rPr>
            </w:pPr>
            <w:r w:rsidRPr="001E3F8A">
              <w:rPr>
                <w:sz w:val="18"/>
                <w:szCs w:val="18"/>
              </w:rPr>
              <w:t>15921</w:t>
            </w:r>
          </w:p>
        </w:tc>
      </w:tr>
      <w:tr w:rsidR="00E34AF7" w:rsidRPr="001E3F8A" w14:paraId="5FE09276" w14:textId="77777777" w:rsidTr="00E34AF7">
        <w:trPr>
          <w:cnfStyle w:val="000000010000" w:firstRow="0" w:lastRow="0" w:firstColumn="0" w:lastColumn="0" w:oddVBand="0" w:evenVBand="0" w:oddHBand="0" w:evenHBand="1" w:firstRowFirstColumn="0" w:firstRowLastColumn="0" w:lastRowFirstColumn="0" w:lastRowLastColumn="0"/>
          <w:trHeight w:val="532"/>
        </w:trPr>
        <w:tc>
          <w:tcPr>
            <w:tcW w:w="2324" w:type="dxa"/>
          </w:tcPr>
          <w:p w14:paraId="29084FBC" w14:textId="77777777" w:rsidR="00E34AF7" w:rsidRPr="001E3F8A" w:rsidRDefault="00E34AF7" w:rsidP="00E34AF7">
            <w:pPr>
              <w:rPr>
                <w:rFonts w:eastAsia="Times New Roman" w:cs="Segoe UI"/>
                <w:b/>
                <w:bCs/>
                <w:sz w:val="18"/>
                <w:szCs w:val="18"/>
              </w:rPr>
            </w:pPr>
            <w:r w:rsidRPr="001E3F8A">
              <w:rPr>
                <w:rFonts w:eastAsia="Times New Roman" w:cs="Segoe UI"/>
                <w:b/>
                <w:bCs/>
                <w:sz w:val="18"/>
                <w:szCs w:val="18"/>
              </w:rPr>
              <w:t>Dentists</w:t>
            </w:r>
          </w:p>
        </w:tc>
        <w:tc>
          <w:tcPr>
            <w:tcW w:w="2107" w:type="dxa"/>
          </w:tcPr>
          <w:p w14:paraId="3EE7ADBF" w14:textId="77777777" w:rsidR="00E34AF7" w:rsidRPr="001E3F8A" w:rsidRDefault="00E34AF7" w:rsidP="00E34AF7">
            <w:pPr>
              <w:rPr>
                <w:sz w:val="18"/>
                <w:szCs w:val="18"/>
              </w:rPr>
            </w:pPr>
            <w:r w:rsidRPr="001E3F8A">
              <w:rPr>
                <w:sz w:val="18"/>
                <w:szCs w:val="18"/>
              </w:rPr>
              <w:t>6273</w:t>
            </w:r>
          </w:p>
        </w:tc>
        <w:tc>
          <w:tcPr>
            <w:tcW w:w="1919" w:type="dxa"/>
          </w:tcPr>
          <w:p w14:paraId="5901590B" w14:textId="77777777" w:rsidR="00E34AF7" w:rsidRPr="001E3F8A" w:rsidRDefault="00E34AF7" w:rsidP="00E34AF7">
            <w:pPr>
              <w:rPr>
                <w:sz w:val="18"/>
                <w:szCs w:val="18"/>
              </w:rPr>
            </w:pPr>
            <w:r w:rsidRPr="001E3F8A">
              <w:rPr>
                <w:sz w:val="18"/>
                <w:szCs w:val="18"/>
              </w:rPr>
              <w:t>845</w:t>
            </w:r>
          </w:p>
        </w:tc>
        <w:tc>
          <w:tcPr>
            <w:tcW w:w="2290" w:type="dxa"/>
          </w:tcPr>
          <w:p w14:paraId="23C1E0FA" w14:textId="77777777" w:rsidR="00E34AF7" w:rsidRPr="001E3F8A" w:rsidRDefault="00E34AF7" w:rsidP="00E34AF7">
            <w:pPr>
              <w:rPr>
                <w:sz w:val="18"/>
                <w:szCs w:val="18"/>
              </w:rPr>
            </w:pPr>
            <w:r w:rsidRPr="001E3F8A">
              <w:rPr>
                <w:sz w:val="18"/>
                <w:szCs w:val="18"/>
              </w:rPr>
              <w:t>5428</w:t>
            </w:r>
          </w:p>
        </w:tc>
      </w:tr>
      <w:tr w:rsidR="00E34AF7" w:rsidRPr="001E3F8A" w14:paraId="24FE612C" w14:textId="77777777" w:rsidTr="00E34AF7">
        <w:trPr>
          <w:cnfStyle w:val="000000100000" w:firstRow="0" w:lastRow="0" w:firstColumn="0" w:lastColumn="0" w:oddVBand="0" w:evenVBand="0" w:oddHBand="1" w:evenHBand="0" w:firstRowFirstColumn="0" w:firstRowLastColumn="0" w:lastRowFirstColumn="0" w:lastRowLastColumn="0"/>
          <w:trHeight w:val="532"/>
        </w:trPr>
        <w:tc>
          <w:tcPr>
            <w:tcW w:w="2324" w:type="dxa"/>
          </w:tcPr>
          <w:p w14:paraId="455FA92F" w14:textId="77777777" w:rsidR="00E34AF7" w:rsidRPr="001E3F8A" w:rsidRDefault="00E34AF7" w:rsidP="00E34AF7">
            <w:pPr>
              <w:rPr>
                <w:rFonts w:eastAsia="Times New Roman" w:cs="Segoe UI"/>
                <w:b/>
                <w:bCs/>
                <w:sz w:val="18"/>
                <w:szCs w:val="18"/>
              </w:rPr>
            </w:pPr>
            <w:r w:rsidRPr="001E3F8A">
              <w:rPr>
                <w:rFonts w:eastAsia="Times New Roman" w:cs="Segoe UI"/>
                <w:b/>
                <w:bCs/>
                <w:sz w:val="18"/>
                <w:szCs w:val="18"/>
              </w:rPr>
              <w:t>Pharmacists</w:t>
            </w:r>
          </w:p>
        </w:tc>
        <w:tc>
          <w:tcPr>
            <w:tcW w:w="2107" w:type="dxa"/>
          </w:tcPr>
          <w:p w14:paraId="01EA54A2" w14:textId="77777777" w:rsidR="00E34AF7" w:rsidRPr="001E3F8A" w:rsidRDefault="00E34AF7" w:rsidP="00E34AF7">
            <w:pPr>
              <w:rPr>
                <w:sz w:val="18"/>
                <w:szCs w:val="18"/>
              </w:rPr>
            </w:pPr>
            <w:r w:rsidRPr="001E3F8A">
              <w:rPr>
                <w:sz w:val="18"/>
                <w:szCs w:val="18"/>
              </w:rPr>
              <w:t>8469</w:t>
            </w:r>
          </w:p>
        </w:tc>
        <w:tc>
          <w:tcPr>
            <w:tcW w:w="1919" w:type="dxa"/>
          </w:tcPr>
          <w:p w14:paraId="15BD7530" w14:textId="77777777" w:rsidR="00E34AF7" w:rsidRPr="001E3F8A" w:rsidRDefault="00E34AF7" w:rsidP="00E34AF7">
            <w:pPr>
              <w:rPr>
                <w:sz w:val="18"/>
                <w:szCs w:val="18"/>
              </w:rPr>
            </w:pPr>
            <w:r w:rsidRPr="001E3F8A">
              <w:rPr>
                <w:sz w:val="18"/>
                <w:szCs w:val="18"/>
              </w:rPr>
              <w:t>1805</w:t>
            </w:r>
          </w:p>
        </w:tc>
        <w:tc>
          <w:tcPr>
            <w:tcW w:w="2290" w:type="dxa"/>
          </w:tcPr>
          <w:p w14:paraId="20457DF8" w14:textId="77777777" w:rsidR="00E34AF7" w:rsidRPr="001E3F8A" w:rsidRDefault="00E34AF7" w:rsidP="00E34AF7">
            <w:pPr>
              <w:rPr>
                <w:sz w:val="18"/>
                <w:szCs w:val="18"/>
              </w:rPr>
            </w:pPr>
            <w:r w:rsidRPr="001E3F8A">
              <w:rPr>
                <w:sz w:val="18"/>
                <w:szCs w:val="18"/>
              </w:rPr>
              <w:t>6664</w:t>
            </w:r>
          </w:p>
        </w:tc>
      </w:tr>
      <w:tr w:rsidR="00E34AF7" w:rsidRPr="001E3F8A" w14:paraId="47A149F4" w14:textId="77777777" w:rsidTr="00E34AF7">
        <w:trPr>
          <w:cnfStyle w:val="000000010000" w:firstRow="0" w:lastRow="0" w:firstColumn="0" w:lastColumn="0" w:oddVBand="0" w:evenVBand="0" w:oddHBand="0" w:evenHBand="1" w:firstRowFirstColumn="0" w:firstRowLastColumn="0" w:lastRowFirstColumn="0" w:lastRowLastColumn="0"/>
          <w:trHeight w:val="532"/>
        </w:trPr>
        <w:tc>
          <w:tcPr>
            <w:tcW w:w="2324" w:type="dxa"/>
          </w:tcPr>
          <w:p w14:paraId="4DE292CD" w14:textId="77777777" w:rsidR="00E34AF7" w:rsidRPr="001E3F8A" w:rsidRDefault="00E34AF7" w:rsidP="00E34AF7">
            <w:pPr>
              <w:rPr>
                <w:rFonts w:eastAsia="Times New Roman" w:cs="Segoe UI"/>
                <w:b/>
                <w:bCs/>
                <w:sz w:val="18"/>
                <w:szCs w:val="18"/>
              </w:rPr>
            </w:pPr>
            <w:r w:rsidRPr="001E3F8A">
              <w:rPr>
                <w:rFonts w:eastAsia="Times New Roman" w:cs="Segoe UI"/>
                <w:b/>
                <w:bCs/>
                <w:sz w:val="18"/>
                <w:szCs w:val="18"/>
              </w:rPr>
              <w:t>Nurses</w:t>
            </w:r>
          </w:p>
        </w:tc>
        <w:tc>
          <w:tcPr>
            <w:tcW w:w="2107" w:type="dxa"/>
          </w:tcPr>
          <w:p w14:paraId="082696B2" w14:textId="77777777" w:rsidR="00E34AF7" w:rsidRPr="001E3F8A" w:rsidRDefault="00E34AF7" w:rsidP="00E34AF7">
            <w:pPr>
              <w:rPr>
                <w:sz w:val="18"/>
                <w:szCs w:val="18"/>
              </w:rPr>
            </w:pPr>
            <w:r w:rsidRPr="001E3F8A">
              <w:rPr>
                <w:sz w:val="18"/>
                <w:szCs w:val="18"/>
              </w:rPr>
              <w:t>55158</w:t>
            </w:r>
          </w:p>
        </w:tc>
        <w:tc>
          <w:tcPr>
            <w:tcW w:w="1919" w:type="dxa"/>
          </w:tcPr>
          <w:p w14:paraId="4B6FE46F" w14:textId="77777777" w:rsidR="00E34AF7" w:rsidRPr="001E3F8A" w:rsidRDefault="00E34AF7" w:rsidP="00E34AF7">
            <w:pPr>
              <w:rPr>
                <w:sz w:val="18"/>
                <w:szCs w:val="18"/>
              </w:rPr>
            </w:pPr>
            <w:r w:rsidRPr="001E3F8A">
              <w:rPr>
                <w:sz w:val="18"/>
                <w:szCs w:val="18"/>
              </w:rPr>
              <w:t>20098</w:t>
            </w:r>
          </w:p>
        </w:tc>
        <w:tc>
          <w:tcPr>
            <w:tcW w:w="2290" w:type="dxa"/>
          </w:tcPr>
          <w:p w14:paraId="1E9B51E4" w14:textId="77777777" w:rsidR="00E34AF7" w:rsidRPr="001E3F8A" w:rsidRDefault="00E34AF7" w:rsidP="00E34AF7">
            <w:pPr>
              <w:rPr>
                <w:sz w:val="18"/>
                <w:szCs w:val="18"/>
              </w:rPr>
            </w:pPr>
            <w:r w:rsidRPr="001E3F8A">
              <w:rPr>
                <w:sz w:val="18"/>
                <w:szCs w:val="18"/>
              </w:rPr>
              <w:t>35060</w:t>
            </w:r>
          </w:p>
        </w:tc>
      </w:tr>
      <w:tr w:rsidR="00E34AF7" w:rsidRPr="001E3F8A" w14:paraId="06CF3FE7" w14:textId="77777777" w:rsidTr="00E34AF7">
        <w:trPr>
          <w:cnfStyle w:val="000000100000" w:firstRow="0" w:lastRow="0" w:firstColumn="0" w:lastColumn="0" w:oddVBand="0" w:evenVBand="0" w:oddHBand="1" w:evenHBand="0" w:firstRowFirstColumn="0" w:firstRowLastColumn="0" w:lastRowFirstColumn="0" w:lastRowLastColumn="0"/>
          <w:trHeight w:val="532"/>
        </w:trPr>
        <w:tc>
          <w:tcPr>
            <w:tcW w:w="2324" w:type="dxa"/>
          </w:tcPr>
          <w:p w14:paraId="119F0357" w14:textId="77777777" w:rsidR="00E34AF7" w:rsidRPr="001E3F8A" w:rsidRDefault="00E34AF7" w:rsidP="00E34AF7">
            <w:pPr>
              <w:rPr>
                <w:rFonts w:eastAsia="Times New Roman" w:cs="Segoe UI"/>
                <w:b/>
                <w:bCs/>
                <w:sz w:val="18"/>
                <w:szCs w:val="18"/>
              </w:rPr>
            </w:pPr>
            <w:r w:rsidRPr="001E3F8A">
              <w:rPr>
                <w:rFonts w:eastAsia="Times New Roman" w:cs="Segoe UI"/>
                <w:b/>
                <w:bCs/>
                <w:sz w:val="18"/>
                <w:szCs w:val="18"/>
              </w:rPr>
              <w:t>Technicians</w:t>
            </w:r>
          </w:p>
        </w:tc>
        <w:tc>
          <w:tcPr>
            <w:tcW w:w="2107" w:type="dxa"/>
          </w:tcPr>
          <w:p w14:paraId="1C4FD116" w14:textId="77777777" w:rsidR="00E34AF7" w:rsidRPr="001E3F8A" w:rsidRDefault="00E34AF7" w:rsidP="00E34AF7">
            <w:pPr>
              <w:rPr>
                <w:sz w:val="18"/>
                <w:szCs w:val="18"/>
              </w:rPr>
            </w:pPr>
            <w:r w:rsidRPr="001E3F8A">
              <w:rPr>
                <w:sz w:val="18"/>
                <w:szCs w:val="18"/>
              </w:rPr>
              <w:t>23876</w:t>
            </w:r>
          </w:p>
        </w:tc>
        <w:tc>
          <w:tcPr>
            <w:tcW w:w="1919" w:type="dxa"/>
          </w:tcPr>
          <w:p w14:paraId="3D150079" w14:textId="77777777" w:rsidR="00E34AF7" w:rsidRPr="001E3F8A" w:rsidRDefault="00E34AF7" w:rsidP="00E34AF7">
            <w:pPr>
              <w:rPr>
                <w:sz w:val="18"/>
                <w:szCs w:val="18"/>
              </w:rPr>
            </w:pPr>
            <w:r w:rsidRPr="001E3F8A">
              <w:rPr>
                <w:sz w:val="18"/>
                <w:szCs w:val="18"/>
              </w:rPr>
              <w:t>9693</w:t>
            </w:r>
          </w:p>
        </w:tc>
        <w:tc>
          <w:tcPr>
            <w:tcW w:w="2290" w:type="dxa"/>
          </w:tcPr>
          <w:p w14:paraId="69C006BC" w14:textId="77777777" w:rsidR="00E34AF7" w:rsidRPr="001E3F8A" w:rsidRDefault="00E34AF7" w:rsidP="00E34AF7">
            <w:pPr>
              <w:rPr>
                <w:sz w:val="18"/>
                <w:szCs w:val="18"/>
              </w:rPr>
            </w:pPr>
            <w:r w:rsidRPr="001E3F8A">
              <w:rPr>
                <w:sz w:val="18"/>
                <w:szCs w:val="18"/>
              </w:rPr>
              <w:t>14183</w:t>
            </w:r>
          </w:p>
        </w:tc>
      </w:tr>
      <w:tr w:rsidR="00E34AF7" w:rsidRPr="001E3F8A" w14:paraId="0EF9F5B9" w14:textId="77777777" w:rsidTr="00E34AF7">
        <w:trPr>
          <w:cnfStyle w:val="000000010000" w:firstRow="0" w:lastRow="0" w:firstColumn="0" w:lastColumn="0" w:oddVBand="0" w:evenVBand="0" w:oddHBand="0" w:evenHBand="1" w:firstRowFirstColumn="0" w:firstRowLastColumn="0" w:lastRowFirstColumn="0" w:lastRowLastColumn="0"/>
          <w:trHeight w:val="532"/>
        </w:trPr>
        <w:tc>
          <w:tcPr>
            <w:tcW w:w="2324" w:type="dxa"/>
          </w:tcPr>
          <w:p w14:paraId="57D34015" w14:textId="77777777" w:rsidR="00E34AF7" w:rsidRPr="001E3F8A" w:rsidRDefault="00E34AF7" w:rsidP="00E34AF7">
            <w:pPr>
              <w:rPr>
                <w:rFonts w:eastAsia="Times New Roman" w:cs="Segoe UI"/>
                <w:b/>
                <w:bCs/>
                <w:sz w:val="18"/>
                <w:szCs w:val="18"/>
              </w:rPr>
            </w:pPr>
            <w:r w:rsidRPr="001E3F8A">
              <w:rPr>
                <w:rFonts w:eastAsia="Times New Roman" w:cs="Segoe UI"/>
                <w:b/>
                <w:bCs/>
                <w:sz w:val="18"/>
                <w:szCs w:val="18"/>
              </w:rPr>
              <w:t>Total</w:t>
            </w:r>
          </w:p>
        </w:tc>
        <w:tc>
          <w:tcPr>
            <w:tcW w:w="2107" w:type="dxa"/>
          </w:tcPr>
          <w:p w14:paraId="5E4E4430" w14:textId="77777777" w:rsidR="00E34AF7" w:rsidRPr="001E3F8A" w:rsidRDefault="00E34AF7" w:rsidP="00E34AF7">
            <w:pPr>
              <w:rPr>
                <w:b/>
                <w:bCs/>
                <w:sz w:val="18"/>
                <w:szCs w:val="18"/>
              </w:rPr>
            </w:pPr>
            <w:r w:rsidRPr="001E3F8A">
              <w:rPr>
                <w:b/>
                <w:bCs/>
                <w:sz w:val="18"/>
                <w:szCs w:val="18"/>
              </w:rPr>
              <w:t>118121</w:t>
            </w:r>
          </w:p>
        </w:tc>
        <w:tc>
          <w:tcPr>
            <w:tcW w:w="1919" w:type="dxa"/>
          </w:tcPr>
          <w:p w14:paraId="7B9AC81D" w14:textId="77777777" w:rsidR="00E34AF7" w:rsidRPr="001E3F8A" w:rsidRDefault="00E34AF7" w:rsidP="00E34AF7">
            <w:pPr>
              <w:rPr>
                <w:b/>
                <w:bCs/>
                <w:sz w:val="18"/>
                <w:szCs w:val="18"/>
              </w:rPr>
            </w:pPr>
            <w:r w:rsidRPr="001E3F8A">
              <w:rPr>
                <w:b/>
                <w:bCs/>
                <w:sz w:val="18"/>
                <w:szCs w:val="18"/>
              </w:rPr>
              <w:t>40865</w:t>
            </w:r>
          </w:p>
        </w:tc>
        <w:tc>
          <w:tcPr>
            <w:tcW w:w="2290" w:type="dxa"/>
          </w:tcPr>
          <w:p w14:paraId="7BFC0933" w14:textId="77777777" w:rsidR="00E34AF7" w:rsidRPr="001E3F8A" w:rsidRDefault="00E34AF7" w:rsidP="00E34AF7">
            <w:pPr>
              <w:rPr>
                <w:b/>
                <w:bCs/>
                <w:sz w:val="18"/>
                <w:szCs w:val="18"/>
              </w:rPr>
            </w:pPr>
            <w:r w:rsidRPr="001E3F8A">
              <w:rPr>
                <w:b/>
                <w:bCs/>
                <w:sz w:val="18"/>
                <w:szCs w:val="18"/>
              </w:rPr>
              <w:t>77256</w:t>
            </w:r>
          </w:p>
        </w:tc>
      </w:tr>
    </w:tbl>
    <w:p w14:paraId="265467FD" w14:textId="0AE236BF" w:rsidR="00E34AF7" w:rsidRPr="001E3F8A" w:rsidRDefault="00B22F6A" w:rsidP="00B22F6A">
      <w:pPr>
        <w:pStyle w:val="TableName"/>
        <w:rPr>
          <w:sz w:val="16"/>
          <w:szCs w:val="16"/>
        </w:rPr>
      </w:pPr>
      <w:bookmarkStart w:id="46" w:name="_Toc61959403"/>
      <w:r w:rsidRPr="001E3F8A">
        <w:rPr>
          <w:sz w:val="16"/>
          <w:szCs w:val="16"/>
        </w:rPr>
        <w:t xml:space="preserve">Table </w:t>
      </w:r>
      <w:r w:rsidR="008A1DCC" w:rsidRPr="001E3F8A">
        <w:rPr>
          <w:noProof/>
          <w:sz w:val="16"/>
          <w:szCs w:val="16"/>
        </w:rPr>
        <w:fldChar w:fldCharType="begin"/>
      </w:r>
      <w:r w:rsidR="008A1DCC" w:rsidRPr="001E3F8A">
        <w:rPr>
          <w:noProof/>
          <w:sz w:val="16"/>
          <w:szCs w:val="16"/>
        </w:rPr>
        <w:instrText xml:space="preserve"> SEQ Table \* ARABIC </w:instrText>
      </w:r>
      <w:r w:rsidR="008A1DCC" w:rsidRPr="001E3F8A">
        <w:rPr>
          <w:noProof/>
          <w:sz w:val="16"/>
          <w:szCs w:val="16"/>
        </w:rPr>
        <w:fldChar w:fldCharType="separate"/>
      </w:r>
      <w:r w:rsidR="00050641" w:rsidRPr="001E3F8A">
        <w:rPr>
          <w:noProof/>
          <w:sz w:val="16"/>
          <w:szCs w:val="16"/>
        </w:rPr>
        <w:t>11</w:t>
      </w:r>
      <w:r w:rsidR="008A1DCC" w:rsidRPr="001E3F8A">
        <w:rPr>
          <w:noProof/>
          <w:sz w:val="16"/>
          <w:szCs w:val="16"/>
        </w:rPr>
        <w:fldChar w:fldCharType="end"/>
      </w:r>
      <w:r w:rsidRPr="001E3F8A">
        <w:rPr>
          <w:sz w:val="16"/>
          <w:szCs w:val="16"/>
        </w:rPr>
        <w:t xml:space="preserve"> - Sector-wise Manpower Summary</w:t>
      </w:r>
      <w:bookmarkEnd w:id="46"/>
    </w:p>
    <w:p w14:paraId="0F262E14" w14:textId="77777777" w:rsidR="00E25644" w:rsidRPr="001E3F8A" w:rsidRDefault="00E25644">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E25644" w:rsidRPr="001E3F8A" w14:paraId="61035386" w14:textId="77777777" w:rsidTr="001B750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6C26E96" w14:textId="77777777" w:rsidR="00E25644" w:rsidRPr="001E3F8A" w:rsidRDefault="00E25644" w:rsidP="001B750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2C19489C" w14:textId="77777777" w:rsidR="00E25644" w:rsidRPr="001E3F8A" w:rsidRDefault="00E25644" w:rsidP="001B7507">
            <w:pPr>
              <w:jc w:val="left"/>
              <w:rPr>
                <w:color w:val="FFFFFF" w:themeColor="background1"/>
                <w:sz w:val="20"/>
                <w:szCs w:val="20"/>
              </w:rPr>
            </w:pPr>
            <w:r w:rsidRPr="001E3F8A">
              <w:rPr>
                <w:color w:val="FFFFFF" w:themeColor="background1"/>
                <w:sz w:val="20"/>
                <w:szCs w:val="20"/>
              </w:rPr>
              <w:t>1.06</w:t>
            </w:r>
          </w:p>
        </w:tc>
      </w:tr>
      <w:tr w:rsidR="00E25644" w:rsidRPr="001E3F8A" w14:paraId="228ED79C" w14:textId="77777777" w:rsidTr="00E25644">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7A82720" w14:textId="77777777" w:rsidR="00E25644" w:rsidRPr="001E3F8A" w:rsidRDefault="00E25644" w:rsidP="00E25644">
            <w:pPr>
              <w:rPr>
                <w:rFonts w:cs="Segoe UI"/>
                <w:b/>
                <w:bCs/>
                <w:sz w:val="18"/>
                <w:szCs w:val="18"/>
              </w:rPr>
            </w:pPr>
            <w:r w:rsidRPr="001E3F8A">
              <w:rPr>
                <w:rFonts w:cs="Segoe UI"/>
                <w:b/>
                <w:bCs/>
                <w:sz w:val="18"/>
                <w:szCs w:val="18"/>
              </w:rPr>
              <w:t>Unique Reference Id</w:t>
            </w:r>
          </w:p>
        </w:tc>
        <w:tc>
          <w:tcPr>
            <w:tcW w:w="6560" w:type="dxa"/>
          </w:tcPr>
          <w:p w14:paraId="68F1E298" w14:textId="77777777" w:rsidR="00E25644" w:rsidRPr="001E3F8A" w:rsidRDefault="00E25644" w:rsidP="00E25644">
            <w:pPr>
              <w:jc w:val="left"/>
              <w:rPr>
                <w:sz w:val="20"/>
                <w:szCs w:val="20"/>
              </w:rPr>
            </w:pPr>
            <w:r w:rsidRPr="001E3F8A">
              <w:rPr>
                <w:sz w:val="20"/>
                <w:szCs w:val="20"/>
              </w:rPr>
              <w:t>ID_174</w:t>
            </w:r>
          </w:p>
        </w:tc>
      </w:tr>
      <w:tr w:rsidR="00E25644" w:rsidRPr="001E3F8A" w14:paraId="4F0AF826" w14:textId="77777777" w:rsidTr="00E25644">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CF22ED9" w14:textId="77777777" w:rsidR="00E25644" w:rsidRPr="001E3F8A" w:rsidRDefault="00E25644" w:rsidP="00E25644">
            <w:pPr>
              <w:rPr>
                <w:rFonts w:cs="Segoe UI"/>
                <w:b/>
                <w:bCs/>
                <w:sz w:val="18"/>
                <w:szCs w:val="18"/>
              </w:rPr>
            </w:pPr>
            <w:r w:rsidRPr="001E3F8A">
              <w:rPr>
                <w:rFonts w:cs="Segoe UI"/>
                <w:b/>
                <w:bCs/>
                <w:sz w:val="18"/>
                <w:szCs w:val="18"/>
              </w:rPr>
              <w:t>Name</w:t>
            </w:r>
          </w:p>
        </w:tc>
        <w:tc>
          <w:tcPr>
            <w:tcW w:w="6560" w:type="dxa"/>
          </w:tcPr>
          <w:p w14:paraId="51FC16FE" w14:textId="77777777" w:rsidR="00E25644" w:rsidRPr="001E3F8A" w:rsidRDefault="00E25644" w:rsidP="00E25644">
            <w:pPr>
              <w:jc w:val="left"/>
              <w:rPr>
                <w:sz w:val="20"/>
                <w:szCs w:val="20"/>
              </w:rPr>
            </w:pPr>
            <w:r w:rsidRPr="001E3F8A">
              <w:rPr>
                <w:sz w:val="20"/>
                <w:szCs w:val="20"/>
              </w:rPr>
              <w:t>Health worker distribution by facility type</w:t>
            </w:r>
          </w:p>
        </w:tc>
      </w:tr>
      <w:tr w:rsidR="00E25644" w:rsidRPr="001E3F8A" w14:paraId="546C77A2" w14:textId="77777777" w:rsidTr="00E25644">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2DE9687" w14:textId="77777777" w:rsidR="00E25644" w:rsidRPr="001E3F8A" w:rsidRDefault="00E25644" w:rsidP="00E25644">
            <w:pPr>
              <w:rPr>
                <w:rFonts w:cs="Segoe UI"/>
                <w:b/>
                <w:bCs/>
                <w:sz w:val="18"/>
                <w:szCs w:val="18"/>
              </w:rPr>
            </w:pPr>
            <w:r w:rsidRPr="001E3F8A">
              <w:rPr>
                <w:rFonts w:cs="Segoe UI"/>
                <w:b/>
                <w:bCs/>
                <w:sz w:val="18"/>
                <w:szCs w:val="18"/>
              </w:rPr>
              <w:t>Definition</w:t>
            </w:r>
          </w:p>
        </w:tc>
        <w:tc>
          <w:tcPr>
            <w:tcW w:w="6560" w:type="dxa"/>
          </w:tcPr>
          <w:p w14:paraId="6041B93E" w14:textId="1831BB77" w:rsidR="00E25644" w:rsidRPr="001E3F8A" w:rsidRDefault="00E25644" w:rsidP="00E25644">
            <w:pPr>
              <w:jc w:val="left"/>
              <w:rPr>
                <w:sz w:val="20"/>
                <w:szCs w:val="20"/>
              </w:rPr>
            </w:pPr>
            <w:r w:rsidRPr="001E3F8A">
              <w:rPr>
                <w:sz w:val="20"/>
                <w:szCs w:val="20"/>
              </w:rPr>
              <w:t>Percentage of active health workers employed by facility type</w:t>
            </w:r>
            <w:r w:rsidR="00B718F8" w:rsidRPr="001E3F8A">
              <w:rPr>
                <w:sz w:val="20"/>
                <w:szCs w:val="20"/>
              </w:rPr>
              <w:t>.</w:t>
            </w:r>
          </w:p>
        </w:tc>
      </w:tr>
      <w:tr w:rsidR="00E25644" w:rsidRPr="001E3F8A" w14:paraId="5A313455" w14:textId="77777777" w:rsidTr="00E25644">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0366235" w14:textId="77777777" w:rsidR="00E25644" w:rsidRPr="001E3F8A" w:rsidRDefault="00E25644" w:rsidP="00E25644">
            <w:pPr>
              <w:rPr>
                <w:rFonts w:cs="Segoe UI"/>
                <w:b/>
                <w:bCs/>
                <w:sz w:val="18"/>
                <w:szCs w:val="18"/>
              </w:rPr>
            </w:pPr>
            <w:r w:rsidRPr="001E3F8A">
              <w:rPr>
                <w:rFonts w:cs="Segoe UI"/>
                <w:b/>
                <w:bCs/>
                <w:sz w:val="18"/>
                <w:szCs w:val="18"/>
              </w:rPr>
              <w:t>Numerator</w:t>
            </w:r>
          </w:p>
        </w:tc>
        <w:tc>
          <w:tcPr>
            <w:tcW w:w="6560" w:type="dxa"/>
          </w:tcPr>
          <w:p w14:paraId="21627BB9" w14:textId="77777777" w:rsidR="00E25644" w:rsidRPr="001E3F8A" w:rsidRDefault="00E25644" w:rsidP="00E25644">
            <w:pPr>
              <w:jc w:val="left"/>
              <w:rPr>
                <w:sz w:val="20"/>
                <w:szCs w:val="20"/>
              </w:rPr>
            </w:pPr>
            <w:r w:rsidRPr="001E3F8A">
              <w:rPr>
                <w:sz w:val="20"/>
                <w:szCs w:val="20"/>
              </w:rPr>
              <w:t>Number of active health workers, defined in headcounts, working in a specific facility type</w:t>
            </w:r>
          </w:p>
        </w:tc>
      </w:tr>
      <w:tr w:rsidR="00E25644" w:rsidRPr="001E3F8A" w14:paraId="391390BB" w14:textId="77777777" w:rsidTr="00E25644">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CB18FB3" w14:textId="77777777" w:rsidR="00E25644" w:rsidRPr="001E3F8A" w:rsidRDefault="00E25644" w:rsidP="00E25644">
            <w:pPr>
              <w:rPr>
                <w:rFonts w:cs="Segoe UI"/>
                <w:b/>
                <w:bCs/>
                <w:sz w:val="18"/>
                <w:szCs w:val="18"/>
              </w:rPr>
            </w:pPr>
            <w:r w:rsidRPr="001E3F8A">
              <w:rPr>
                <w:rFonts w:cs="Segoe UI"/>
                <w:b/>
                <w:bCs/>
                <w:sz w:val="18"/>
                <w:szCs w:val="18"/>
              </w:rPr>
              <w:t>Denominator</w:t>
            </w:r>
          </w:p>
        </w:tc>
        <w:tc>
          <w:tcPr>
            <w:tcW w:w="6560" w:type="dxa"/>
          </w:tcPr>
          <w:p w14:paraId="32E2924E" w14:textId="77777777" w:rsidR="00E25644" w:rsidRPr="001E3F8A" w:rsidRDefault="00E25644" w:rsidP="00E25644">
            <w:pPr>
              <w:jc w:val="left"/>
              <w:rPr>
                <w:sz w:val="20"/>
                <w:szCs w:val="20"/>
              </w:rPr>
            </w:pPr>
            <w:r w:rsidRPr="001E3F8A">
              <w:rPr>
                <w:sz w:val="20"/>
                <w:szCs w:val="20"/>
              </w:rPr>
              <w:t>Total number of active health workers, defined in headcounts</w:t>
            </w:r>
          </w:p>
        </w:tc>
      </w:tr>
      <w:tr w:rsidR="00E25644" w:rsidRPr="001E3F8A" w14:paraId="3FD8A8C8" w14:textId="77777777" w:rsidTr="00E25644">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EA419F8" w14:textId="77777777" w:rsidR="00E25644" w:rsidRPr="001E3F8A" w:rsidRDefault="00E25644" w:rsidP="00E25644">
            <w:pPr>
              <w:rPr>
                <w:rFonts w:cs="Segoe UI"/>
                <w:b/>
                <w:bCs/>
                <w:sz w:val="18"/>
                <w:szCs w:val="18"/>
              </w:rPr>
            </w:pPr>
            <w:r w:rsidRPr="001E3F8A">
              <w:rPr>
                <w:rFonts w:cs="Segoe UI"/>
                <w:b/>
                <w:bCs/>
                <w:sz w:val="18"/>
                <w:szCs w:val="18"/>
              </w:rPr>
              <w:t>Value</w:t>
            </w:r>
          </w:p>
        </w:tc>
        <w:tc>
          <w:tcPr>
            <w:tcW w:w="6560" w:type="dxa"/>
          </w:tcPr>
          <w:p w14:paraId="3885163C" w14:textId="43E46F80" w:rsidR="00E25644" w:rsidRPr="001E3F8A" w:rsidRDefault="00E25644" w:rsidP="00821A2B">
            <w:pPr>
              <w:pStyle w:val="ListParagraph"/>
              <w:numPr>
                <w:ilvl w:val="0"/>
                <w:numId w:val="19"/>
              </w:numPr>
              <w:jc w:val="left"/>
              <w:rPr>
                <w:sz w:val="20"/>
                <w:szCs w:val="20"/>
              </w:rPr>
            </w:pPr>
            <w:r w:rsidRPr="001E3F8A">
              <w:rPr>
                <w:sz w:val="20"/>
                <w:szCs w:val="20"/>
              </w:rPr>
              <w:t xml:space="preserve">Hospitals : </w:t>
            </w:r>
            <w:r w:rsidRPr="001E3F8A">
              <w:rPr>
                <w:b/>
                <w:bCs/>
                <w:sz w:val="20"/>
                <w:szCs w:val="20"/>
              </w:rPr>
              <w:t>47.</w:t>
            </w:r>
            <w:r w:rsidR="00821A2B" w:rsidRPr="001E3F8A">
              <w:rPr>
                <w:b/>
                <w:bCs/>
                <w:sz w:val="20"/>
                <w:szCs w:val="20"/>
              </w:rPr>
              <w:t>4</w:t>
            </w:r>
            <w:r w:rsidRPr="001E3F8A">
              <w:rPr>
                <w:b/>
                <w:bCs/>
                <w:sz w:val="20"/>
                <w:szCs w:val="20"/>
              </w:rPr>
              <w:t>5</w:t>
            </w:r>
          </w:p>
          <w:p w14:paraId="64B2DF26" w14:textId="77777777" w:rsidR="00E25644" w:rsidRPr="001E3F8A" w:rsidRDefault="00E25644" w:rsidP="00E25644">
            <w:pPr>
              <w:pStyle w:val="ListParagraph"/>
              <w:numPr>
                <w:ilvl w:val="0"/>
                <w:numId w:val="19"/>
              </w:numPr>
              <w:jc w:val="left"/>
              <w:rPr>
                <w:sz w:val="20"/>
                <w:szCs w:val="20"/>
              </w:rPr>
            </w:pPr>
            <w:r w:rsidRPr="001E3F8A">
              <w:rPr>
                <w:sz w:val="20"/>
                <w:szCs w:val="20"/>
              </w:rPr>
              <w:t xml:space="preserve">Ambulatory Facilities : </w:t>
            </w:r>
            <w:r w:rsidRPr="001E3F8A">
              <w:rPr>
                <w:b/>
                <w:bCs/>
                <w:sz w:val="20"/>
                <w:szCs w:val="20"/>
              </w:rPr>
              <w:t>30.99</w:t>
            </w:r>
          </w:p>
          <w:p w14:paraId="3D27AF76" w14:textId="77777777" w:rsidR="00E25644" w:rsidRPr="001E3F8A" w:rsidRDefault="00E25644" w:rsidP="00E25644">
            <w:pPr>
              <w:pStyle w:val="ListParagraph"/>
              <w:numPr>
                <w:ilvl w:val="0"/>
                <w:numId w:val="19"/>
              </w:numPr>
              <w:jc w:val="left"/>
              <w:rPr>
                <w:b/>
                <w:bCs/>
                <w:sz w:val="20"/>
                <w:szCs w:val="20"/>
              </w:rPr>
            </w:pPr>
            <w:r w:rsidRPr="001E3F8A">
              <w:rPr>
                <w:sz w:val="20"/>
                <w:szCs w:val="20"/>
              </w:rPr>
              <w:t xml:space="preserve">Retail Facilities : </w:t>
            </w:r>
            <w:r w:rsidRPr="001E3F8A">
              <w:rPr>
                <w:b/>
                <w:bCs/>
                <w:sz w:val="20"/>
                <w:szCs w:val="20"/>
              </w:rPr>
              <w:t>9.34</w:t>
            </w:r>
          </w:p>
          <w:p w14:paraId="368328F8" w14:textId="77777777" w:rsidR="00E25644" w:rsidRPr="001E3F8A" w:rsidRDefault="00E25644" w:rsidP="00E25644">
            <w:pPr>
              <w:pStyle w:val="ListParagraph"/>
              <w:numPr>
                <w:ilvl w:val="0"/>
                <w:numId w:val="19"/>
              </w:numPr>
              <w:jc w:val="left"/>
              <w:rPr>
                <w:sz w:val="20"/>
                <w:szCs w:val="20"/>
              </w:rPr>
            </w:pPr>
            <w:r w:rsidRPr="001E3F8A">
              <w:rPr>
                <w:sz w:val="20"/>
                <w:szCs w:val="20"/>
              </w:rPr>
              <w:t xml:space="preserve">Others : </w:t>
            </w:r>
            <w:r w:rsidRPr="001E3F8A">
              <w:rPr>
                <w:b/>
                <w:bCs/>
                <w:sz w:val="20"/>
                <w:szCs w:val="20"/>
              </w:rPr>
              <w:t>5.56</w:t>
            </w:r>
          </w:p>
          <w:p w14:paraId="60C78989" w14:textId="77777777" w:rsidR="00E25644" w:rsidRPr="001E3F8A" w:rsidRDefault="00E25644" w:rsidP="00E25644">
            <w:pPr>
              <w:pStyle w:val="ListParagraph"/>
              <w:numPr>
                <w:ilvl w:val="0"/>
                <w:numId w:val="19"/>
              </w:numPr>
              <w:jc w:val="left"/>
              <w:rPr>
                <w:b/>
                <w:bCs/>
                <w:sz w:val="20"/>
                <w:szCs w:val="20"/>
              </w:rPr>
            </w:pPr>
            <w:r w:rsidRPr="001E3F8A">
              <w:rPr>
                <w:sz w:val="20"/>
                <w:szCs w:val="20"/>
              </w:rPr>
              <w:t xml:space="preserve">Government Agencies : </w:t>
            </w:r>
            <w:r w:rsidRPr="001E3F8A">
              <w:rPr>
                <w:b/>
                <w:bCs/>
                <w:sz w:val="20"/>
                <w:szCs w:val="20"/>
              </w:rPr>
              <w:t>3.35</w:t>
            </w:r>
          </w:p>
          <w:p w14:paraId="61F425A2" w14:textId="77777777" w:rsidR="00E25644" w:rsidRPr="001E3F8A" w:rsidRDefault="00E25644" w:rsidP="00E25644">
            <w:pPr>
              <w:pStyle w:val="ListParagraph"/>
              <w:numPr>
                <w:ilvl w:val="0"/>
                <w:numId w:val="19"/>
              </w:numPr>
              <w:jc w:val="left"/>
              <w:rPr>
                <w:sz w:val="20"/>
                <w:szCs w:val="20"/>
              </w:rPr>
            </w:pPr>
            <w:r w:rsidRPr="001E3F8A">
              <w:rPr>
                <w:sz w:val="20"/>
                <w:szCs w:val="20"/>
              </w:rPr>
              <w:t xml:space="preserve">Ancillary Facilities : </w:t>
            </w:r>
            <w:r w:rsidRPr="001E3F8A">
              <w:rPr>
                <w:b/>
                <w:bCs/>
                <w:sz w:val="20"/>
                <w:szCs w:val="20"/>
              </w:rPr>
              <w:t>1.90</w:t>
            </w:r>
          </w:p>
          <w:p w14:paraId="6E54A206" w14:textId="77777777" w:rsidR="00E25644" w:rsidRPr="001E3F8A" w:rsidRDefault="00E25644" w:rsidP="00E25644">
            <w:pPr>
              <w:pStyle w:val="ListParagraph"/>
              <w:numPr>
                <w:ilvl w:val="0"/>
                <w:numId w:val="19"/>
              </w:numPr>
              <w:jc w:val="left"/>
              <w:rPr>
                <w:sz w:val="20"/>
                <w:szCs w:val="20"/>
              </w:rPr>
            </w:pPr>
            <w:r w:rsidRPr="001E3F8A">
              <w:rPr>
                <w:sz w:val="20"/>
                <w:szCs w:val="20"/>
              </w:rPr>
              <w:t xml:space="preserve">Residential Care Facilities : </w:t>
            </w:r>
            <w:r w:rsidRPr="001E3F8A">
              <w:rPr>
                <w:b/>
                <w:bCs/>
                <w:sz w:val="20"/>
                <w:szCs w:val="20"/>
              </w:rPr>
              <w:t>1.41</w:t>
            </w:r>
          </w:p>
        </w:tc>
      </w:tr>
      <w:tr w:rsidR="00E25644" w:rsidRPr="001E3F8A" w14:paraId="0594DDCC" w14:textId="77777777" w:rsidTr="00E25644">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5CFCA02" w14:textId="77777777" w:rsidR="00E25644" w:rsidRPr="001E3F8A" w:rsidRDefault="00E25644" w:rsidP="00E25644">
            <w:pPr>
              <w:rPr>
                <w:rFonts w:cs="Segoe UI"/>
                <w:b/>
                <w:bCs/>
                <w:w w:val="89"/>
                <w:sz w:val="18"/>
                <w:szCs w:val="18"/>
              </w:rPr>
            </w:pPr>
            <w:r w:rsidRPr="001E3F8A">
              <w:rPr>
                <w:rFonts w:cs="Segoe UI"/>
                <w:b/>
                <w:bCs/>
                <w:sz w:val="18"/>
                <w:szCs w:val="18"/>
              </w:rPr>
              <w:t>Unit</w:t>
            </w:r>
          </w:p>
        </w:tc>
        <w:tc>
          <w:tcPr>
            <w:tcW w:w="6560" w:type="dxa"/>
          </w:tcPr>
          <w:p w14:paraId="3F85A843" w14:textId="77777777" w:rsidR="00E25644" w:rsidRPr="001E3F8A" w:rsidRDefault="00E25644" w:rsidP="00E25644">
            <w:pPr>
              <w:jc w:val="left"/>
              <w:rPr>
                <w:b/>
                <w:bCs/>
                <w:sz w:val="20"/>
                <w:szCs w:val="20"/>
              </w:rPr>
            </w:pPr>
            <w:r w:rsidRPr="001E3F8A">
              <w:rPr>
                <w:b/>
                <w:bCs/>
                <w:sz w:val="20"/>
                <w:szCs w:val="20"/>
              </w:rPr>
              <w:t>Percent (%)</w:t>
            </w:r>
          </w:p>
        </w:tc>
      </w:tr>
      <w:tr w:rsidR="00E25644" w:rsidRPr="001E3F8A" w14:paraId="2347A192" w14:textId="77777777" w:rsidTr="00E25644">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B0D8B37" w14:textId="77777777" w:rsidR="00E25644" w:rsidRPr="001E3F8A" w:rsidRDefault="00E25644" w:rsidP="00E25644">
            <w:pPr>
              <w:rPr>
                <w:rFonts w:cs="Segoe UI"/>
                <w:b/>
                <w:bCs/>
                <w:sz w:val="18"/>
                <w:szCs w:val="18"/>
              </w:rPr>
            </w:pPr>
            <w:r w:rsidRPr="001E3F8A">
              <w:rPr>
                <w:rFonts w:cs="Segoe UI"/>
                <w:b/>
                <w:bCs/>
                <w:sz w:val="18"/>
                <w:szCs w:val="18"/>
              </w:rPr>
              <w:t>Level</w:t>
            </w:r>
          </w:p>
        </w:tc>
        <w:tc>
          <w:tcPr>
            <w:tcW w:w="6560" w:type="dxa"/>
          </w:tcPr>
          <w:p w14:paraId="11A287FD" w14:textId="77777777" w:rsidR="00E25644" w:rsidRPr="001E3F8A" w:rsidRDefault="00E25644" w:rsidP="00E25644">
            <w:pPr>
              <w:jc w:val="left"/>
              <w:rPr>
                <w:sz w:val="20"/>
                <w:szCs w:val="20"/>
              </w:rPr>
            </w:pPr>
            <w:r w:rsidRPr="001E3F8A">
              <w:rPr>
                <w:sz w:val="20"/>
                <w:szCs w:val="20"/>
              </w:rPr>
              <w:t>UAE Public Sector - Partial</w:t>
            </w:r>
          </w:p>
        </w:tc>
      </w:tr>
      <w:tr w:rsidR="00E25644" w:rsidRPr="001E3F8A" w14:paraId="004BC42D" w14:textId="77777777" w:rsidTr="00E25644">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E0E1B69" w14:textId="77777777" w:rsidR="00E25644" w:rsidRPr="001E3F8A" w:rsidRDefault="00E25644" w:rsidP="00E25644">
            <w:pPr>
              <w:rPr>
                <w:rFonts w:cs="Segoe UI"/>
                <w:b/>
                <w:bCs/>
                <w:sz w:val="18"/>
                <w:szCs w:val="18"/>
              </w:rPr>
            </w:pPr>
            <w:r w:rsidRPr="001E3F8A">
              <w:rPr>
                <w:rFonts w:cs="Segoe UI"/>
                <w:b/>
                <w:bCs/>
                <w:w w:val="89"/>
                <w:sz w:val="18"/>
                <w:szCs w:val="18"/>
              </w:rPr>
              <w:t>Data Sources</w:t>
            </w:r>
          </w:p>
        </w:tc>
        <w:tc>
          <w:tcPr>
            <w:tcW w:w="6560" w:type="dxa"/>
          </w:tcPr>
          <w:p w14:paraId="4E3E358E" w14:textId="77777777" w:rsidR="00E25644" w:rsidRPr="001E3F8A" w:rsidRDefault="00E25644" w:rsidP="00E25644">
            <w:pPr>
              <w:jc w:val="left"/>
              <w:rPr>
                <w:sz w:val="20"/>
                <w:szCs w:val="20"/>
              </w:rPr>
            </w:pPr>
            <w:r w:rsidRPr="001E3F8A">
              <w:rPr>
                <w:sz w:val="20"/>
                <w:szCs w:val="20"/>
              </w:rPr>
              <w:t>Ministry of Health &amp; Prevention (MOHAP)</w:t>
            </w:r>
          </w:p>
          <w:p w14:paraId="43995B15" w14:textId="77777777" w:rsidR="00E25644" w:rsidRPr="001E3F8A" w:rsidRDefault="00E25644" w:rsidP="00E25644">
            <w:pPr>
              <w:jc w:val="left"/>
              <w:rPr>
                <w:sz w:val="20"/>
                <w:szCs w:val="20"/>
              </w:rPr>
            </w:pPr>
            <w:r w:rsidRPr="001E3F8A">
              <w:rPr>
                <w:sz w:val="20"/>
                <w:szCs w:val="20"/>
              </w:rPr>
              <w:t>Ministry of Presidential Affairs (MOPA)</w:t>
            </w:r>
          </w:p>
          <w:p w14:paraId="6D480DF1" w14:textId="77777777" w:rsidR="00E25644" w:rsidRPr="001E3F8A" w:rsidRDefault="00E25644" w:rsidP="00E25644">
            <w:pPr>
              <w:jc w:val="left"/>
              <w:rPr>
                <w:sz w:val="20"/>
                <w:szCs w:val="20"/>
              </w:rPr>
            </w:pPr>
            <w:r w:rsidRPr="001E3F8A">
              <w:rPr>
                <w:sz w:val="20"/>
                <w:szCs w:val="20"/>
              </w:rPr>
              <w:t>Department of Health (DOH)</w:t>
            </w:r>
          </w:p>
        </w:tc>
      </w:tr>
    </w:tbl>
    <w:p w14:paraId="75B19BEE" w14:textId="77777777" w:rsidR="00E34AF7" w:rsidRPr="001E3F8A" w:rsidRDefault="00E34AF7" w:rsidP="00E34AF7">
      <w:pPr>
        <w:rPr>
          <w:sz w:val="20"/>
          <w:szCs w:val="20"/>
        </w:rPr>
      </w:pPr>
    </w:p>
    <w:p w14:paraId="39B7F266" w14:textId="77777777" w:rsidR="00E25644" w:rsidRPr="001E3F8A" w:rsidRDefault="00E25644" w:rsidP="00E25644">
      <w:pPr>
        <w:pStyle w:val="Heading2"/>
        <w:rPr>
          <w:sz w:val="24"/>
          <w:szCs w:val="24"/>
        </w:rPr>
      </w:pPr>
      <w:bookmarkStart w:id="47" w:name="_Toc61959425"/>
      <w:r w:rsidRPr="001E3F8A">
        <w:rPr>
          <w:sz w:val="24"/>
          <w:szCs w:val="24"/>
        </w:rPr>
        <w:t>Module Summary</w:t>
      </w:r>
      <w:bookmarkEnd w:id="47"/>
    </w:p>
    <w:p w14:paraId="60DAFB5C" w14:textId="77777777" w:rsidR="00E25644" w:rsidRPr="001E3F8A" w:rsidRDefault="00E25644" w:rsidP="00E25644">
      <w:pPr>
        <w:pStyle w:val="IntenseQuote"/>
        <w:rPr>
          <w:sz w:val="20"/>
          <w:szCs w:val="20"/>
        </w:rPr>
      </w:pPr>
      <w:r w:rsidRPr="001E3F8A">
        <w:rPr>
          <w:sz w:val="20"/>
          <w:szCs w:val="20"/>
        </w:rPr>
        <w:t>Key Summary for Active Health Work Stock</w:t>
      </w:r>
    </w:p>
    <w:p w14:paraId="4BE9DD20" w14:textId="77777777" w:rsidR="00E25644" w:rsidRPr="001E3F8A" w:rsidRDefault="00E25644" w:rsidP="00E25644">
      <w:pPr>
        <w:pStyle w:val="ListParagraph"/>
        <w:numPr>
          <w:ilvl w:val="0"/>
          <w:numId w:val="20"/>
        </w:numPr>
        <w:rPr>
          <w:sz w:val="20"/>
          <w:szCs w:val="20"/>
        </w:rPr>
      </w:pPr>
      <w:r w:rsidRPr="001E3F8A">
        <w:rPr>
          <w:sz w:val="20"/>
          <w:szCs w:val="20"/>
        </w:rPr>
        <w:t xml:space="preserve">The UAE has health worker density of </w:t>
      </w:r>
      <w:r w:rsidRPr="001E3F8A">
        <w:rPr>
          <w:b/>
          <w:bCs/>
          <w:i/>
          <w:iCs/>
          <w:color w:val="B68A35"/>
          <w:sz w:val="20"/>
          <w:szCs w:val="20"/>
        </w:rPr>
        <w:t>126 per 10 000 population</w:t>
      </w:r>
      <w:r w:rsidRPr="001E3F8A">
        <w:rPr>
          <w:sz w:val="20"/>
          <w:szCs w:val="20"/>
        </w:rPr>
        <w:t>.</w:t>
      </w:r>
    </w:p>
    <w:p w14:paraId="65D4F342" w14:textId="2C7B39D0" w:rsidR="00E25644" w:rsidRPr="001E3F8A" w:rsidRDefault="00E25644" w:rsidP="006D2DCD">
      <w:pPr>
        <w:pStyle w:val="ListParagraph"/>
        <w:numPr>
          <w:ilvl w:val="0"/>
          <w:numId w:val="20"/>
        </w:numPr>
        <w:rPr>
          <w:sz w:val="20"/>
          <w:szCs w:val="20"/>
        </w:rPr>
      </w:pPr>
      <w:r w:rsidRPr="001E3F8A">
        <w:rPr>
          <w:sz w:val="20"/>
          <w:szCs w:val="20"/>
        </w:rPr>
        <w:t xml:space="preserve">Majority of skilled health workforce is functioning in </w:t>
      </w:r>
      <w:r w:rsidRPr="001E3F8A">
        <w:rPr>
          <w:b/>
          <w:bCs/>
          <w:i/>
          <w:iCs/>
          <w:color w:val="B68A35"/>
          <w:sz w:val="20"/>
          <w:szCs w:val="20"/>
        </w:rPr>
        <w:t>Abu Dhabi</w:t>
      </w:r>
      <w:r w:rsidRPr="001E3F8A">
        <w:rPr>
          <w:sz w:val="20"/>
          <w:szCs w:val="20"/>
        </w:rPr>
        <w:t xml:space="preserve"> emirate with worker density of </w:t>
      </w:r>
      <w:r w:rsidRPr="001E3F8A">
        <w:rPr>
          <w:b/>
          <w:bCs/>
          <w:i/>
          <w:iCs/>
          <w:color w:val="B68A35"/>
          <w:sz w:val="20"/>
          <w:szCs w:val="20"/>
        </w:rPr>
        <w:t>189 per 10 000 population</w:t>
      </w:r>
      <w:r w:rsidR="006D2DCD" w:rsidRPr="006D2DCD">
        <w:rPr>
          <w:i/>
          <w:iCs/>
          <w:sz w:val="20"/>
          <w:szCs w:val="20"/>
        </w:rPr>
        <w:t>.</w:t>
      </w:r>
    </w:p>
    <w:p w14:paraId="358514A0" w14:textId="77777777" w:rsidR="00E25644" w:rsidRPr="001E3F8A" w:rsidRDefault="00E25644" w:rsidP="00E25644">
      <w:pPr>
        <w:pStyle w:val="ListParagraph"/>
        <w:numPr>
          <w:ilvl w:val="0"/>
          <w:numId w:val="20"/>
        </w:numPr>
        <w:rPr>
          <w:sz w:val="20"/>
          <w:szCs w:val="20"/>
        </w:rPr>
      </w:pPr>
      <w:r w:rsidRPr="001E3F8A">
        <w:rPr>
          <w:b/>
          <w:bCs/>
          <w:i/>
          <w:iCs/>
          <w:color w:val="B68A35"/>
          <w:sz w:val="20"/>
          <w:szCs w:val="20"/>
        </w:rPr>
        <w:t>64.28%</w:t>
      </w:r>
      <w:r w:rsidRPr="001E3F8A">
        <w:rPr>
          <w:b/>
          <w:bCs/>
          <w:i/>
          <w:iCs/>
          <w:sz w:val="20"/>
          <w:szCs w:val="20"/>
        </w:rPr>
        <w:t xml:space="preserve"> </w:t>
      </w:r>
      <w:r w:rsidRPr="001E3F8A">
        <w:rPr>
          <w:sz w:val="20"/>
          <w:szCs w:val="20"/>
        </w:rPr>
        <w:t xml:space="preserve">of active health workforce is </w:t>
      </w:r>
      <w:r w:rsidRPr="001E3F8A">
        <w:rPr>
          <w:b/>
          <w:bCs/>
          <w:i/>
          <w:iCs/>
          <w:color w:val="B68A35"/>
          <w:sz w:val="20"/>
          <w:szCs w:val="20"/>
        </w:rPr>
        <w:t>Female</w:t>
      </w:r>
      <w:r w:rsidRPr="001E3F8A">
        <w:rPr>
          <w:sz w:val="20"/>
          <w:szCs w:val="20"/>
        </w:rPr>
        <w:t xml:space="preserve"> majorly working in the </w:t>
      </w:r>
      <w:r w:rsidRPr="001E3F8A">
        <w:rPr>
          <w:b/>
          <w:bCs/>
          <w:i/>
          <w:iCs/>
          <w:color w:val="B68A35"/>
          <w:sz w:val="20"/>
          <w:szCs w:val="20"/>
        </w:rPr>
        <w:t>Nursing sector</w:t>
      </w:r>
      <w:r w:rsidRPr="001E3F8A">
        <w:rPr>
          <w:sz w:val="20"/>
          <w:szCs w:val="20"/>
        </w:rPr>
        <w:t>.</w:t>
      </w:r>
    </w:p>
    <w:p w14:paraId="4D751C4F" w14:textId="77777777" w:rsidR="00E25644" w:rsidRPr="001E3F8A" w:rsidRDefault="00E25644" w:rsidP="00E25644">
      <w:pPr>
        <w:pStyle w:val="ListParagraph"/>
        <w:numPr>
          <w:ilvl w:val="0"/>
          <w:numId w:val="20"/>
        </w:numPr>
        <w:rPr>
          <w:sz w:val="20"/>
          <w:szCs w:val="20"/>
        </w:rPr>
      </w:pPr>
      <w:r w:rsidRPr="001E3F8A">
        <w:rPr>
          <w:sz w:val="20"/>
          <w:szCs w:val="20"/>
        </w:rPr>
        <w:t xml:space="preserve">The health workforce majorly functions in the </w:t>
      </w:r>
      <w:r w:rsidRPr="001E3F8A">
        <w:rPr>
          <w:b/>
          <w:bCs/>
          <w:i/>
          <w:iCs/>
          <w:color w:val="B68A35"/>
          <w:sz w:val="20"/>
          <w:szCs w:val="20"/>
        </w:rPr>
        <w:t>Hospital</w:t>
      </w:r>
      <w:r w:rsidRPr="001E3F8A">
        <w:rPr>
          <w:sz w:val="20"/>
          <w:szCs w:val="20"/>
        </w:rPr>
        <w:t xml:space="preserve"> settings of </w:t>
      </w:r>
      <w:r w:rsidRPr="001E3F8A">
        <w:rPr>
          <w:b/>
          <w:bCs/>
          <w:i/>
          <w:iCs/>
          <w:color w:val="B68A35"/>
          <w:sz w:val="20"/>
          <w:szCs w:val="20"/>
        </w:rPr>
        <w:t>Private sector</w:t>
      </w:r>
      <w:r w:rsidRPr="001E3F8A">
        <w:rPr>
          <w:sz w:val="20"/>
          <w:szCs w:val="20"/>
        </w:rPr>
        <w:t>.</w:t>
      </w:r>
    </w:p>
    <w:p w14:paraId="20CBE8E7" w14:textId="77777777" w:rsidR="00E25644" w:rsidRPr="001E3F8A" w:rsidRDefault="00E25644" w:rsidP="00E25644">
      <w:pPr>
        <w:pStyle w:val="ListParagraph"/>
        <w:numPr>
          <w:ilvl w:val="0"/>
          <w:numId w:val="20"/>
        </w:numPr>
        <w:rPr>
          <w:sz w:val="20"/>
          <w:szCs w:val="20"/>
        </w:rPr>
      </w:pPr>
      <w:r w:rsidRPr="001E3F8A">
        <w:rPr>
          <w:b/>
          <w:bCs/>
          <w:i/>
          <w:iCs/>
          <w:color w:val="B68A35"/>
          <w:sz w:val="20"/>
          <w:szCs w:val="20"/>
        </w:rPr>
        <w:t>40.75%</w:t>
      </w:r>
      <w:r w:rsidRPr="001E3F8A">
        <w:rPr>
          <w:sz w:val="20"/>
          <w:szCs w:val="20"/>
        </w:rPr>
        <w:t xml:space="preserve"> of health workforce belong to </w:t>
      </w:r>
      <w:r w:rsidRPr="001E3F8A">
        <w:rPr>
          <w:b/>
          <w:bCs/>
          <w:i/>
          <w:iCs/>
          <w:color w:val="B68A35"/>
          <w:sz w:val="20"/>
          <w:szCs w:val="20"/>
        </w:rPr>
        <w:t>25-34</w:t>
      </w:r>
      <w:r w:rsidRPr="001E3F8A">
        <w:rPr>
          <w:sz w:val="20"/>
          <w:szCs w:val="20"/>
        </w:rPr>
        <w:t xml:space="preserve"> youth age group.</w:t>
      </w:r>
    </w:p>
    <w:p w14:paraId="49B2B677" w14:textId="77777777" w:rsidR="00E25644" w:rsidRPr="001E3F8A" w:rsidRDefault="00E25644">
      <w:pPr>
        <w:spacing w:line="264" w:lineRule="auto"/>
        <w:rPr>
          <w:sz w:val="20"/>
          <w:szCs w:val="20"/>
        </w:rPr>
      </w:pPr>
      <w:r w:rsidRPr="001E3F8A">
        <w:rPr>
          <w:sz w:val="20"/>
          <w:szCs w:val="20"/>
        </w:rPr>
        <w:br w:type="page"/>
      </w:r>
    </w:p>
    <w:p w14:paraId="680ED72F" w14:textId="77777777" w:rsidR="00E25644" w:rsidRPr="001E3F8A" w:rsidRDefault="00DC4A56" w:rsidP="00BC7F0E">
      <w:pPr>
        <w:pStyle w:val="Heading1"/>
        <w:rPr>
          <w:sz w:val="32"/>
          <w:szCs w:val="32"/>
        </w:rPr>
      </w:pPr>
      <w:bookmarkStart w:id="48" w:name="_Toc61959426"/>
      <w:r w:rsidRPr="001E3F8A">
        <w:rPr>
          <w:sz w:val="32"/>
          <w:szCs w:val="32"/>
        </w:rPr>
        <w:lastRenderedPageBreak/>
        <w:t>CHAPTER 5: MODULE 2 – EDUCATION &amp; TRAINING</w:t>
      </w:r>
      <w:bookmarkEnd w:id="48"/>
    </w:p>
    <w:p w14:paraId="1C620BC1" w14:textId="77777777" w:rsidR="00BC7F0E" w:rsidRPr="001E3F8A" w:rsidRDefault="00BC7F0E" w:rsidP="00BC7F0E">
      <w:pPr>
        <w:rPr>
          <w:sz w:val="20"/>
          <w:szCs w:val="20"/>
        </w:rPr>
      </w:pPr>
    </w:p>
    <w:p w14:paraId="7869B13E" w14:textId="77777777" w:rsidR="00BC7F0E" w:rsidRPr="001E3F8A" w:rsidRDefault="00BC7F0E" w:rsidP="00BC7F0E">
      <w:pPr>
        <w:rPr>
          <w:sz w:val="20"/>
          <w:szCs w:val="20"/>
        </w:rPr>
      </w:pPr>
      <w:r w:rsidRPr="001E3F8A">
        <w:rPr>
          <w:rStyle w:val="IntenseQuoteChar"/>
          <w:sz w:val="22"/>
          <w:szCs w:val="20"/>
        </w:rPr>
        <w:t>Overview:</w:t>
      </w:r>
      <w:r w:rsidRPr="001E3F8A">
        <w:rPr>
          <w:sz w:val="20"/>
          <w:szCs w:val="20"/>
        </w:rPr>
        <w:t xml:space="preserve"> This module addresses capacity, quality and gender equality in health workforce education and training along with graduation success rate. The benefits of data acquired in this module includes below key areas:</w:t>
      </w:r>
    </w:p>
    <w:p w14:paraId="09C19854" w14:textId="77777777" w:rsidR="00BC7F0E" w:rsidRPr="001E3F8A" w:rsidRDefault="00BC7F0E" w:rsidP="00BC7F0E">
      <w:pPr>
        <w:pStyle w:val="ListParagraph"/>
        <w:numPr>
          <w:ilvl w:val="0"/>
          <w:numId w:val="21"/>
        </w:numPr>
        <w:rPr>
          <w:sz w:val="20"/>
          <w:szCs w:val="20"/>
        </w:rPr>
      </w:pPr>
      <w:r w:rsidRPr="001E3F8A">
        <w:rPr>
          <w:sz w:val="20"/>
          <w:szCs w:val="20"/>
        </w:rPr>
        <w:t>Enables planning and monitoring for policies related to:</w:t>
      </w:r>
    </w:p>
    <w:p w14:paraId="62FD8B48" w14:textId="77777777" w:rsidR="00BC7F0E" w:rsidRPr="001E3F8A" w:rsidRDefault="00BC7F0E" w:rsidP="00BC7F0E">
      <w:pPr>
        <w:pStyle w:val="ListParagraph"/>
        <w:numPr>
          <w:ilvl w:val="1"/>
          <w:numId w:val="22"/>
        </w:numPr>
        <w:rPr>
          <w:sz w:val="20"/>
          <w:szCs w:val="20"/>
        </w:rPr>
      </w:pPr>
      <w:r w:rsidRPr="001E3F8A">
        <w:rPr>
          <w:sz w:val="20"/>
          <w:szCs w:val="20"/>
        </w:rPr>
        <w:t>Student Selection</w:t>
      </w:r>
    </w:p>
    <w:p w14:paraId="33D52EE9" w14:textId="77777777" w:rsidR="00BC7F0E" w:rsidRPr="001E3F8A" w:rsidRDefault="00BC7F0E" w:rsidP="00BC7F0E">
      <w:pPr>
        <w:pStyle w:val="ListParagraph"/>
        <w:numPr>
          <w:ilvl w:val="1"/>
          <w:numId w:val="22"/>
        </w:numPr>
        <w:rPr>
          <w:sz w:val="20"/>
          <w:szCs w:val="20"/>
        </w:rPr>
      </w:pPr>
      <w:r w:rsidRPr="001E3F8A">
        <w:rPr>
          <w:sz w:val="20"/>
          <w:szCs w:val="20"/>
        </w:rPr>
        <w:t>Admissions</w:t>
      </w:r>
    </w:p>
    <w:p w14:paraId="14756DC0" w14:textId="77777777" w:rsidR="00BC7F0E" w:rsidRPr="001E3F8A" w:rsidRDefault="00BC7F0E" w:rsidP="00BC7F0E">
      <w:pPr>
        <w:pStyle w:val="ListParagraph"/>
        <w:numPr>
          <w:ilvl w:val="1"/>
          <w:numId w:val="22"/>
        </w:numPr>
        <w:rPr>
          <w:sz w:val="20"/>
          <w:szCs w:val="20"/>
        </w:rPr>
      </w:pPr>
      <w:r w:rsidRPr="001E3F8A">
        <w:rPr>
          <w:sz w:val="20"/>
          <w:szCs w:val="20"/>
        </w:rPr>
        <w:t>Enrolments</w:t>
      </w:r>
    </w:p>
    <w:p w14:paraId="78000EB3" w14:textId="77777777" w:rsidR="00BC7F0E" w:rsidRPr="001E3F8A" w:rsidRDefault="00BC7F0E" w:rsidP="00BC7F0E">
      <w:pPr>
        <w:pStyle w:val="ListParagraph"/>
        <w:numPr>
          <w:ilvl w:val="1"/>
          <w:numId w:val="22"/>
        </w:numPr>
        <w:rPr>
          <w:sz w:val="20"/>
          <w:szCs w:val="20"/>
        </w:rPr>
      </w:pPr>
      <w:r w:rsidRPr="001E3F8A">
        <w:rPr>
          <w:sz w:val="20"/>
          <w:szCs w:val="20"/>
        </w:rPr>
        <w:t>Teaching staff</w:t>
      </w:r>
    </w:p>
    <w:p w14:paraId="3540F2D2" w14:textId="77777777" w:rsidR="00BC7F0E" w:rsidRPr="001E3F8A" w:rsidRDefault="00BC7F0E" w:rsidP="00BC7F0E">
      <w:pPr>
        <w:pStyle w:val="ListParagraph"/>
        <w:numPr>
          <w:ilvl w:val="0"/>
          <w:numId w:val="21"/>
        </w:numPr>
        <w:rPr>
          <w:sz w:val="20"/>
          <w:szCs w:val="20"/>
        </w:rPr>
      </w:pPr>
      <w:r w:rsidRPr="001E3F8A">
        <w:rPr>
          <w:sz w:val="20"/>
          <w:szCs w:val="20"/>
        </w:rPr>
        <w:t>Creates pool of qualified health workers based on successful graduation</w:t>
      </w:r>
    </w:p>
    <w:p w14:paraId="17B03DA1" w14:textId="76DEED13" w:rsidR="00BC7F0E" w:rsidRPr="001E3F8A" w:rsidRDefault="00BC7F0E" w:rsidP="00246A82">
      <w:pPr>
        <w:rPr>
          <w:sz w:val="20"/>
          <w:szCs w:val="20"/>
        </w:rPr>
      </w:pPr>
      <w:r w:rsidRPr="001E3F8A">
        <w:rPr>
          <w:rStyle w:val="IntenseQuoteChar"/>
          <w:sz w:val="22"/>
          <w:szCs w:val="20"/>
        </w:rPr>
        <w:t>Kindly Note</w:t>
      </w:r>
      <w:r w:rsidRPr="001E3F8A">
        <w:rPr>
          <w:sz w:val="20"/>
          <w:szCs w:val="20"/>
        </w:rPr>
        <w:t xml:space="preserve"> - We have not received data for majority of the indicators of this module. D</w:t>
      </w:r>
      <w:r w:rsidR="00B45289" w:rsidRPr="001E3F8A">
        <w:rPr>
          <w:sz w:val="20"/>
          <w:szCs w:val="20"/>
        </w:rPr>
        <w:t xml:space="preserve">etails are present in section: </w:t>
      </w:r>
      <w:r w:rsidR="00246A82">
        <w:rPr>
          <w:b/>
          <w:bCs/>
          <w:color w:val="D29F0F" w:themeColor="background2" w:themeShade="80"/>
          <w:sz w:val="20"/>
          <w:szCs w:val="20"/>
          <w:u w:val="single"/>
        </w:rPr>
        <w:fldChar w:fldCharType="begin"/>
      </w:r>
      <w:r w:rsidR="00246A82" w:rsidRPr="00246A82">
        <w:rPr>
          <w:b/>
          <w:bCs/>
          <w:color w:val="D29F0F" w:themeColor="background2" w:themeShade="80"/>
          <w:sz w:val="20"/>
          <w:szCs w:val="20"/>
          <w:u w:val="single"/>
        </w:rPr>
        <w:instrText xml:space="preserve"> REF _Ref54644293 \w \h </w:instrText>
      </w:r>
      <w:r w:rsidR="00246A82">
        <w:rPr>
          <w:b/>
          <w:bCs/>
          <w:color w:val="D29F0F" w:themeColor="background2" w:themeShade="80"/>
          <w:sz w:val="20"/>
          <w:szCs w:val="20"/>
          <w:u w:val="single"/>
        </w:rPr>
        <w:instrText xml:space="preserve"> \* MERGEFORMAT </w:instrText>
      </w:r>
      <w:r w:rsidR="00246A82">
        <w:rPr>
          <w:b/>
          <w:bCs/>
          <w:color w:val="D29F0F" w:themeColor="background2" w:themeShade="80"/>
          <w:sz w:val="20"/>
          <w:szCs w:val="20"/>
          <w:u w:val="single"/>
        </w:rPr>
      </w:r>
      <w:r w:rsidR="00246A82">
        <w:rPr>
          <w:b/>
          <w:bCs/>
          <w:color w:val="D29F0F" w:themeColor="background2" w:themeShade="80"/>
          <w:sz w:val="20"/>
          <w:szCs w:val="20"/>
          <w:u w:val="single"/>
        </w:rPr>
        <w:fldChar w:fldCharType="separate"/>
      </w:r>
      <w:r w:rsidR="00246A82" w:rsidRPr="00246A82">
        <w:rPr>
          <w:b/>
          <w:bCs/>
          <w:color w:val="D29F0F" w:themeColor="background2" w:themeShade="80"/>
          <w:sz w:val="20"/>
          <w:szCs w:val="20"/>
          <w:u w:val="single"/>
          <w:cs/>
        </w:rPr>
        <w:t>‎</w:t>
      </w:r>
      <w:r w:rsidR="00246A82" w:rsidRPr="00246A82">
        <w:rPr>
          <w:b/>
          <w:bCs/>
          <w:color w:val="D29F0F" w:themeColor="background2" w:themeShade="80"/>
          <w:sz w:val="20"/>
          <w:szCs w:val="20"/>
          <w:u w:val="single"/>
        </w:rPr>
        <w:t>24.2.2</w:t>
      </w:r>
      <w:r w:rsidR="00246A82">
        <w:rPr>
          <w:b/>
          <w:bCs/>
          <w:color w:val="D29F0F" w:themeColor="background2" w:themeShade="80"/>
          <w:sz w:val="20"/>
          <w:szCs w:val="20"/>
          <w:u w:val="single"/>
        </w:rPr>
        <w:fldChar w:fldCharType="end"/>
      </w:r>
      <w:r w:rsidR="00246A82">
        <w:rPr>
          <w:b/>
          <w:bCs/>
          <w:color w:val="D29F0F" w:themeColor="background2" w:themeShade="80"/>
          <w:sz w:val="20"/>
          <w:szCs w:val="20"/>
          <w:u w:val="single"/>
        </w:rPr>
        <w:t xml:space="preserve"> </w:t>
      </w:r>
      <w:r w:rsidR="00246A82" w:rsidRPr="00246A82">
        <w:rPr>
          <w:b/>
          <w:bCs/>
          <w:color w:val="D29F0F" w:themeColor="background2" w:themeShade="80"/>
          <w:sz w:val="20"/>
          <w:szCs w:val="20"/>
          <w:u w:val="single"/>
        </w:rPr>
        <w:fldChar w:fldCharType="begin"/>
      </w:r>
      <w:r w:rsidR="00246A82" w:rsidRPr="00246A82">
        <w:rPr>
          <w:b/>
          <w:bCs/>
          <w:color w:val="D29F0F" w:themeColor="background2" w:themeShade="80"/>
          <w:sz w:val="20"/>
          <w:szCs w:val="20"/>
          <w:u w:val="single"/>
        </w:rPr>
        <w:instrText xml:space="preserve"> REF _Ref54644293 \h </w:instrText>
      </w:r>
      <w:r w:rsidR="00246A82">
        <w:rPr>
          <w:b/>
          <w:bCs/>
          <w:color w:val="D29F0F" w:themeColor="background2" w:themeShade="80"/>
          <w:sz w:val="20"/>
          <w:szCs w:val="20"/>
          <w:u w:val="single"/>
        </w:rPr>
        <w:instrText xml:space="preserve"> \* MERGEFORMAT </w:instrText>
      </w:r>
      <w:r w:rsidR="00246A82" w:rsidRPr="00246A82">
        <w:rPr>
          <w:b/>
          <w:bCs/>
          <w:color w:val="D29F0F" w:themeColor="background2" w:themeShade="80"/>
          <w:sz w:val="20"/>
          <w:szCs w:val="20"/>
          <w:u w:val="single"/>
        </w:rPr>
      </w:r>
      <w:r w:rsidR="00246A82" w:rsidRPr="00246A82">
        <w:rPr>
          <w:b/>
          <w:bCs/>
          <w:color w:val="D29F0F" w:themeColor="background2" w:themeShade="80"/>
          <w:sz w:val="20"/>
          <w:szCs w:val="20"/>
          <w:u w:val="single"/>
        </w:rPr>
        <w:fldChar w:fldCharType="separate"/>
      </w:r>
      <w:r w:rsidR="00246A82" w:rsidRPr="00246A82">
        <w:rPr>
          <w:b/>
          <w:bCs/>
          <w:color w:val="D29F0F" w:themeColor="background2" w:themeShade="80"/>
          <w:sz w:val="20"/>
          <w:szCs w:val="20"/>
          <w:u w:val="single"/>
        </w:rPr>
        <w:t>Module 2 – Education &amp; Training</w:t>
      </w:r>
      <w:r w:rsidR="00246A82" w:rsidRPr="00246A82">
        <w:rPr>
          <w:b/>
          <w:bCs/>
          <w:color w:val="D29F0F" w:themeColor="background2" w:themeShade="80"/>
          <w:sz w:val="20"/>
          <w:szCs w:val="20"/>
          <w:u w:val="single"/>
        </w:rPr>
        <w:fldChar w:fldCharType="end"/>
      </w:r>
    </w:p>
    <w:p w14:paraId="5F390D12" w14:textId="77777777" w:rsidR="001B7507" w:rsidRPr="001E3F8A" w:rsidRDefault="001B7507" w:rsidP="00BC7F0E">
      <w:pPr>
        <w:rPr>
          <w:sz w:val="20"/>
          <w:szCs w:val="20"/>
        </w:rPr>
      </w:pPr>
    </w:p>
    <w:p w14:paraId="2AB76599" w14:textId="77777777" w:rsidR="001B7507" w:rsidRPr="001E3F8A" w:rsidRDefault="001B7507" w:rsidP="001B7507">
      <w:pPr>
        <w:pStyle w:val="Heading2"/>
        <w:rPr>
          <w:sz w:val="24"/>
          <w:szCs w:val="24"/>
        </w:rPr>
      </w:pPr>
      <w:bookmarkStart w:id="49" w:name="_Toc61959427"/>
      <w:r w:rsidRPr="001E3F8A">
        <w:rPr>
          <w:sz w:val="24"/>
          <w:szCs w:val="24"/>
        </w:rPr>
        <w:t>Key Areas</w:t>
      </w:r>
      <w:bookmarkEnd w:id="49"/>
    </w:p>
    <w:p w14:paraId="58C1744C" w14:textId="7222A34C" w:rsidR="00D17AE7" w:rsidRPr="001E3F8A" w:rsidRDefault="00EE1FB0" w:rsidP="00D17AE7">
      <w:pPr>
        <w:keepNext/>
        <w:rPr>
          <w:sz w:val="20"/>
          <w:szCs w:val="20"/>
        </w:rPr>
      </w:pPr>
      <w:r w:rsidRPr="001E3F8A">
        <w:rPr>
          <w:noProof/>
          <w:sz w:val="20"/>
          <w:szCs w:val="20"/>
          <w:lang w:val="en-GB" w:eastAsia="en-GB"/>
        </w:rPr>
        <w:drawing>
          <wp:inline distT="0" distB="0" distL="0" distR="0" wp14:anchorId="35DF8EF9" wp14:editId="53F293B8">
            <wp:extent cx="5486400" cy="2185306"/>
            <wp:effectExtent l="0" t="0" r="0" b="5715"/>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35" cstate="print">
                      <a:extLst>
                        <a:ext uri="{28A0092B-C50C-407E-A947-70E740481C1C}">
                          <a14:useLocalDpi xmlns:a14="http://schemas.microsoft.com/office/drawing/2010/main" val="0"/>
                        </a:ext>
                      </a:extLst>
                    </a:blip>
                    <a:srcRect l="7073" r="5604"/>
                    <a:stretch/>
                  </pic:blipFill>
                  <pic:spPr bwMode="auto">
                    <a:xfrm>
                      <a:off x="0" y="0"/>
                      <a:ext cx="5486400" cy="2185306"/>
                    </a:xfrm>
                    <a:prstGeom prst="rect">
                      <a:avLst/>
                    </a:prstGeom>
                    <a:noFill/>
                    <a:ln>
                      <a:noFill/>
                    </a:ln>
                    <a:extLst>
                      <a:ext uri="{53640926-AAD7-44D8-BBD7-CCE9431645EC}">
                        <a14:shadowObscured xmlns:a14="http://schemas.microsoft.com/office/drawing/2010/main"/>
                      </a:ext>
                    </a:extLst>
                  </pic:spPr>
                </pic:pic>
              </a:graphicData>
            </a:graphic>
          </wp:inline>
        </w:drawing>
      </w:r>
    </w:p>
    <w:p w14:paraId="10978006" w14:textId="568180AA" w:rsidR="00891943" w:rsidRPr="001E3F8A" w:rsidRDefault="00D17AE7" w:rsidP="00891267">
      <w:pPr>
        <w:pStyle w:val="Figures"/>
        <w:rPr>
          <w:sz w:val="16"/>
          <w:szCs w:val="16"/>
        </w:rPr>
      </w:pPr>
      <w:bookmarkStart w:id="50" w:name="_Toc61959374"/>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15</w:t>
      </w:r>
      <w:r w:rsidR="008A1DCC" w:rsidRPr="001E3F8A">
        <w:rPr>
          <w:noProof/>
          <w:sz w:val="16"/>
          <w:szCs w:val="16"/>
        </w:rPr>
        <w:fldChar w:fldCharType="end"/>
      </w:r>
      <w:r w:rsidRPr="001E3F8A">
        <w:rPr>
          <w:noProof/>
          <w:sz w:val="16"/>
          <w:szCs w:val="16"/>
        </w:rPr>
        <w:t xml:space="preserve"> -  Module 2 Key Areas</w:t>
      </w:r>
      <w:bookmarkEnd w:id="50"/>
    </w:p>
    <w:p w14:paraId="1F1715B0" w14:textId="77777777" w:rsidR="001B7507" w:rsidRPr="001E3F8A" w:rsidRDefault="001B7507" w:rsidP="00D17AE7">
      <w:pPr>
        <w:pStyle w:val="Figures"/>
        <w:rPr>
          <w:sz w:val="16"/>
          <w:szCs w:val="16"/>
        </w:rPr>
      </w:pPr>
    </w:p>
    <w:p w14:paraId="53A7BA8E" w14:textId="77777777" w:rsidR="001B7507" w:rsidRPr="001E3F8A" w:rsidRDefault="001B7507">
      <w:pPr>
        <w:spacing w:line="264" w:lineRule="auto"/>
        <w:rPr>
          <w:sz w:val="20"/>
          <w:szCs w:val="20"/>
        </w:rPr>
      </w:pPr>
      <w:r w:rsidRPr="001E3F8A">
        <w:rPr>
          <w:sz w:val="20"/>
          <w:szCs w:val="20"/>
        </w:rPr>
        <w:br w:type="page"/>
      </w:r>
    </w:p>
    <w:p w14:paraId="64ACCD93" w14:textId="77777777" w:rsidR="001B7507" w:rsidRPr="001E3F8A" w:rsidRDefault="001B7507" w:rsidP="001B7507">
      <w:pPr>
        <w:pStyle w:val="Heading2"/>
        <w:rPr>
          <w:sz w:val="24"/>
          <w:szCs w:val="24"/>
        </w:rPr>
      </w:pPr>
      <w:bookmarkStart w:id="51" w:name="_Toc61959428"/>
      <w:r w:rsidRPr="001E3F8A">
        <w:rPr>
          <w:sz w:val="24"/>
          <w:szCs w:val="24"/>
        </w:rPr>
        <w:lastRenderedPageBreak/>
        <w:t>Indicator Data</w:t>
      </w:r>
      <w:bookmarkEnd w:id="51"/>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1B7507" w:rsidRPr="001E3F8A" w14:paraId="379A3B7F" w14:textId="77777777" w:rsidTr="001B750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54576122" w14:textId="77777777" w:rsidR="001B7507" w:rsidRPr="001E3F8A" w:rsidRDefault="001B7507" w:rsidP="001B7507">
            <w:pPr>
              <w:rPr>
                <w:color w:val="FFFFFF" w:themeColor="background1"/>
                <w:sz w:val="20"/>
                <w:szCs w:val="20"/>
              </w:rPr>
            </w:pPr>
            <w:r w:rsidRPr="001E3F8A">
              <w:rPr>
                <w:color w:val="FFFFFF" w:themeColor="background1"/>
                <w:sz w:val="20"/>
                <w:szCs w:val="20"/>
              </w:rPr>
              <w:t>Indicator Id</w:t>
            </w:r>
          </w:p>
        </w:tc>
        <w:tc>
          <w:tcPr>
            <w:tcW w:w="6560" w:type="dxa"/>
          </w:tcPr>
          <w:p w14:paraId="3736424C" w14:textId="77777777" w:rsidR="001B7507" w:rsidRPr="001E3F8A" w:rsidRDefault="001B7507" w:rsidP="001B7507">
            <w:pPr>
              <w:jc w:val="left"/>
              <w:rPr>
                <w:color w:val="FFFFFF" w:themeColor="background1"/>
                <w:sz w:val="20"/>
                <w:szCs w:val="20"/>
              </w:rPr>
            </w:pPr>
            <w:r w:rsidRPr="001E3F8A">
              <w:rPr>
                <w:color w:val="FFFFFF" w:themeColor="background1"/>
                <w:sz w:val="20"/>
                <w:szCs w:val="20"/>
              </w:rPr>
              <w:t>2.01</w:t>
            </w:r>
          </w:p>
        </w:tc>
      </w:tr>
      <w:tr w:rsidR="001B7507" w:rsidRPr="001E3F8A" w14:paraId="316413CC"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2E94177" w14:textId="77777777" w:rsidR="001B7507" w:rsidRPr="001E3F8A" w:rsidRDefault="001B7507" w:rsidP="001B7507">
            <w:pPr>
              <w:rPr>
                <w:rFonts w:cs="Segoe UI"/>
                <w:b/>
                <w:bCs/>
                <w:sz w:val="18"/>
                <w:szCs w:val="18"/>
              </w:rPr>
            </w:pPr>
            <w:r w:rsidRPr="001E3F8A">
              <w:rPr>
                <w:rFonts w:cs="Segoe UI"/>
                <w:b/>
                <w:bCs/>
                <w:sz w:val="18"/>
                <w:szCs w:val="18"/>
              </w:rPr>
              <w:t>Unique Reference Id</w:t>
            </w:r>
          </w:p>
        </w:tc>
        <w:tc>
          <w:tcPr>
            <w:tcW w:w="6560" w:type="dxa"/>
          </w:tcPr>
          <w:p w14:paraId="39815343" w14:textId="77777777" w:rsidR="001B7507" w:rsidRPr="001E3F8A" w:rsidRDefault="001B7507" w:rsidP="001B7507">
            <w:pPr>
              <w:jc w:val="left"/>
              <w:rPr>
                <w:sz w:val="18"/>
                <w:szCs w:val="18"/>
              </w:rPr>
            </w:pPr>
            <w:r w:rsidRPr="001E3F8A">
              <w:rPr>
                <w:sz w:val="18"/>
                <w:szCs w:val="18"/>
              </w:rPr>
              <w:t>ID_178</w:t>
            </w:r>
          </w:p>
        </w:tc>
      </w:tr>
      <w:tr w:rsidR="001B7507" w:rsidRPr="001E3F8A" w14:paraId="500F6AD1" w14:textId="77777777" w:rsidTr="001B750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7584682" w14:textId="77777777" w:rsidR="001B7507" w:rsidRPr="001E3F8A" w:rsidRDefault="001B7507" w:rsidP="001B7507">
            <w:pPr>
              <w:rPr>
                <w:rFonts w:cs="Segoe UI"/>
                <w:b/>
                <w:bCs/>
                <w:sz w:val="18"/>
                <w:szCs w:val="18"/>
              </w:rPr>
            </w:pPr>
            <w:r w:rsidRPr="001E3F8A">
              <w:rPr>
                <w:rFonts w:cs="Segoe UI"/>
                <w:b/>
                <w:bCs/>
                <w:sz w:val="18"/>
                <w:szCs w:val="18"/>
              </w:rPr>
              <w:t>Name</w:t>
            </w:r>
          </w:p>
        </w:tc>
        <w:tc>
          <w:tcPr>
            <w:tcW w:w="6560" w:type="dxa"/>
          </w:tcPr>
          <w:p w14:paraId="4095DB6B" w14:textId="77777777" w:rsidR="001B7507" w:rsidRPr="001E3F8A" w:rsidRDefault="001B7507" w:rsidP="001B7507">
            <w:pPr>
              <w:jc w:val="left"/>
              <w:rPr>
                <w:sz w:val="18"/>
                <w:szCs w:val="18"/>
              </w:rPr>
            </w:pPr>
            <w:r w:rsidRPr="001E3F8A">
              <w:rPr>
                <w:sz w:val="18"/>
                <w:szCs w:val="18"/>
              </w:rPr>
              <w:t>Existence of a master list of accredited health workforce education and training institutions that is up to date and available in the public domain</w:t>
            </w:r>
          </w:p>
        </w:tc>
      </w:tr>
      <w:tr w:rsidR="001B7507" w:rsidRPr="001E3F8A" w14:paraId="08E5D194"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A81B0AF" w14:textId="77777777" w:rsidR="001B7507" w:rsidRPr="001E3F8A" w:rsidRDefault="001B7507" w:rsidP="001B7507">
            <w:pPr>
              <w:rPr>
                <w:rFonts w:cs="Segoe UI"/>
                <w:b/>
                <w:bCs/>
                <w:sz w:val="18"/>
                <w:szCs w:val="18"/>
              </w:rPr>
            </w:pPr>
            <w:r w:rsidRPr="001E3F8A">
              <w:rPr>
                <w:rFonts w:cs="Segoe UI"/>
                <w:b/>
                <w:bCs/>
                <w:sz w:val="18"/>
                <w:szCs w:val="18"/>
              </w:rPr>
              <w:t>Possible Values</w:t>
            </w:r>
          </w:p>
        </w:tc>
        <w:tc>
          <w:tcPr>
            <w:tcW w:w="6560" w:type="dxa"/>
          </w:tcPr>
          <w:p w14:paraId="5C6424D4" w14:textId="77777777" w:rsidR="001B7507" w:rsidRPr="001E3F8A" w:rsidRDefault="001B7507" w:rsidP="001B7507">
            <w:pPr>
              <w:jc w:val="left"/>
              <w:rPr>
                <w:sz w:val="18"/>
                <w:szCs w:val="18"/>
              </w:rPr>
            </w:pPr>
            <w:r w:rsidRPr="001E3F8A">
              <w:rPr>
                <w:sz w:val="18"/>
                <w:szCs w:val="18"/>
              </w:rPr>
              <w:t>Yes/No/Partly</w:t>
            </w:r>
          </w:p>
        </w:tc>
      </w:tr>
      <w:tr w:rsidR="001B7507" w:rsidRPr="001E3F8A" w14:paraId="6D1E4516" w14:textId="77777777" w:rsidTr="001B750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3A5D834" w14:textId="77777777" w:rsidR="001B7507" w:rsidRPr="001E3F8A" w:rsidRDefault="001B7507" w:rsidP="001B7507">
            <w:pPr>
              <w:rPr>
                <w:rFonts w:cs="Segoe UI"/>
                <w:b/>
                <w:bCs/>
                <w:sz w:val="18"/>
                <w:szCs w:val="18"/>
              </w:rPr>
            </w:pPr>
            <w:r w:rsidRPr="001E3F8A">
              <w:rPr>
                <w:rFonts w:cs="Segoe UI"/>
                <w:b/>
                <w:bCs/>
                <w:sz w:val="18"/>
                <w:szCs w:val="18"/>
              </w:rPr>
              <w:t>Definition</w:t>
            </w:r>
          </w:p>
        </w:tc>
        <w:tc>
          <w:tcPr>
            <w:tcW w:w="6560" w:type="dxa"/>
          </w:tcPr>
          <w:p w14:paraId="3C6440FF" w14:textId="7C70BADC" w:rsidR="001B7507" w:rsidRPr="001E3F8A" w:rsidRDefault="001B7507" w:rsidP="001B7507">
            <w:pPr>
              <w:jc w:val="left"/>
              <w:rPr>
                <w:sz w:val="18"/>
                <w:szCs w:val="18"/>
              </w:rPr>
            </w:pPr>
            <w:r w:rsidRPr="001E3F8A">
              <w:rPr>
                <w:sz w:val="18"/>
                <w:szCs w:val="18"/>
              </w:rPr>
              <w:t>Existence of a master list of accredited health workforce education and training institutions that is up to date and available in the public domain</w:t>
            </w:r>
            <w:r w:rsidR="006B471D" w:rsidRPr="001E3F8A">
              <w:rPr>
                <w:sz w:val="18"/>
                <w:szCs w:val="18"/>
              </w:rPr>
              <w:t>.</w:t>
            </w:r>
          </w:p>
        </w:tc>
      </w:tr>
      <w:tr w:rsidR="001B7507" w:rsidRPr="001E3F8A" w14:paraId="3DE83EE7"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D4D3DA6" w14:textId="77777777" w:rsidR="001B7507" w:rsidRPr="001E3F8A" w:rsidRDefault="001B7507" w:rsidP="001B7507">
            <w:pPr>
              <w:rPr>
                <w:rFonts w:cs="Segoe UI"/>
                <w:b/>
                <w:bCs/>
                <w:sz w:val="18"/>
                <w:szCs w:val="18"/>
              </w:rPr>
            </w:pPr>
            <w:r w:rsidRPr="001E3F8A">
              <w:rPr>
                <w:rFonts w:cs="Segoe UI"/>
                <w:b/>
                <w:bCs/>
                <w:sz w:val="18"/>
                <w:szCs w:val="18"/>
              </w:rPr>
              <w:t>Value</w:t>
            </w:r>
          </w:p>
        </w:tc>
        <w:tc>
          <w:tcPr>
            <w:tcW w:w="6560" w:type="dxa"/>
          </w:tcPr>
          <w:p w14:paraId="5742EF6E" w14:textId="77777777" w:rsidR="001B7507" w:rsidRPr="001E3F8A" w:rsidRDefault="001B7507" w:rsidP="001B7507">
            <w:pPr>
              <w:jc w:val="left"/>
              <w:rPr>
                <w:b/>
                <w:bCs/>
                <w:sz w:val="18"/>
                <w:szCs w:val="18"/>
              </w:rPr>
            </w:pPr>
            <w:r w:rsidRPr="001E3F8A">
              <w:rPr>
                <w:b/>
                <w:bCs/>
                <w:sz w:val="18"/>
                <w:szCs w:val="18"/>
              </w:rPr>
              <w:t>Yes</w:t>
            </w:r>
          </w:p>
        </w:tc>
      </w:tr>
      <w:tr w:rsidR="001B7507" w:rsidRPr="001E3F8A" w14:paraId="757D9B6B" w14:textId="77777777" w:rsidTr="001B750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1C20BFF" w14:textId="77777777" w:rsidR="001B7507" w:rsidRPr="001E3F8A" w:rsidRDefault="001B7507" w:rsidP="001B7507">
            <w:pPr>
              <w:rPr>
                <w:rFonts w:cs="Segoe UI"/>
                <w:b/>
                <w:bCs/>
                <w:sz w:val="18"/>
                <w:szCs w:val="18"/>
              </w:rPr>
            </w:pPr>
            <w:r w:rsidRPr="001E3F8A">
              <w:rPr>
                <w:rFonts w:cs="Segoe UI"/>
                <w:b/>
                <w:bCs/>
                <w:sz w:val="18"/>
                <w:szCs w:val="18"/>
              </w:rPr>
              <w:t>Level</w:t>
            </w:r>
          </w:p>
        </w:tc>
        <w:tc>
          <w:tcPr>
            <w:tcW w:w="6560" w:type="dxa"/>
          </w:tcPr>
          <w:p w14:paraId="5C52F493" w14:textId="77777777" w:rsidR="001B7507" w:rsidRPr="001E3F8A" w:rsidRDefault="001B7507" w:rsidP="001B7507">
            <w:pPr>
              <w:jc w:val="left"/>
              <w:rPr>
                <w:sz w:val="18"/>
                <w:szCs w:val="18"/>
              </w:rPr>
            </w:pPr>
            <w:r w:rsidRPr="001E3F8A">
              <w:rPr>
                <w:sz w:val="18"/>
                <w:szCs w:val="18"/>
              </w:rPr>
              <w:t>UAE</w:t>
            </w:r>
          </w:p>
        </w:tc>
      </w:tr>
      <w:tr w:rsidR="001B7507" w:rsidRPr="001E3F8A" w14:paraId="3C15C1A6" w14:textId="77777777" w:rsidTr="001B750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EC046EA" w14:textId="77777777" w:rsidR="001B7507" w:rsidRPr="001E3F8A" w:rsidRDefault="001B7507" w:rsidP="001B7507">
            <w:pPr>
              <w:rPr>
                <w:rFonts w:cs="Segoe UI"/>
                <w:b/>
                <w:bCs/>
                <w:sz w:val="18"/>
                <w:szCs w:val="18"/>
              </w:rPr>
            </w:pPr>
            <w:r w:rsidRPr="001E3F8A">
              <w:rPr>
                <w:rFonts w:cs="Segoe UI"/>
                <w:b/>
                <w:bCs/>
                <w:w w:val="89"/>
                <w:sz w:val="18"/>
                <w:szCs w:val="18"/>
              </w:rPr>
              <w:t>Data Sources</w:t>
            </w:r>
          </w:p>
        </w:tc>
        <w:tc>
          <w:tcPr>
            <w:tcW w:w="6560" w:type="dxa"/>
          </w:tcPr>
          <w:p w14:paraId="616D6057" w14:textId="77777777" w:rsidR="001B7507" w:rsidRPr="001E3F8A" w:rsidRDefault="001B7507" w:rsidP="001B7507">
            <w:pPr>
              <w:jc w:val="left"/>
              <w:rPr>
                <w:sz w:val="18"/>
                <w:szCs w:val="18"/>
              </w:rPr>
            </w:pPr>
            <w:r w:rsidRPr="001E3F8A">
              <w:rPr>
                <w:sz w:val="18"/>
                <w:szCs w:val="18"/>
              </w:rPr>
              <w:t>Ministry of Education (MOE)</w:t>
            </w:r>
          </w:p>
        </w:tc>
      </w:tr>
    </w:tbl>
    <w:p w14:paraId="29B2C131" w14:textId="77777777" w:rsidR="001B7507" w:rsidRPr="001E3F8A" w:rsidRDefault="001B7507" w:rsidP="001B7507">
      <w:pPr>
        <w:rPr>
          <w:sz w:val="20"/>
          <w:szCs w:val="20"/>
        </w:rPr>
      </w:pPr>
    </w:p>
    <w:p w14:paraId="49AA3E01" w14:textId="77777777" w:rsidR="001B7507" w:rsidRPr="001E3F8A" w:rsidRDefault="001B7507" w:rsidP="001B7507">
      <w:pPr>
        <w:pStyle w:val="Heading2"/>
        <w:rPr>
          <w:sz w:val="24"/>
          <w:szCs w:val="24"/>
        </w:rPr>
      </w:pPr>
      <w:bookmarkStart w:id="52" w:name="_Toc61959429"/>
      <w:r w:rsidRPr="001E3F8A">
        <w:rPr>
          <w:sz w:val="24"/>
          <w:szCs w:val="24"/>
        </w:rPr>
        <w:t>Module Summary</w:t>
      </w:r>
      <w:bookmarkEnd w:id="52"/>
    </w:p>
    <w:p w14:paraId="231997F6" w14:textId="77777777" w:rsidR="001B7507" w:rsidRPr="001E3F8A" w:rsidRDefault="001B7507" w:rsidP="001B7507">
      <w:pPr>
        <w:pStyle w:val="IntenseQuote"/>
        <w:rPr>
          <w:sz w:val="20"/>
          <w:szCs w:val="20"/>
        </w:rPr>
      </w:pPr>
      <w:r w:rsidRPr="001E3F8A">
        <w:rPr>
          <w:sz w:val="20"/>
          <w:szCs w:val="20"/>
        </w:rPr>
        <w:t xml:space="preserve">Key Summary for </w:t>
      </w:r>
      <w:r w:rsidR="007F076E" w:rsidRPr="001E3F8A">
        <w:rPr>
          <w:sz w:val="20"/>
          <w:szCs w:val="20"/>
        </w:rPr>
        <w:t>Education and Training Regulation &amp; Accreditation</w:t>
      </w:r>
    </w:p>
    <w:p w14:paraId="27E78BEA" w14:textId="77777777" w:rsidR="001B7507" w:rsidRPr="001E3F8A" w:rsidRDefault="001B7507" w:rsidP="007F076E">
      <w:pPr>
        <w:pStyle w:val="ListParagraph"/>
        <w:numPr>
          <w:ilvl w:val="0"/>
          <w:numId w:val="23"/>
        </w:numPr>
        <w:rPr>
          <w:sz w:val="20"/>
          <w:szCs w:val="20"/>
        </w:rPr>
      </w:pPr>
      <w:r w:rsidRPr="001E3F8A">
        <w:rPr>
          <w:rStyle w:val="IntenseQuoteChar"/>
          <w:i/>
          <w:iCs/>
          <w:sz w:val="22"/>
          <w:szCs w:val="20"/>
        </w:rPr>
        <w:t>3245</w:t>
      </w:r>
      <w:r w:rsidRPr="001E3F8A">
        <w:rPr>
          <w:sz w:val="20"/>
          <w:szCs w:val="20"/>
        </w:rPr>
        <w:t xml:space="preserve"> applications made in the MOE licensed higher health education and training institutions.</w:t>
      </w:r>
    </w:p>
    <w:p w14:paraId="78EF57C9" w14:textId="77777777" w:rsidR="001B7507" w:rsidRPr="001E3F8A" w:rsidRDefault="001B7507" w:rsidP="007F076E">
      <w:pPr>
        <w:pStyle w:val="ListParagraph"/>
        <w:numPr>
          <w:ilvl w:val="0"/>
          <w:numId w:val="23"/>
        </w:numPr>
        <w:rPr>
          <w:sz w:val="20"/>
          <w:szCs w:val="20"/>
        </w:rPr>
      </w:pPr>
      <w:r w:rsidRPr="001E3F8A">
        <w:rPr>
          <w:rStyle w:val="IntenseQuoteChar"/>
          <w:i/>
          <w:iCs/>
          <w:sz w:val="22"/>
          <w:szCs w:val="20"/>
        </w:rPr>
        <w:t>8265</w:t>
      </w:r>
      <w:r w:rsidRPr="001E3F8A">
        <w:rPr>
          <w:rStyle w:val="IntenseQuoteChar"/>
          <w:sz w:val="22"/>
          <w:szCs w:val="20"/>
        </w:rPr>
        <w:t xml:space="preserve"> </w:t>
      </w:r>
      <w:r w:rsidRPr="001E3F8A">
        <w:rPr>
          <w:sz w:val="20"/>
          <w:szCs w:val="20"/>
        </w:rPr>
        <w:t>enrollments made in the MOE licensed higher health education and training institutions.</w:t>
      </w:r>
    </w:p>
    <w:p w14:paraId="1107BAAD" w14:textId="77777777" w:rsidR="001B7507" w:rsidRPr="001E3F8A" w:rsidRDefault="001B7507" w:rsidP="007F076E">
      <w:pPr>
        <w:pStyle w:val="ListParagraph"/>
        <w:numPr>
          <w:ilvl w:val="0"/>
          <w:numId w:val="23"/>
        </w:numPr>
        <w:rPr>
          <w:sz w:val="20"/>
          <w:szCs w:val="20"/>
        </w:rPr>
      </w:pPr>
      <w:r w:rsidRPr="001E3F8A">
        <w:rPr>
          <w:rStyle w:val="IntenseQuoteChar"/>
          <w:i/>
          <w:iCs/>
          <w:sz w:val="22"/>
          <w:szCs w:val="20"/>
        </w:rPr>
        <w:t>82.52%</w:t>
      </w:r>
      <w:r w:rsidRPr="001E3F8A">
        <w:rPr>
          <w:sz w:val="20"/>
          <w:szCs w:val="20"/>
        </w:rPr>
        <w:t xml:space="preserve"> of health education graduates are </w:t>
      </w:r>
      <w:r w:rsidRPr="001E3F8A">
        <w:rPr>
          <w:rStyle w:val="IntenseQuoteChar"/>
          <w:i/>
          <w:iCs/>
          <w:sz w:val="22"/>
          <w:szCs w:val="20"/>
        </w:rPr>
        <w:t>Females</w:t>
      </w:r>
      <w:r w:rsidRPr="001E3F8A">
        <w:rPr>
          <w:sz w:val="20"/>
          <w:szCs w:val="20"/>
        </w:rPr>
        <w:t xml:space="preserve"> majorly specializing in </w:t>
      </w:r>
      <w:r w:rsidRPr="001E3F8A">
        <w:rPr>
          <w:rStyle w:val="IntenseQuoteChar"/>
          <w:i/>
          <w:iCs/>
          <w:sz w:val="22"/>
          <w:szCs w:val="20"/>
        </w:rPr>
        <w:t>Pharmacy</w:t>
      </w:r>
      <w:r w:rsidRPr="001E3F8A">
        <w:rPr>
          <w:sz w:val="20"/>
          <w:szCs w:val="20"/>
        </w:rPr>
        <w:t>.</w:t>
      </w:r>
    </w:p>
    <w:p w14:paraId="70912DAD" w14:textId="77777777" w:rsidR="001B7507" w:rsidRPr="001E3F8A" w:rsidRDefault="001B7507" w:rsidP="007F076E">
      <w:pPr>
        <w:pStyle w:val="ListParagraph"/>
        <w:numPr>
          <w:ilvl w:val="0"/>
          <w:numId w:val="23"/>
        </w:numPr>
        <w:rPr>
          <w:sz w:val="20"/>
          <w:szCs w:val="20"/>
        </w:rPr>
      </w:pPr>
      <w:r w:rsidRPr="001E3F8A">
        <w:rPr>
          <w:rStyle w:val="IntenseQuoteChar"/>
          <w:i/>
          <w:iCs/>
          <w:sz w:val="22"/>
          <w:szCs w:val="20"/>
        </w:rPr>
        <w:t>92.69%</w:t>
      </w:r>
      <w:r w:rsidRPr="001E3F8A">
        <w:rPr>
          <w:sz w:val="20"/>
          <w:szCs w:val="20"/>
        </w:rPr>
        <w:t xml:space="preserve"> of health education graduates studied in </w:t>
      </w:r>
      <w:r w:rsidRPr="001E3F8A">
        <w:rPr>
          <w:rStyle w:val="IntenseQuoteChar"/>
          <w:i/>
          <w:iCs/>
          <w:sz w:val="22"/>
          <w:szCs w:val="20"/>
        </w:rPr>
        <w:t>Private</w:t>
      </w:r>
      <w:r w:rsidRPr="001E3F8A">
        <w:rPr>
          <w:sz w:val="20"/>
          <w:szCs w:val="20"/>
        </w:rPr>
        <w:t xml:space="preserve"> institutions majorly specializing in </w:t>
      </w:r>
      <w:r w:rsidRPr="001E3F8A">
        <w:rPr>
          <w:rStyle w:val="IntenseQuoteChar"/>
          <w:i/>
          <w:iCs/>
          <w:sz w:val="22"/>
          <w:szCs w:val="20"/>
        </w:rPr>
        <w:t>Pharmacy</w:t>
      </w:r>
      <w:r w:rsidRPr="001E3F8A">
        <w:rPr>
          <w:sz w:val="20"/>
          <w:szCs w:val="20"/>
        </w:rPr>
        <w:t>.</w:t>
      </w:r>
    </w:p>
    <w:p w14:paraId="0C9233D9" w14:textId="77777777" w:rsidR="001B7507" w:rsidRPr="001E3F8A" w:rsidRDefault="001B7507" w:rsidP="007F076E">
      <w:pPr>
        <w:pStyle w:val="ListParagraph"/>
        <w:numPr>
          <w:ilvl w:val="0"/>
          <w:numId w:val="23"/>
        </w:numPr>
        <w:rPr>
          <w:sz w:val="20"/>
          <w:szCs w:val="20"/>
        </w:rPr>
      </w:pPr>
      <w:r w:rsidRPr="001E3F8A">
        <w:rPr>
          <w:sz w:val="20"/>
          <w:szCs w:val="20"/>
        </w:rPr>
        <w:t xml:space="preserve">Existence of </w:t>
      </w:r>
      <w:r w:rsidRPr="001E3F8A">
        <w:rPr>
          <w:rStyle w:val="IntenseQuoteChar"/>
          <w:i/>
          <w:iCs/>
          <w:sz w:val="22"/>
          <w:szCs w:val="20"/>
        </w:rPr>
        <w:t>Master List</w:t>
      </w:r>
      <w:r w:rsidRPr="001E3F8A">
        <w:rPr>
          <w:sz w:val="20"/>
          <w:szCs w:val="20"/>
        </w:rPr>
        <w:t xml:space="preserve"> of licensed health education and training institutions.</w:t>
      </w:r>
    </w:p>
    <w:p w14:paraId="5FDBB1D2" w14:textId="77777777" w:rsidR="007F076E" w:rsidRPr="001E3F8A" w:rsidRDefault="007F076E">
      <w:pPr>
        <w:spacing w:line="264" w:lineRule="auto"/>
        <w:rPr>
          <w:sz w:val="20"/>
          <w:szCs w:val="20"/>
        </w:rPr>
      </w:pPr>
      <w:r w:rsidRPr="001E3F8A">
        <w:rPr>
          <w:sz w:val="20"/>
          <w:szCs w:val="20"/>
        </w:rPr>
        <w:br w:type="page"/>
      </w:r>
    </w:p>
    <w:p w14:paraId="0A41A2A7" w14:textId="77777777" w:rsidR="007F076E" w:rsidRPr="001E3F8A" w:rsidRDefault="007F076E" w:rsidP="007F076E">
      <w:pPr>
        <w:pStyle w:val="Heading1"/>
        <w:rPr>
          <w:sz w:val="32"/>
          <w:szCs w:val="32"/>
        </w:rPr>
      </w:pPr>
      <w:bookmarkStart w:id="53" w:name="_Toc61959430"/>
      <w:r w:rsidRPr="001E3F8A">
        <w:rPr>
          <w:sz w:val="32"/>
          <w:szCs w:val="32"/>
        </w:rPr>
        <w:lastRenderedPageBreak/>
        <w:t>CHAPTER 6: MODULE 3 - EDUCATION &amp; TRAINING REGULATION AND ACCREDITATION</w:t>
      </w:r>
      <w:bookmarkEnd w:id="53"/>
    </w:p>
    <w:p w14:paraId="1309A096" w14:textId="77777777" w:rsidR="007F076E" w:rsidRPr="001E3F8A" w:rsidRDefault="007F076E" w:rsidP="007F076E">
      <w:pPr>
        <w:rPr>
          <w:sz w:val="20"/>
          <w:szCs w:val="20"/>
        </w:rPr>
      </w:pPr>
    </w:p>
    <w:p w14:paraId="73624BA4" w14:textId="77777777" w:rsidR="007F076E" w:rsidRPr="001E3F8A" w:rsidRDefault="007F076E" w:rsidP="007F076E">
      <w:pPr>
        <w:rPr>
          <w:sz w:val="20"/>
          <w:szCs w:val="20"/>
        </w:rPr>
      </w:pPr>
      <w:r w:rsidRPr="001E3F8A">
        <w:rPr>
          <w:rStyle w:val="IntenseQuoteChar"/>
          <w:sz w:val="22"/>
          <w:szCs w:val="20"/>
        </w:rPr>
        <w:t>Overview:</w:t>
      </w:r>
      <w:r w:rsidRPr="001E3F8A">
        <w:rPr>
          <w:sz w:val="20"/>
          <w:szCs w:val="20"/>
        </w:rPr>
        <w:t xml:space="preserve"> This module chiefly focuses on the regulation and accreditation standards for education and training institutes and their programmes and the incorporation of social aspects and inter-professional education in those standards. The benefits of data acquired in this module includes below key areas:</w:t>
      </w:r>
    </w:p>
    <w:p w14:paraId="1CFCD8C7" w14:textId="77777777" w:rsidR="007F076E" w:rsidRPr="001E3F8A" w:rsidRDefault="007F076E" w:rsidP="007F076E">
      <w:pPr>
        <w:pStyle w:val="ListParagraph"/>
        <w:numPr>
          <w:ilvl w:val="0"/>
          <w:numId w:val="24"/>
        </w:numPr>
        <w:rPr>
          <w:sz w:val="20"/>
          <w:szCs w:val="20"/>
        </w:rPr>
      </w:pPr>
      <w:r w:rsidRPr="001E3F8A">
        <w:rPr>
          <w:sz w:val="20"/>
          <w:szCs w:val="20"/>
        </w:rPr>
        <w:t>Solidifies accreditation process of education institutes</w:t>
      </w:r>
    </w:p>
    <w:p w14:paraId="2B150A0F" w14:textId="77777777" w:rsidR="007F076E" w:rsidRPr="001E3F8A" w:rsidRDefault="007F076E" w:rsidP="007F076E">
      <w:pPr>
        <w:pStyle w:val="ListParagraph"/>
        <w:numPr>
          <w:ilvl w:val="0"/>
          <w:numId w:val="24"/>
        </w:numPr>
        <w:rPr>
          <w:sz w:val="20"/>
          <w:szCs w:val="20"/>
        </w:rPr>
      </w:pPr>
      <w:r w:rsidRPr="001E3F8A">
        <w:rPr>
          <w:sz w:val="20"/>
          <w:szCs w:val="20"/>
        </w:rPr>
        <w:t>Aids in Inter-sectoral health workforce agenda creation</w:t>
      </w:r>
    </w:p>
    <w:p w14:paraId="612FAB07" w14:textId="77777777" w:rsidR="007F076E" w:rsidRPr="001E3F8A" w:rsidRDefault="007F076E" w:rsidP="007F076E">
      <w:pPr>
        <w:pStyle w:val="ListParagraph"/>
        <w:numPr>
          <w:ilvl w:val="0"/>
          <w:numId w:val="24"/>
        </w:numPr>
        <w:rPr>
          <w:sz w:val="20"/>
          <w:szCs w:val="20"/>
        </w:rPr>
      </w:pPr>
      <w:r w:rsidRPr="001E3F8A">
        <w:rPr>
          <w:sz w:val="20"/>
          <w:szCs w:val="20"/>
        </w:rPr>
        <w:t xml:space="preserve">Validates national education plan alignment with national health plan </w:t>
      </w:r>
    </w:p>
    <w:p w14:paraId="7CC1139D" w14:textId="77777777" w:rsidR="007F076E" w:rsidRPr="001E3F8A" w:rsidRDefault="007F076E" w:rsidP="007F076E">
      <w:pPr>
        <w:pStyle w:val="ListParagraph"/>
        <w:numPr>
          <w:ilvl w:val="0"/>
          <w:numId w:val="24"/>
        </w:numPr>
        <w:rPr>
          <w:sz w:val="20"/>
          <w:szCs w:val="20"/>
        </w:rPr>
      </w:pPr>
      <w:r w:rsidRPr="001E3F8A">
        <w:rPr>
          <w:sz w:val="20"/>
          <w:szCs w:val="20"/>
        </w:rPr>
        <w:t>Assesses skills taught to population needs</w:t>
      </w:r>
    </w:p>
    <w:p w14:paraId="161A79B4" w14:textId="77777777" w:rsidR="007F076E" w:rsidRPr="001E3F8A" w:rsidRDefault="007F076E" w:rsidP="007F076E">
      <w:pPr>
        <w:pStyle w:val="ListParagraph"/>
        <w:numPr>
          <w:ilvl w:val="0"/>
          <w:numId w:val="24"/>
        </w:numPr>
        <w:rPr>
          <w:sz w:val="20"/>
          <w:szCs w:val="20"/>
        </w:rPr>
      </w:pPr>
      <w:r w:rsidRPr="001E3F8A">
        <w:rPr>
          <w:sz w:val="20"/>
          <w:szCs w:val="20"/>
        </w:rPr>
        <w:t>Enhances quality and relevance of education and training</w:t>
      </w:r>
    </w:p>
    <w:p w14:paraId="10BBB80C" w14:textId="77777777" w:rsidR="007F076E" w:rsidRPr="001E3F8A" w:rsidRDefault="007F076E" w:rsidP="007F076E">
      <w:pPr>
        <w:pStyle w:val="Heading2"/>
        <w:rPr>
          <w:sz w:val="24"/>
          <w:szCs w:val="24"/>
        </w:rPr>
      </w:pPr>
      <w:bookmarkStart w:id="54" w:name="_Toc61959431"/>
      <w:r w:rsidRPr="001E3F8A">
        <w:rPr>
          <w:sz w:val="24"/>
          <w:szCs w:val="24"/>
        </w:rPr>
        <w:t>Key Areas</w:t>
      </w:r>
      <w:bookmarkEnd w:id="54"/>
    </w:p>
    <w:p w14:paraId="0C906D0B" w14:textId="77777777" w:rsidR="007639A9" w:rsidRPr="001E3F8A" w:rsidRDefault="007F1DB7" w:rsidP="007639A9">
      <w:pPr>
        <w:keepNext/>
        <w:rPr>
          <w:sz w:val="20"/>
          <w:szCs w:val="20"/>
        </w:rPr>
      </w:pPr>
      <w:r w:rsidRPr="001E3F8A">
        <w:rPr>
          <w:noProof/>
          <w:sz w:val="20"/>
          <w:szCs w:val="20"/>
          <w:lang w:val="en-GB" w:eastAsia="en-GB"/>
        </w:rPr>
        <w:drawing>
          <wp:inline distT="0" distB="0" distL="0" distR="0" wp14:anchorId="0A23AEED" wp14:editId="15FA7C69">
            <wp:extent cx="5386350" cy="3474803"/>
            <wp:effectExtent l="0" t="0" r="5080"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5398134" cy="3482405"/>
                    </a:xfrm>
                    <a:prstGeom prst="rect">
                      <a:avLst/>
                    </a:prstGeom>
                    <a:noFill/>
                  </pic:spPr>
                </pic:pic>
              </a:graphicData>
            </a:graphic>
          </wp:inline>
        </w:drawing>
      </w:r>
    </w:p>
    <w:p w14:paraId="1BB3F9D1" w14:textId="24EC7595" w:rsidR="007F076E" w:rsidRPr="001E3F8A" w:rsidRDefault="007639A9" w:rsidP="007639A9">
      <w:pPr>
        <w:pStyle w:val="Figures"/>
        <w:rPr>
          <w:sz w:val="16"/>
          <w:szCs w:val="16"/>
        </w:rPr>
      </w:pPr>
      <w:bookmarkStart w:id="55" w:name="_Toc61959375"/>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16</w:t>
      </w:r>
      <w:r w:rsidR="008A1DCC" w:rsidRPr="001E3F8A">
        <w:rPr>
          <w:noProof/>
          <w:sz w:val="16"/>
          <w:szCs w:val="16"/>
        </w:rPr>
        <w:fldChar w:fldCharType="end"/>
      </w:r>
      <w:r w:rsidRPr="001E3F8A">
        <w:rPr>
          <w:noProof/>
          <w:sz w:val="16"/>
          <w:szCs w:val="16"/>
        </w:rPr>
        <w:t xml:space="preserve"> - Module 3 Key Areas</w:t>
      </w:r>
      <w:bookmarkEnd w:id="55"/>
    </w:p>
    <w:p w14:paraId="628390F4" w14:textId="77777777" w:rsidR="007C5FB5" w:rsidRPr="001E3F8A" w:rsidRDefault="007C5FB5" w:rsidP="007639A9">
      <w:pPr>
        <w:pStyle w:val="Figures"/>
        <w:rPr>
          <w:sz w:val="16"/>
          <w:szCs w:val="16"/>
        </w:rPr>
      </w:pPr>
      <w:r w:rsidRPr="001E3F8A">
        <w:rPr>
          <w:sz w:val="16"/>
          <w:szCs w:val="16"/>
        </w:rPr>
        <w:br w:type="page"/>
      </w:r>
    </w:p>
    <w:p w14:paraId="6C5CCC29" w14:textId="77777777" w:rsidR="007F1DB7" w:rsidRPr="001E3F8A" w:rsidRDefault="007C5FB5" w:rsidP="007C5FB5">
      <w:pPr>
        <w:pStyle w:val="Heading2"/>
        <w:rPr>
          <w:sz w:val="24"/>
          <w:szCs w:val="24"/>
        </w:rPr>
      </w:pPr>
      <w:bookmarkStart w:id="56" w:name="_Toc61959432"/>
      <w:r w:rsidRPr="001E3F8A">
        <w:rPr>
          <w:sz w:val="24"/>
          <w:szCs w:val="24"/>
        </w:rPr>
        <w:lastRenderedPageBreak/>
        <w:t>Indicator Data</w:t>
      </w:r>
      <w:bookmarkEnd w:id="56"/>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7C5FB5" w:rsidRPr="001E3F8A" w14:paraId="676DA798"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3F1133D6" w14:textId="77777777" w:rsidR="007C5FB5" w:rsidRPr="001E3F8A" w:rsidRDefault="007C5FB5" w:rsidP="0027123F">
            <w:pPr>
              <w:rPr>
                <w:color w:val="FFFFFF" w:themeColor="background1"/>
                <w:sz w:val="20"/>
                <w:szCs w:val="20"/>
              </w:rPr>
            </w:pPr>
            <w:r w:rsidRPr="001E3F8A">
              <w:rPr>
                <w:color w:val="FFFFFF" w:themeColor="background1"/>
                <w:sz w:val="20"/>
                <w:szCs w:val="20"/>
              </w:rPr>
              <w:t>Indicator Id</w:t>
            </w:r>
          </w:p>
        </w:tc>
        <w:tc>
          <w:tcPr>
            <w:tcW w:w="6560" w:type="dxa"/>
          </w:tcPr>
          <w:p w14:paraId="11FE64CC" w14:textId="77777777" w:rsidR="007C5FB5" w:rsidRPr="001E3F8A" w:rsidRDefault="007C5FB5" w:rsidP="0027123F">
            <w:pPr>
              <w:jc w:val="left"/>
              <w:rPr>
                <w:color w:val="FFFFFF" w:themeColor="background1"/>
                <w:sz w:val="20"/>
                <w:szCs w:val="20"/>
              </w:rPr>
            </w:pPr>
            <w:r w:rsidRPr="001E3F8A">
              <w:rPr>
                <w:color w:val="FFFFFF" w:themeColor="background1"/>
                <w:sz w:val="20"/>
                <w:szCs w:val="20"/>
              </w:rPr>
              <w:t>3.01</w:t>
            </w:r>
          </w:p>
        </w:tc>
      </w:tr>
      <w:tr w:rsidR="007C5FB5" w:rsidRPr="001E3F8A" w14:paraId="02AF0174" w14:textId="77777777" w:rsidTr="007C5FB5">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4C368FA" w14:textId="77777777" w:rsidR="007C5FB5" w:rsidRPr="001E3F8A" w:rsidRDefault="007C5FB5" w:rsidP="007C5FB5">
            <w:pPr>
              <w:rPr>
                <w:rFonts w:cs="Segoe UI"/>
                <w:b/>
                <w:bCs/>
                <w:sz w:val="18"/>
                <w:szCs w:val="18"/>
              </w:rPr>
            </w:pPr>
            <w:r w:rsidRPr="001E3F8A">
              <w:rPr>
                <w:rFonts w:cs="Segoe UI"/>
                <w:b/>
                <w:bCs/>
                <w:sz w:val="18"/>
                <w:szCs w:val="18"/>
              </w:rPr>
              <w:t>Unique Reference Id</w:t>
            </w:r>
          </w:p>
        </w:tc>
        <w:tc>
          <w:tcPr>
            <w:tcW w:w="6560" w:type="dxa"/>
          </w:tcPr>
          <w:p w14:paraId="079F3B34" w14:textId="77777777" w:rsidR="007C5FB5" w:rsidRPr="001E3F8A" w:rsidRDefault="007C5FB5" w:rsidP="007C5FB5">
            <w:pPr>
              <w:jc w:val="left"/>
              <w:rPr>
                <w:sz w:val="18"/>
                <w:szCs w:val="18"/>
              </w:rPr>
            </w:pPr>
            <w:r w:rsidRPr="001E3F8A">
              <w:rPr>
                <w:sz w:val="18"/>
                <w:szCs w:val="18"/>
              </w:rPr>
              <w:t>ID_185</w:t>
            </w:r>
          </w:p>
        </w:tc>
      </w:tr>
      <w:tr w:rsidR="007C5FB5" w:rsidRPr="001E3F8A" w14:paraId="0D675BC9" w14:textId="77777777" w:rsidTr="007C5FB5">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ED75E2A" w14:textId="77777777" w:rsidR="007C5FB5" w:rsidRPr="001E3F8A" w:rsidRDefault="007C5FB5" w:rsidP="007C5FB5">
            <w:pPr>
              <w:rPr>
                <w:rFonts w:cs="Segoe UI"/>
                <w:b/>
                <w:bCs/>
                <w:sz w:val="18"/>
                <w:szCs w:val="18"/>
              </w:rPr>
            </w:pPr>
            <w:r w:rsidRPr="001E3F8A">
              <w:rPr>
                <w:rFonts w:cs="Segoe UI"/>
                <w:b/>
                <w:bCs/>
                <w:sz w:val="18"/>
                <w:szCs w:val="18"/>
              </w:rPr>
              <w:t>Name</w:t>
            </w:r>
          </w:p>
        </w:tc>
        <w:tc>
          <w:tcPr>
            <w:tcW w:w="6560" w:type="dxa"/>
          </w:tcPr>
          <w:p w14:paraId="77442C60" w14:textId="77777777" w:rsidR="007C5FB5" w:rsidRPr="001E3F8A" w:rsidRDefault="007C5FB5" w:rsidP="007C5FB5">
            <w:pPr>
              <w:jc w:val="left"/>
              <w:rPr>
                <w:sz w:val="18"/>
                <w:szCs w:val="18"/>
              </w:rPr>
            </w:pPr>
            <w:r w:rsidRPr="001E3F8A">
              <w:rPr>
                <w:sz w:val="18"/>
                <w:szCs w:val="18"/>
              </w:rPr>
              <w:t>Existence of national and/or subnational standard on the duration and content of health workforce education and training</w:t>
            </w:r>
          </w:p>
        </w:tc>
      </w:tr>
      <w:tr w:rsidR="007C5FB5" w:rsidRPr="001E3F8A" w14:paraId="061E57F7"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138D9B4" w14:textId="77777777" w:rsidR="007C5FB5" w:rsidRPr="001E3F8A" w:rsidRDefault="007C5FB5" w:rsidP="0027123F">
            <w:pPr>
              <w:rPr>
                <w:rFonts w:cs="Segoe UI"/>
                <w:b/>
                <w:bCs/>
                <w:sz w:val="18"/>
                <w:szCs w:val="18"/>
              </w:rPr>
            </w:pPr>
            <w:r w:rsidRPr="001E3F8A">
              <w:rPr>
                <w:rFonts w:cs="Segoe UI"/>
                <w:b/>
                <w:bCs/>
                <w:sz w:val="18"/>
                <w:szCs w:val="18"/>
              </w:rPr>
              <w:t>Possible Values</w:t>
            </w:r>
          </w:p>
        </w:tc>
        <w:tc>
          <w:tcPr>
            <w:tcW w:w="6560" w:type="dxa"/>
          </w:tcPr>
          <w:p w14:paraId="0D04A443" w14:textId="77777777" w:rsidR="007C5FB5" w:rsidRPr="001E3F8A" w:rsidRDefault="007C5FB5" w:rsidP="0027123F">
            <w:pPr>
              <w:jc w:val="left"/>
              <w:rPr>
                <w:sz w:val="18"/>
                <w:szCs w:val="18"/>
              </w:rPr>
            </w:pPr>
            <w:r w:rsidRPr="001E3F8A">
              <w:rPr>
                <w:sz w:val="18"/>
                <w:szCs w:val="18"/>
              </w:rPr>
              <w:t>Yes/No/Partly</w:t>
            </w:r>
          </w:p>
        </w:tc>
      </w:tr>
      <w:tr w:rsidR="007C5FB5" w:rsidRPr="001E3F8A" w14:paraId="4ECCC410"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52145FE" w14:textId="77777777" w:rsidR="007C5FB5" w:rsidRPr="001E3F8A" w:rsidRDefault="007C5FB5" w:rsidP="0027123F">
            <w:pPr>
              <w:rPr>
                <w:rFonts w:cs="Segoe UI"/>
                <w:b/>
                <w:bCs/>
                <w:sz w:val="18"/>
                <w:szCs w:val="18"/>
              </w:rPr>
            </w:pPr>
            <w:r w:rsidRPr="001E3F8A">
              <w:rPr>
                <w:rFonts w:cs="Segoe UI"/>
                <w:b/>
                <w:bCs/>
                <w:sz w:val="18"/>
                <w:szCs w:val="18"/>
              </w:rPr>
              <w:t>Definition</w:t>
            </w:r>
          </w:p>
        </w:tc>
        <w:tc>
          <w:tcPr>
            <w:tcW w:w="6560" w:type="dxa"/>
          </w:tcPr>
          <w:p w14:paraId="78870201" w14:textId="77777777" w:rsidR="007C5FB5" w:rsidRPr="001E3F8A" w:rsidRDefault="007C5FB5" w:rsidP="0027123F">
            <w:pPr>
              <w:jc w:val="left"/>
              <w:rPr>
                <w:sz w:val="18"/>
                <w:szCs w:val="18"/>
              </w:rPr>
            </w:pPr>
            <w:r w:rsidRPr="001E3F8A">
              <w:rPr>
                <w:sz w:val="18"/>
                <w:szCs w:val="18"/>
              </w:rPr>
              <w:t>The following questions help determine the existence of national and/or subnational standard on the duration and content of health workforce education and training</w:t>
            </w:r>
          </w:p>
          <w:p w14:paraId="6E64CD4E" w14:textId="77777777" w:rsidR="007C5FB5" w:rsidRPr="001E3F8A" w:rsidRDefault="007C5FB5"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7C5FB5" w:rsidRPr="001E3F8A" w14:paraId="3E0D15F9" w14:textId="77777777" w:rsidTr="007C5FB5">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2C252DBC" w14:textId="77777777" w:rsidR="007C5FB5" w:rsidRPr="001E3F8A" w:rsidRDefault="007C5FB5" w:rsidP="007C5FB5">
                  <w:pPr>
                    <w:rPr>
                      <w:sz w:val="18"/>
                      <w:szCs w:val="18"/>
                    </w:rPr>
                  </w:pPr>
                  <w:r w:rsidRPr="001E3F8A">
                    <w:rPr>
                      <w:sz w:val="18"/>
                      <w:szCs w:val="18"/>
                    </w:rPr>
                    <w:t>Supporting Question</w:t>
                  </w:r>
                </w:p>
              </w:tc>
              <w:tc>
                <w:tcPr>
                  <w:tcW w:w="1220" w:type="dxa"/>
                </w:tcPr>
                <w:p w14:paraId="29585DA4" w14:textId="77777777" w:rsidR="007C5FB5" w:rsidRPr="001E3F8A" w:rsidRDefault="007C5FB5" w:rsidP="007C5FB5">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7C5FB5" w:rsidRPr="001E3F8A" w14:paraId="29103BE5" w14:textId="77777777" w:rsidTr="007C5FB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1710D08B" w14:textId="77777777" w:rsidR="007C5FB5" w:rsidRPr="001E3F8A" w:rsidRDefault="007C5FB5" w:rsidP="007C5FB5">
                  <w:pPr>
                    <w:rPr>
                      <w:b w:val="0"/>
                      <w:bCs w:val="0"/>
                      <w:sz w:val="18"/>
                      <w:szCs w:val="18"/>
                    </w:rPr>
                  </w:pPr>
                  <w:r w:rsidRPr="001E3F8A">
                    <w:rPr>
                      <w:b w:val="0"/>
                      <w:bCs w:val="0"/>
                      <w:sz w:val="18"/>
                      <w:szCs w:val="18"/>
                    </w:rPr>
                    <w:t>Are entry requirements to health workforce education and training programmes established concerning age, previous studies, previously acquired competence by study and past professional experience?</w:t>
                  </w:r>
                </w:p>
              </w:tc>
              <w:tc>
                <w:tcPr>
                  <w:tcW w:w="1220" w:type="dxa"/>
                </w:tcPr>
                <w:p w14:paraId="7B1D2B3A" w14:textId="77777777" w:rsidR="007C5FB5" w:rsidRPr="001E3F8A" w:rsidRDefault="007C5FB5" w:rsidP="007C5FB5">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7C5FB5" w:rsidRPr="001E3F8A" w14:paraId="4118AFDB" w14:textId="77777777" w:rsidTr="007C5FB5">
              <w:tc>
                <w:tcPr>
                  <w:cnfStyle w:val="001000000000" w:firstRow="0" w:lastRow="0" w:firstColumn="1" w:lastColumn="0" w:oddVBand="0" w:evenVBand="0" w:oddHBand="0" w:evenHBand="0" w:firstRowFirstColumn="0" w:firstRowLastColumn="0" w:lastRowFirstColumn="0" w:lastRowLastColumn="0"/>
                  <w:tcW w:w="5040" w:type="dxa"/>
                </w:tcPr>
                <w:p w14:paraId="6ED6825A" w14:textId="77777777" w:rsidR="007C5FB5" w:rsidRPr="001E3F8A" w:rsidRDefault="007C5FB5" w:rsidP="007C5FB5">
                  <w:pPr>
                    <w:rPr>
                      <w:b w:val="0"/>
                      <w:bCs w:val="0"/>
                      <w:sz w:val="18"/>
                      <w:szCs w:val="18"/>
                    </w:rPr>
                  </w:pPr>
                  <w:r w:rsidRPr="001E3F8A">
                    <w:rPr>
                      <w:b w:val="0"/>
                      <w:bCs w:val="0"/>
                      <w:sz w:val="18"/>
                      <w:szCs w:val="18"/>
                    </w:rPr>
                    <w:t>Are the total number of hours to be spent on health workforce education and training established?</w:t>
                  </w:r>
                </w:p>
              </w:tc>
              <w:tc>
                <w:tcPr>
                  <w:tcW w:w="1220" w:type="dxa"/>
                </w:tcPr>
                <w:p w14:paraId="36539F72" w14:textId="77777777" w:rsidR="007C5FB5" w:rsidRPr="001E3F8A" w:rsidRDefault="007C5FB5" w:rsidP="007C5FB5">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7C5FB5" w:rsidRPr="001E3F8A" w14:paraId="74F47874" w14:textId="77777777" w:rsidTr="007C5FB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6B1F3D6C" w14:textId="77777777" w:rsidR="007C5FB5" w:rsidRPr="001E3F8A" w:rsidRDefault="007C5FB5" w:rsidP="007C5FB5">
                  <w:pPr>
                    <w:rPr>
                      <w:b w:val="0"/>
                      <w:bCs w:val="0"/>
                      <w:sz w:val="18"/>
                      <w:szCs w:val="18"/>
                    </w:rPr>
                  </w:pPr>
                  <w:r w:rsidRPr="001E3F8A">
                    <w:rPr>
                      <w:b w:val="0"/>
                      <w:bCs w:val="0"/>
                      <w:sz w:val="18"/>
                      <w:szCs w:val="18"/>
                    </w:rPr>
                    <w:t>Is there a list of knowledge, skills and competencies to be acquired during health workforce education and training?</w:t>
                  </w:r>
                </w:p>
              </w:tc>
              <w:tc>
                <w:tcPr>
                  <w:tcW w:w="1220" w:type="dxa"/>
                </w:tcPr>
                <w:p w14:paraId="28844269" w14:textId="77777777" w:rsidR="007C5FB5" w:rsidRPr="001E3F8A" w:rsidRDefault="007C5FB5" w:rsidP="007C5FB5">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bl>
          <w:p w14:paraId="61BDF0D3" w14:textId="77777777" w:rsidR="007C5FB5" w:rsidRPr="001E3F8A" w:rsidRDefault="007C5FB5" w:rsidP="0027123F">
            <w:pPr>
              <w:jc w:val="left"/>
              <w:rPr>
                <w:sz w:val="18"/>
                <w:szCs w:val="18"/>
              </w:rPr>
            </w:pPr>
          </w:p>
        </w:tc>
      </w:tr>
      <w:tr w:rsidR="007C5FB5" w:rsidRPr="001E3F8A" w14:paraId="495C40AE"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08A8BDB" w14:textId="77777777" w:rsidR="007C5FB5" w:rsidRPr="001E3F8A" w:rsidRDefault="007C5FB5" w:rsidP="0027123F">
            <w:pPr>
              <w:rPr>
                <w:rFonts w:cs="Segoe UI"/>
                <w:b/>
                <w:bCs/>
                <w:sz w:val="18"/>
                <w:szCs w:val="18"/>
              </w:rPr>
            </w:pPr>
            <w:r w:rsidRPr="001E3F8A">
              <w:rPr>
                <w:rFonts w:cs="Segoe UI"/>
                <w:b/>
                <w:bCs/>
                <w:sz w:val="18"/>
                <w:szCs w:val="18"/>
              </w:rPr>
              <w:t>Value</w:t>
            </w:r>
          </w:p>
        </w:tc>
        <w:tc>
          <w:tcPr>
            <w:tcW w:w="6560" w:type="dxa"/>
          </w:tcPr>
          <w:p w14:paraId="7E241590" w14:textId="77777777" w:rsidR="007C5FB5" w:rsidRPr="001E3F8A" w:rsidRDefault="007C5FB5" w:rsidP="0027123F">
            <w:pPr>
              <w:jc w:val="left"/>
              <w:rPr>
                <w:b/>
                <w:bCs/>
                <w:sz w:val="18"/>
                <w:szCs w:val="18"/>
              </w:rPr>
            </w:pPr>
            <w:r w:rsidRPr="001E3F8A">
              <w:rPr>
                <w:b/>
                <w:bCs/>
                <w:sz w:val="18"/>
                <w:szCs w:val="18"/>
              </w:rPr>
              <w:t>Yes</w:t>
            </w:r>
          </w:p>
        </w:tc>
      </w:tr>
      <w:tr w:rsidR="007C5FB5" w:rsidRPr="001E3F8A" w14:paraId="0600158B"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32A275A" w14:textId="77777777" w:rsidR="007C5FB5" w:rsidRPr="001E3F8A" w:rsidRDefault="007C5FB5" w:rsidP="0027123F">
            <w:pPr>
              <w:rPr>
                <w:rFonts w:cs="Segoe UI"/>
                <w:b/>
                <w:bCs/>
                <w:sz w:val="18"/>
                <w:szCs w:val="18"/>
              </w:rPr>
            </w:pPr>
            <w:r w:rsidRPr="001E3F8A">
              <w:rPr>
                <w:rFonts w:cs="Segoe UI"/>
                <w:b/>
                <w:bCs/>
                <w:sz w:val="18"/>
                <w:szCs w:val="18"/>
              </w:rPr>
              <w:t>Level</w:t>
            </w:r>
          </w:p>
        </w:tc>
        <w:tc>
          <w:tcPr>
            <w:tcW w:w="6560" w:type="dxa"/>
          </w:tcPr>
          <w:p w14:paraId="3334A739" w14:textId="77777777" w:rsidR="007C5FB5" w:rsidRPr="001E3F8A" w:rsidRDefault="007C5FB5" w:rsidP="0027123F">
            <w:pPr>
              <w:jc w:val="left"/>
              <w:rPr>
                <w:sz w:val="18"/>
                <w:szCs w:val="18"/>
              </w:rPr>
            </w:pPr>
            <w:r w:rsidRPr="001E3F8A">
              <w:rPr>
                <w:sz w:val="18"/>
                <w:szCs w:val="18"/>
              </w:rPr>
              <w:t>UAE</w:t>
            </w:r>
          </w:p>
        </w:tc>
      </w:tr>
      <w:tr w:rsidR="007C5FB5" w:rsidRPr="001E3F8A" w14:paraId="688FF98E"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C47352F" w14:textId="77777777" w:rsidR="007C5FB5" w:rsidRPr="001E3F8A" w:rsidRDefault="007C5FB5" w:rsidP="0027123F">
            <w:pPr>
              <w:rPr>
                <w:rFonts w:cs="Segoe UI"/>
                <w:b/>
                <w:bCs/>
                <w:sz w:val="18"/>
                <w:szCs w:val="18"/>
              </w:rPr>
            </w:pPr>
            <w:r w:rsidRPr="001E3F8A">
              <w:rPr>
                <w:rFonts w:cs="Segoe UI"/>
                <w:b/>
                <w:bCs/>
                <w:w w:val="89"/>
                <w:sz w:val="18"/>
                <w:szCs w:val="18"/>
              </w:rPr>
              <w:t>Data Sources</w:t>
            </w:r>
          </w:p>
        </w:tc>
        <w:tc>
          <w:tcPr>
            <w:tcW w:w="6560" w:type="dxa"/>
          </w:tcPr>
          <w:p w14:paraId="62D0350C" w14:textId="77777777" w:rsidR="007C5FB5" w:rsidRPr="001E3F8A" w:rsidRDefault="002406BD" w:rsidP="0027123F">
            <w:pPr>
              <w:jc w:val="left"/>
              <w:rPr>
                <w:sz w:val="18"/>
                <w:szCs w:val="18"/>
              </w:rPr>
            </w:pPr>
            <w:r w:rsidRPr="001E3F8A">
              <w:rPr>
                <w:sz w:val="18"/>
                <w:szCs w:val="18"/>
              </w:rPr>
              <w:t>Commission for Academic Accreditation (CAA)</w:t>
            </w:r>
          </w:p>
        </w:tc>
      </w:tr>
    </w:tbl>
    <w:p w14:paraId="7665A183" w14:textId="77777777" w:rsidR="002406BD" w:rsidRPr="001E3F8A" w:rsidRDefault="002406BD" w:rsidP="007F076E">
      <w:pPr>
        <w:rPr>
          <w:sz w:val="20"/>
          <w:szCs w:val="20"/>
        </w:rPr>
      </w:pPr>
    </w:p>
    <w:p w14:paraId="33F21221" w14:textId="77777777" w:rsidR="002406BD" w:rsidRPr="001E3F8A" w:rsidRDefault="002406BD">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2406BD" w:rsidRPr="001E3F8A" w14:paraId="16734F15"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68AE596C" w14:textId="77777777" w:rsidR="002406BD" w:rsidRPr="001E3F8A" w:rsidRDefault="002406BD"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03A9717C" w14:textId="77777777" w:rsidR="002406BD" w:rsidRPr="001E3F8A" w:rsidRDefault="002406BD" w:rsidP="0027123F">
            <w:pPr>
              <w:jc w:val="left"/>
              <w:rPr>
                <w:color w:val="FFFFFF" w:themeColor="background1"/>
                <w:sz w:val="20"/>
                <w:szCs w:val="20"/>
              </w:rPr>
            </w:pPr>
            <w:r w:rsidRPr="001E3F8A">
              <w:rPr>
                <w:color w:val="FFFFFF" w:themeColor="background1"/>
                <w:sz w:val="20"/>
                <w:szCs w:val="20"/>
              </w:rPr>
              <w:t>3.02</w:t>
            </w:r>
          </w:p>
        </w:tc>
      </w:tr>
      <w:tr w:rsidR="002406BD" w:rsidRPr="001E3F8A" w14:paraId="0B0DA5C8" w14:textId="77777777" w:rsidTr="002406BD">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0AD9279" w14:textId="77777777" w:rsidR="002406BD" w:rsidRPr="001E3F8A" w:rsidRDefault="002406BD" w:rsidP="002406BD">
            <w:pPr>
              <w:rPr>
                <w:rFonts w:cs="Segoe UI"/>
                <w:b/>
                <w:bCs/>
                <w:sz w:val="18"/>
                <w:szCs w:val="18"/>
              </w:rPr>
            </w:pPr>
            <w:r w:rsidRPr="001E3F8A">
              <w:rPr>
                <w:rFonts w:cs="Segoe UI"/>
                <w:b/>
                <w:bCs/>
                <w:sz w:val="18"/>
                <w:szCs w:val="18"/>
              </w:rPr>
              <w:t>Unique Reference Id</w:t>
            </w:r>
          </w:p>
        </w:tc>
        <w:tc>
          <w:tcPr>
            <w:tcW w:w="6560" w:type="dxa"/>
          </w:tcPr>
          <w:p w14:paraId="7DD90E7C" w14:textId="77777777" w:rsidR="002406BD" w:rsidRPr="001E3F8A" w:rsidRDefault="002406BD" w:rsidP="002406BD">
            <w:pPr>
              <w:jc w:val="left"/>
              <w:rPr>
                <w:sz w:val="18"/>
                <w:szCs w:val="18"/>
              </w:rPr>
            </w:pPr>
            <w:r w:rsidRPr="001E3F8A">
              <w:rPr>
                <w:sz w:val="18"/>
                <w:szCs w:val="18"/>
              </w:rPr>
              <w:t>ID_186</w:t>
            </w:r>
          </w:p>
        </w:tc>
      </w:tr>
      <w:tr w:rsidR="002406BD" w:rsidRPr="001E3F8A" w14:paraId="4CC588D4" w14:textId="77777777" w:rsidTr="002406BD">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59DB184" w14:textId="77777777" w:rsidR="002406BD" w:rsidRPr="001E3F8A" w:rsidRDefault="002406BD" w:rsidP="002406BD">
            <w:pPr>
              <w:rPr>
                <w:rFonts w:cs="Segoe UI"/>
                <w:b/>
                <w:bCs/>
                <w:sz w:val="18"/>
                <w:szCs w:val="18"/>
              </w:rPr>
            </w:pPr>
            <w:r w:rsidRPr="001E3F8A">
              <w:rPr>
                <w:rFonts w:cs="Segoe UI"/>
                <w:b/>
                <w:bCs/>
                <w:sz w:val="18"/>
                <w:szCs w:val="18"/>
              </w:rPr>
              <w:t>Name</w:t>
            </w:r>
          </w:p>
        </w:tc>
        <w:tc>
          <w:tcPr>
            <w:tcW w:w="6560" w:type="dxa"/>
          </w:tcPr>
          <w:p w14:paraId="2DAFCFD9" w14:textId="77777777" w:rsidR="002406BD" w:rsidRPr="001E3F8A" w:rsidRDefault="002406BD" w:rsidP="002406BD">
            <w:pPr>
              <w:jc w:val="left"/>
              <w:rPr>
                <w:sz w:val="18"/>
                <w:szCs w:val="18"/>
              </w:rPr>
            </w:pPr>
            <w:r w:rsidRPr="001E3F8A">
              <w:rPr>
                <w:sz w:val="18"/>
                <w:szCs w:val="18"/>
              </w:rPr>
              <w:t>Existence of national and/or subnational mechanisms for accreditation of health workforce education and training institutions and their programmes</w:t>
            </w:r>
          </w:p>
        </w:tc>
      </w:tr>
      <w:tr w:rsidR="002406BD" w:rsidRPr="001E3F8A" w14:paraId="4B6E7C08"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11F146A" w14:textId="77777777" w:rsidR="002406BD" w:rsidRPr="001E3F8A" w:rsidRDefault="002406BD" w:rsidP="0027123F">
            <w:pPr>
              <w:rPr>
                <w:rFonts w:cs="Segoe UI"/>
                <w:b/>
                <w:bCs/>
                <w:sz w:val="18"/>
                <w:szCs w:val="18"/>
              </w:rPr>
            </w:pPr>
            <w:r w:rsidRPr="001E3F8A">
              <w:rPr>
                <w:rFonts w:cs="Segoe UI"/>
                <w:b/>
                <w:bCs/>
                <w:sz w:val="18"/>
                <w:szCs w:val="18"/>
              </w:rPr>
              <w:t>Possible Values</w:t>
            </w:r>
          </w:p>
        </w:tc>
        <w:tc>
          <w:tcPr>
            <w:tcW w:w="6560" w:type="dxa"/>
          </w:tcPr>
          <w:p w14:paraId="305F19D3" w14:textId="77777777" w:rsidR="002406BD" w:rsidRPr="001E3F8A" w:rsidRDefault="002406BD" w:rsidP="0027123F">
            <w:pPr>
              <w:jc w:val="left"/>
              <w:rPr>
                <w:sz w:val="18"/>
                <w:szCs w:val="18"/>
              </w:rPr>
            </w:pPr>
            <w:r w:rsidRPr="001E3F8A">
              <w:rPr>
                <w:sz w:val="18"/>
                <w:szCs w:val="18"/>
              </w:rPr>
              <w:t>Yes/No/Partly</w:t>
            </w:r>
          </w:p>
        </w:tc>
      </w:tr>
      <w:tr w:rsidR="002406BD" w:rsidRPr="001E3F8A" w14:paraId="2F31248F"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8992A93" w14:textId="77777777" w:rsidR="002406BD" w:rsidRPr="001E3F8A" w:rsidRDefault="002406BD" w:rsidP="0027123F">
            <w:pPr>
              <w:rPr>
                <w:rFonts w:cs="Segoe UI"/>
                <w:b/>
                <w:bCs/>
                <w:sz w:val="18"/>
                <w:szCs w:val="18"/>
              </w:rPr>
            </w:pPr>
            <w:r w:rsidRPr="001E3F8A">
              <w:rPr>
                <w:rFonts w:cs="Segoe UI"/>
                <w:b/>
                <w:bCs/>
                <w:sz w:val="18"/>
                <w:szCs w:val="18"/>
              </w:rPr>
              <w:t>Definition</w:t>
            </w:r>
          </w:p>
        </w:tc>
        <w:tc>
          <w:tcPr>
            <w:tcW w:w="6560" w:type="dxa"/>
          </w:tcPr>
          <w:p w14:paraId="57034A47" w14:textId="77777777" w:rsidR="002406BD" w:rsidRPr="001E3F8A" w:rsidRDefault="002406BD" w:rsidP="0027123F">
            <w:pPr>
              <w:jc w:val="left"/>
              <w:rPr>
                <w:sz w:val="18"/>
                <w:szCs w:val="18"/>
              </w:rPr>
            </w:pPr>
            <w:r w:rsidRPr="001E3F8A">
              <w:rPr>
                <w:sz w:val="18"/>
                <w:szCs w:val="18"/>
              </w:rPr>
              <w:t>The following questions help determine the existence of national and/or subnational mechanisms for accreditation of health workforce education and training institutions and their programmes</w:t>
            </w:r>
          </w:p>
          <w:p w14:paraId="34456FD1" w14:textId="77777777" w:rsidR="00FD1D3A" w:rsidRPr="001E3F8A" w:rsidRDefault="00FD1D3A"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2406BD" w:rsidRPr="001E3F8A" w14:paraId="41285590"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66DF7F96" w14:textId="77777777" w:rsidR="002406BD" w:rsidRPr="001E3F8A" w:rsidRDefault="002406BD" w:rsidP="0027123F">
                  <w:pPr>
                    <w:rPr>
                      <w:sz w:val="18"/>
                      <w:szCs w:val="18"/>
                    </w:rPr>
                  </w:pPr>
                  <w:r w:rsidRPr="001E3F8A">
                    <w:rPr>
                      <w:sz w:val="18"/>
                      <w:szCs w:val="18"/>
                    </w:rPr>
                    <w:t>Supporting Question</w:t>
                  </w:r>
                </w:p>
              </w:tc>
              <w:tc>
                <w:tcPr>
                  <w:tcW w:w="1220" w:type="dxa"/>
                </w:tcPr>
                <w:p w14:paraId="272E9574" w14:textId="77777777" w:rsidR="002406BD" w:rsidRPr="001E3F8A" w:rsidRDefault="002406BD"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2406BD" w:rsidRPr="001E3F8A" w14:paraId="44F9206E"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436747A9" w14:textId="77777777" w:rsidR="002406BD" w:rsidRPr="001E3F8A" w:rsidRDefault="002406BD" w:rsidP="002406BD">
                  <w:pPr>
                    <w:rPr>
                      <w:b w:val="0"/>
                      <w:bCs w:val="0"/>
                      <w:sz w:val="18"/>
                      <w:szCs w:val="18"/>
                    </w:rPr>
                  </w:pPr>
                  <w:r w:rsidRPr="001E3F8A">
                    <w:rPr>
                      <w:b w:val="0"/>
                      <w:bCs w:val="0"/>
                      <w:sz w:val="18"/>
                      <w:szCs w:val="18"/>
                    </w:rPr>
                    <w:t>Have national and/or subnational mechanisms for accreditation of health workforce education and training institutions and their programmes been established?</w:t>
                  </w:r>
                </w:p>
              </w:tc>
              <w:tc>
                <w:tcPr>
                  <w:tcW w:w="1220" w:type="dxa"/>
                </w:tcPr>
                <w:p w14:paraId="6C34E9C5" w14:textId="77777777" w:rsidR="002406BD" w:rsidRPr="001E3F8A" w:rsidRDefault="002406BD" w:rsidP="002406BD">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2406BD" w:rsidRPr="001E3F8A" w14:paraId="7BF7275A"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245DEB2A" w14:textId="77777777" w:rsidR="002406BD" w:rsidRPr="001E3F8A" w:rsidRDefault="002406BD" w:rsidP="002406BD">
                  <w:pPr>
                    <w:rPr>
                      <w:b w:val="0"/>
                      <w:bCs w:val="0"/>
                      <w:sz w:val="18"/>
                      <w:szCs w:val="18"/>
                    </w:rPr>
                  </w:pPr>
                  <w:r w:rsidRPr="001E3F8A">
                    <w:rPr>
                      <w:b w:val="0"/>
                      <w:bCs w:val="0"/>
                      <w:sz w:val="18"/>
                      <w:szCs w:val="18"/>
                    </w:rPr>
                    <w:t>Are national and/or subnational mechanisms for accreditation of health workforce education and training institutions and their programmes compulsory?</w:t>
                  </w:r>
                </w:p>
              </w:tc>
              <w:tc>
                <w:tcPr>
                  <w:tcW w:w="1220" w:type="dxa"/>
                </w:tcPr>
                <w:p w14:paraId="42135D82" w14:textId="77777777" w:rsidR="002406BD" w:rsidRPr="001E3F8A" w:rsidRDefault="002406BD" w:rsidP="002406BD">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2406BD" w:rsidRPr="001E3F8A" w14:paraId="7E7DB2D0"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3ADB3CF" w14:textId="77777777" w:rsidR="002406BD" w:rsidRPr="001E3F8A" w:rsidRDefault="002406BD" w:rsidP="002406BD">
                  <w:pPr>
                    <w:rPr>
                      <w:b w:val="0"/>
                      <w:bCs w:val="0"/>
                      <w:sz w:val="18"/>
                      <w:szCs w:val="18"/>
                    </w:rPr>
                  </w:pPr>
                  <w:r w:rsidRPr="001E3F8A">
                    <w:rPr>
                      <w:b w:val="0"/>
                      <w:bCs w:val="0"/>
                      <w:sz w:val="18"/>
                      <w:szCs w:val="18"/>
                    </w:rPr>
                    <w:t>Are there national and/or subnational mechanisms for accreditation of health workforce education and training institutions and their programmes that are not compulsory?</w:t>
                  </w:r>
                </w:p>
              </w:tc>
              <w:tc>
                <w:tcPr>
                  <w:tcW w:w="1220" w:type="dxa"/>
                </w:tcPr>
                <w:p w14:paraId="49D7FFD0" w14:textId="77777777" w:rsidR="002406BD" w:rsidRPr="001E3F8A" w:rsidRDefault="002406BD" w:rsidP="002406BD">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No</w:t>
                  </w:r>
                </w:p>
              </w:tc>
            </w:tr>
            <w:tr w:rsidR="002406BD" w:rsidRPr="001E3F8A" w14:paraId="658969AA"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3741D71D" w14:textId="77777777" w:rsidR="002406BD" w:rsidRPr="001E3F8A" w:rsidRDefault="002406BD" w:rsidP="002406BD">
                  <w:pPr>
                    <w:rPr>
                      <w:b w:val="0"/>
                      <w:bCs w:val="0"/>
                      <w:sz w:val="18"/>
                      <w:szCs w:val="18"/>
                    </w:rPr>
                  </w:pPr>
                  <w:r w:rsidRPr="001E3F8A">
                    <w:rPr>
                      <w:b w:val="0"/>
                      <w:bCs w:val="0"/>
                      <w:sz w:val="18"/>
                      <w:szCs w:val="18"/>
                    </w:rPr>
                    <w:t>If established, do national and/or subnational mechanisms for accreditation of health workforce education and training institutions and their programmes take into account national education plans for the health workforce?</w:t>
                  </w:r>
                </w:p>
              </w:tc>
              <w:tc>
                <w:tcPr>
                  <w:tcW w:w="1220" w:type="dxa"/>
                </w:tcPr>
                <w:p w14:paraId="73E64F9F" w14:textId="77777777" w:rsidR="002406BD" w:rsidRPr="001E3F8A" w:rsidRDefault="002406BD" w:rsidP="002406BD">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63A795F8" w14:textId="77777777" w:rsidR="002406BD" w:rsidRPr="001E3F8A" w:rsidRDefault="002406BD" w:rsidP="0027123F">
            <w:pPr>
              <w:jc w:val="left"/>
              <w:rPr>
                <w:sz w:val="18"/>
                <w:szCs w:val="18"/>
              </w:rPr>
            </w:pPr>
          </w:p>
        </w:tc>
      </w:tr>
      <w:tr w:rsidR="002406BD" w:rsidRPr="001E3F8A" w14:paraId="3B7D1B41"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B545725" w14:textId="77777777" w:rsidR="002406BD" w:rsidRPr="001E3F8A" w:rsidRDefault="002406BD" w:rsidP="0027123F">
            <w:pPr>
              <w:rPr>
                <w:rFonts w:cs="Segoe UI"/>
                <w:b/>
                <w:bCs/>
                <w:sz w:val="18"/>
                <w:szCs w:val="18"/>
              </w:rPr>
            </w:pPr>
            <w:r w:rsidRPr="001E3F8A">
              <w:rPr>
                <w:rFonts w:cs="Segoe UI"/>
                <w:b/>
                <w:bCs/>
                <w:sz w:val="18"/>
                <w:szCs w:val="18"/>
              </w:rPr>
              <w:t>Value</w:t>
            </w:r>
          </w:p>
        </w:tc>
        <w:tc>
          <w:tcPr>
            <w:tcW w:w="6560" w:type="dxa"/>
          </w:tcPr>
          <w:p w14:paraId="3D9FEE13" w14:textId="77777777" w:rsidR="002406BD" w:rsidRPr="001E3F8A" w:rsidRDefault="002406BD" w:rsidP="0027123F">
            <w:pPr>
              <w:jc w:val="left"/>
              <w:rPr>
                <w:b/>
                <w:bCs/>
                <w:sz w:val="18"/>
                <w:szCs w:val="18"/>
              </w:rPr>
            </w:pPr>
            <w:r w:rsidRPr="001E3F8A">
              <w:rPr>
                <w:b/>
                <w:bCs/>
                <w:sz w:val="18"/>
                <w:szCs w:val="18"/>
              </w:rPr>
              <w:t>Partly</w:t>
            </w:r>
          </w:p>
        </w:tc>
      </w:tr>
      <w:tr w:rsidR="002406BD" w:rsidRPr="001E3F8A" w14:paraId="726512CF"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98B69F9" w14:textId="77777777" w:rsidR="002406BD" w:rsidRPr="001E3F8A" w:rsidRDefault="002406BD" w:rsidP="0027123F">
            <w:pPr>
              <w:rPr>
                <w:rFonts w:cs="Segoe UI"/>
                <w:b/>
                <w:bCs/>
                <w:sz w:val="18"/>
                <w:szCs w:val="18"/>
              </w:rPr>
            </w:pPr>
            <w:r w:rsidRPr="001E3F8A">
              <w:rPr>
                <w:rFonts w:cs="Segoe UI"/>
                <w:b/>
                <w:bCs/>
                <w:sz w:val="18"/>
                <w:szCs w:val="18"/>
              </w:rPr>
              <w:t>Level</w:t>
            </w:r>
          </w:p>
        </w:tc>
        <w:tc>
          <w:tcPr>
            <w:tcW w:w="6560" w:type="dxa"/>
          </w:tcPr>
          <w:p w14:paraId="046D5BBD" w14:textId="77777777" w:rsidR="002406BD" w:rsidRPr="001E3F8A" w:rsidRDefault="002406BD" w:rsidP="0027123F">
            <w:pPr>
              <w:jc w:val="left"/>
              <w:rPr>
                <w:sz w:val="18"/>
                <w:szCs w:val="18"/>
              </w:rPr>
            </w:pPr>
            <w:r w:rsidRPr="001E3F8A">
              <w:rPr>
                <w:sz w:val="18"/>
                <w:szCs w:val="18"/>
              </w:rPr>
              <w:t>UAE</w:t>
            </w:r>
          </w:p>
        </w:tc>
      </w:tr>
      <w:tr w:rsidR="002406BD" w:rsidRPr="001E3F8A" w14:paraId="344826DF" w14:textId="77777777" w:rsidTr="002406BD">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A8F9566" w14:textId="77777777" w:rsidR="002406BD" w:rsidRPr="001E3F8A" w:rsidRDefault="002406BD" w:rsidP="0027123F">
            <w:pPr>
              <w:rPr>
                <w:rFonts w:cs="Segoe UI"/>
                <w:b/>
                <w:bCs/>
                <w:sz w:val="18"/>
                <w:szCs w:val="18"/>
              </w:rPr>
            </w:pPr>
            <w:r w:rsidRPr="001E3F8A">
              <w:rPr>
                <w:rFonts w:cs="Segoe UI"/>
                <w:b/>
                <w:bCs/>
                <w:sz w:val="18"/>
                <w:szCs w:val="18"/>
              </w:rPr>
              <w:t>Recommendation</w:t>
            </w:r>
          </w:p>
        </w:tc>
        <w:tc>
          <w:tcPr>
            <w:tcW w:w="6560" w:type="dxa"/>
          </w:tcPr>
          <w:p w14:paraId="616329D1" w14:textId="420C7290" w:rsidR="002406BD" w:rsidRPr="001E3F8A" w:rsidRDefault="00A30D9F" w:rsidP="002406BD">
            <w:pPr>
              <w:jc w:val="left"/>
              <w:rPr>
                <w:i/>
                <w:iCs/>
                <w:sz w:val="16"/>
                <w:szCs w:val="16"/>
                <w:u w:val="single"/>
              </w:rPr>
            </w:pPr>
            <w:r>
              <w:rPr>
                <w:i/>
                <w:iCs/>
                <w:color w:val="D29F0F" w:themeColor="background2" w:themeShade="80"/>
                <w:sz w:val="16"/>
                <w:szCs w:val="16"/>
                <w:u w:val="single"/>
              </w:rPr>
              <w:fldChar w:fldCharType="begin"/>
            </w:r>
            <w:r w:rsidRPr="00A30D9F">
              <w:rPr>
                <w:i/>
                <w:iCs/>
                <w:color w:val="D29F0F" w:themeColor="background2" w:themeShade="80"/>
                <w:sz w:val="16"/>
                <w:szCs w:val="16"/>
                <w:u w:val="single"/>
              </w:rPr>
              <w:instrText xml:space="preserve"> REF _Ref54644708 \r \h </w:instrText>
            </w:r>
            <w:r>
              <w:rPr>
                <w:i/>
                <w:iCs/>
                <w:color w:val="D29F0F" w:themeColor="background2" w:themeShade="80"/>
                <w:sz w:val="16"/>
                <w:szCs w:val="16"/>
                <w:u w:val="single"/>
              </w:rPr>
              <w:instrText xml:space="preserve"> \* MERGEFORMAT </w:instrText>
            </w:r>
            <w:r>
              <w:rPr>
                <w:i/>
                <w:iCs/>
                <w:color w:val="D29F0F" w:themeColor="background2" w:themeShade="80"/>
                <w:sz w:val="16"/>
                <w:szCs w:val="16"/>
                <w:u w:val="single"/>
              </w:rPr>
            </w:r>
            <w:r>
              <w:rPr>
                <w:i/>
                <w:iCs/>
                <w:color w:val="D29F0F" w:themeColor="background2" w:themeShade="80"/>
                <w:sz w:val="16"/>
                <w:szCs w:val="16"/>
                <w:u w:val="single"/>
              </w:rPr>
              <w:fldChar w:fldCharType="separate"/>
            </w:r>
            <w:r w:rsidRPr="00A30D9F">
              <w:rPr>
                <w:i/>
                <w:iCs/>
                <w:color w:val="D29F0F" w:themeColor="background2" w:themeShade="80"/>
                <w:sz w:val="16"/>
                <w:szCs w:val="16"/>
                <w:u w:val="single"/>
                <w:cs/>
              </w:rPr>
              <w:t>‎</w:t>
            </w:r>
            <w:r w:rsidRPr="00A30D9F">
              <w:rPr>
                <w:i/>
                <w:iCs/>
                <w:color w:val="D29F0F" w:themeColor="background2" w:themeShade="80"/>
                <w:sz w:val="16"/>
                <w:szCs w:val="16"/>
                <w:u w:val="single"/>
              </w:rPr>
              <w:t>23.2.1</w:t>
            </w:r>
            <w:r>
              <w:rPr>
                <w:i/>
                <w:iCs/>
                <w:color w:val="D29F0F" w:themeColor="background2" w:themeShade="80"/>
                <w:sz w:val="16"/>
                <w:szCs w:val="16"/>
                <w:u w:val="single"/>
              </w:rPr>
              <w:fldChar w:fldCharType="end"/>
            </w:r>
            <w:r w:rsidR="0009251B">
              <w:rPr>
                <w:i/>
                <w:iCs/>
                <w:color w:val="D29F0F" w:themeColor="background2" w:themeShade="80"/>
                <w:sz w:val="16"/>
                <w:szCs w:val="16"/>
                <w:u w:val="single"/>
              </w:rPr>
              <w:t xml:space="preserve"> </w:t>
            </w:r>
            <w:r w:rsidRPr="00A30D9F">
              <w:rPr>
                <w:i/>
                <w:iCs/>
                <w:color w:val="D29F0F" w:themeColor="background2" w:themeShade="80"/>
                <w:sz w:val="16"/>
                <w:szCs w:val="16"/>
                <w:u w:val="single"/>
              </w:rPr>
              <w:fldChar w:fldCharType="begin"/>
            </w:r>
            <w:r w:rsidRPr="00A30D9F">
              <w:rPr>
                <w:i/>
                <w:iCs/>
                <w:color w:val="D29F0F" w:themeColor="background2" w:themeShade="80"/>
                <w:sz w:val="16"/>
                <w:szCs w:val="16"/>
                <w:u w:val="single"/>
              </w:rPr>
              <w:instrText xml:space="preserve"> REF _Ref54644708 \h </w:instrText>
            </w:r>
            <w:r>
              <w:rPr>
                <w:i/>
                <w:iCs/>
                <w:color w:val="D29F0F" w:themeColor="background2" w:themeShade="80"/>
                <w:sz w:val="16"/>
                <w:szCs w:val="16"/>
                <w:u w:val="single"/>
              </w:rPr>
              <w:instrText xml:space="preserve"> \* MERGEFORMAT </w:instrText>
            </w:r>
            <w:r w:rsidRPr="00A30D9F">
              <w:rPr>
                <w:i/>
                <w:iCs/>
                <w:color w:val="D29F0F" w:themeColor="background2" w:themeShade="80"/>
                <w:sz w:val="16"/>
                <w:szCs w:val="16"/>
                <w:u w:val="single"/>
              </w:rPr>
            </w:r>
            <w:r w:rsidRPr="00A30D9F">
              <w:rPr>
                <w:i/>
                <w:iCs/>
                <w:color w:val="D29F0F" w:themeColor="background2" w:themeShade="80"/>
                <w:sz w:val="16"/>
                <w:szCs w:val="16"/>
                <w:u w:val="single"/>
              </w:rPr>
              <w:fldChar w:fldCharType="separate"/>
            </w:r>
            <w:r w:rsidRPr="00A30D9F">
              <w:rPr>
                <w:i/>
                <w:iCs/>
                <w:color w:val="D29F0F" w:themeColor="background2" w:themeShade="80"/>
                <w:sz w:val="16"/>
                <w:szCs w:val="16"/>
                <w:u w:val="single"/>
              </w:rPr>
              <w:t>Recommendation for Accreditation of non-compulsory education and training institutions</w:t>
            </w:r>
            <w:r w:rsidRPr="00A30D9F">
              <w:rPr>
                <w:i/>
                <w:iCs/>
                <w:color w:val="D29F0F" w:themeColor="background2" w:themeShade="80"/>
                <w:sz w:val="16"/>
                <w:szCs w:val="16"/>
                <w:u w:val="single"/>
              </w:rPr>
              <w:fldChar w:fldCharType="end"/>
            </w:r>
          </w:p>
        </w:tc>
      </w:tr>
      <w:tr w:rsidR="002406BD" w:rsidRPr="001E3F8A" w14:paraId="772B1B3E"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F07FAB9" w14:textId="77777777" w:rsidR="002406BD" w:rsidRPr="001E3F8A" w:rsidRDefault="002406BD" w:rsidP="0027123F">
            <w:pPr>
              <w:rPr>
                <w:rFonts w:cs="Segoe UI"/>
                <w:b/>
                <w:bCs/>
                <w:sz w:val="18"/>
                <w:szCs w:val="18"/>
              </w:rPr>
            </w:pPr>
            <w:r w:rsidRPr="001E3F8A">
              <w:rPr>
                <w:rFonts w:cs="Segoe UI"/>
                <w:b/>
                <w:bCs/>
                <w:w w:val="89"/>
                <w:sz w:val="18"/>
                <w:szCs w:val="18"/>
              </w:rPr>
              <w:t>Data Sources</w:t>
            </w:r>
          </w:p>
        </w:tc>
        <w:tc>
          <w:tcPr>
            <w:tcW w:w="6560" w:type="dxa"/>
          </w:tcPr>
          <w:p w14:paraId="002A7084" w14:textId="77777777" w:rsidR="002406BD" w:rsidRPr="001E3F8A" w:rsidRDefault="002406BD" w:rsidP="0027123F">
            <w:pPr>
              <w:jc w:val="left"/>
              <w:rPr>
                <w:sz w:val="18"/>
                <w:szCs w:val="18"/>
              </w:rPr>
            </w:pPr>
            <w:r w:rsidRPr="001E3F8A">
              <w:rPr>
                <w:sz w:val="18"/>
                <w:szCs w:val="18"/>
              </w:rPr>
              <w:t>Commission for Academic Accreditation (CAA)</w:t>
            </w:r>
          </w:p>
        </w:tc>
      </w:tr>
    </w:tbl>
    <w:p w14:paraId="4BC10891" w14:textId="77777777" w:rsidR="00E23F0C" w:rsidRPr="001E3F8A" w:rsidRDefault="00E23F0C" w:rsidP="007F076E">
      <w:pPr>
        <w:rPr>
          <w:sz w:val="20"/>
          <w:szCs w:val="20"/>
        </w:rPr>
      </w:pPr>
    </w:p>
    <w:p w14:paraId="4772923E" w14:textId="77777777" w:rsidR="00E23F0C" w:rsidRPr="001E3F8A" w:rsidRDefault="00E23F0C">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E23F0C" w:rsidRPr="001E3F8A" w14:paraId="39EFA4FB"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11614020" w14:textId="77777777" w:rsidR="00E23F0C" w:rsidRPr="001E3F8A" w:rsidRDefault="00E23F0C"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5AE5B8CE" w14:textId="77777777" w:rsidR="00E23F0C" w:rsidRPr="001E3F8A" w:rsidRDefault="00E23F0C" w:rsidP="0027123F">
            <w:pPr>
              <w:jc w:val="left"/>
              <w:rPr>
                <w:color w:val="FFFFFF" w:themeColor="background1"/>
                <w:sz w:val="20"/>
                <w:szCs w:val="20"/>
              </w:rPr>
            </w:pPr>
            <w:r w:rsidRPr="001E3F8A">
              <w:rPr>
                <w:color w:val="FFFFFF" w:themeColor="background1"/>
                <w:sz w:val="20"/>
                <w:szCs w:val="20"/>
              </w:rPr>
              <w:t>3.03</w:t>
            </w:r>
          </w:p>
        </w:tc>
      </w:tr>
      <w:tr w:rsidR="00E23F0C" w:rsidRPr="001E3F8A" w14:paraId="79421DED" w14:textId="77777777" w:rsidTr="00E23F0C">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9990B79" w14:textId="77777777" w:rsidR="00E23F0C" w:rsidRPr="001E3F8A" w:rsidRDefault="00E23F0C" w:rsidP="00E23F0C">
            <w:pPr>
              <w:rPr>
                <w:rFonts w:cs="Segoe UI"/>
                <w:b/>
                <w:bCs/>
                <w:sz w:val="18"/>
                <w:szCs w:val="18"/>
              </w:rPr>
            </w:pPr>
            <w:r w:rsidRPr="001E3F8A">
              <w:rPr>
                <w:rFonts w:cs="Segoe UI"/>
                <w:b/>
                <w:bCs/>
                <w:sz w:val="18"/>
                <w:szCs w:val="18"/>
              </w:rPr>
              <w:t>Unique Reference Id</w:t>
            </w:r>
          </w:p>
        </w:tc>
        <w:tc>
          <w:tcPr>
            <w:tcW w:w="6560" w:type="dxa"/>
          </w:tcPr>
          <w:p w14:paraId="3F59F613" w14:textId="77777777" w:rsidR="00E23F0C" w:rsidRPr="001E3F8A" w:rsidRDefault="00E23F0C" w:rsidP="00E23F0C">
            <w:pPr>
              <w:jc w:val="left"/>
              <w:rPr>
                <w:sz w:val="18"/>
                <w:szCs w:val="18"/>
              </w:rPr>
            </w:pPr>
            <w:r w:rsidRPr="001E3F8A">
              <w:rPr>
                <w:sz w:val="18"/>
                <w:szCs w:val="18"/>
              </w:rPr>
              <w:t>ID_187</w:t>
            </w:r>
          </w:p>
        </w:tc>
      </w:tr>
      <w:tr w:rsidR="00E23F0C" w:rsidRPr="001E3F8A" w14:paraId="4AA2E2D0" w14:textId="77777777" w:rsidTr="00E23F0C">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88303EE" w14:textId="77777777" w:rsidR="00E23F0C" w:rsidRPr="001E3F8A" w:rsidRDefault="00E23F0C" w:rsidP="00E23F0C">
            <w:pPr>
              <w:rPr>
                <w:rFonts w:cs="Segoe UI"/>
                <w:b/>
                <w:bCs/>
                <w:sz w:val="18"/>
                <w:szCs w:val="18"/>
              </w:rPr>
            </w:pPr>
            <w:r w:rsidRPr="001E3F8A">
              <w:rPr>
                <w:rFonts w:cs="Segoe UI"/>
                <w:b/>
                <w:bCs/>
                <w:sz w:val="18"/>
                <w:szCs w:val="18"/>
              </w:rPr>
              <w:t>Name</w:t>
            </w:r>
          </w:p>
        </w:tc>
        <w:tc>
          <w:tcPr>
            <w:tcW w:w="6560" w:type="dxa"/>
          </w:tcPr>
          <w:p w14:paraId="553AC4F6" w14:textId="77777777" w:rsidR="00E23F0C" w:rsidRPr="001E3F8A" w:rsidRDefault="00E23F0C" w:rsidP="00E23F0C">
            <w:pPr>
              <w:jc w:val="left"/>
              <w:rPr>
                <w:sz w:val="18"/>
                <w:szCs w:val="18"/>
              </w:rPr>
            </w:pPr>
            <w:r w:rsidRPr="001E3F8A">
              <w:rPr>
                <w:sz w:val="18"/>
                <w:szCs w:val="18"/>
              </w:rPr>
              <w:t>Existence of national and/or subnational standards for social accountability in accreditation mechanisms</w:t>
            </w:r>
          </w:p>
        </w:tc>
      </w:tr>
      <w:tr w:rsidR="00E23F0C" w:rsidRPr="001E3F8A" w14:paraId="7A6924EC"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5E43069" w14:textId="77777777" w:rsidR="00E23F0C" w:rsidRPr="001E3F8A" w:rsidRDefault="00E23F0C" w:rsidP="0027123F">
            <w:pPr>
              <w:rPr>
                <w:rFonts w:cs="Segoe UI"/>
                <w:b/>
                <w:bCs/>
                <w:sz w:val="18"/>
                <w:szCs w:val="18"/>
              </w:rPr>
            </w:pPr>
            <w:r w:rsidRPr="001E3F8A">
              <w:rPr>
                <w:rFonts w:cs="Segoe UI"/>
                <w:b/>
                <w:bCs/>
                <w:sz w:val="18"/>
                <w:szCs w:val="18"/>
              </w:rPr>
              <w:t>Possible Values</w:t>
            </w:r>
          </w:p>
        </w:tc>
        <w:tc>
          <w:tcPr>
            <w:tcW w:w="6560" w:type="dxa"/>
          </w:tcPr>
          <w:p w14:paraId="7E2206BB" w14:textId="77777777" w:rsidR="00E23F0C" w:rsidRPr="001E3F8A" w:rsidRDefault="00E23F0C" w:rsidP="0027123F">
            <w:pPr>
              <w:jc w:val="left"/>
              <w:rPr>
                <w:sz w:val="18"/>
                <w:szCs w:val="18"/>
              </w:rPr>
            </w:pPr>
            <w:r w:rsidRPr="001E3F8A">
              <w:rPr>
                <w:sz w:val="18"/>
                <w:szCs w:val="18"/>
              </w:rPr>
              <w:t>Yes/No/Partly</w:t>
            </w:r>
          </w:p>
        </w:tc>
      </w:tr>
      <w:tr w:rsidR="00E23F0C" w:rsidRPr="001E3F8A" w14:paraId="0A521668"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EBA6EA4" w14:textId="77777777" w:rsidR="00E23F0C" w:rsidRPr="001E3F8A" w:rsidRDefault="00E23F0C" w:rsidP="0027123F">
            <w:pPr>
              <w:rPr>
                <w:rFonts w:cs="Segoe UI"/>
                <w:b/>
                <w:bCs/>
                <w:sz w:val="18"/>
                <w:szCs w:val="18"/>
              </w:rPr>
            </w:pPr>
            <w:r w:rsidRPr="001E3F8A">
              <w:rPr>
                <w:rFonts w:cs="Segoe UI"/>
                <w:b/>
                <w:bCs/>
                <w:sz w:val="18"/>
                <w:szCs w:val="18"/>
              </w:rPr>
              <w:t>Definition</w:t>
            </w:r>
          </w:p>
        </w:tc>
        <w:tc>
          <w:tcPr>
            <w:tcW w:w="6560" w:type="dxa"/>
          </w:tcPr>
          <w:p w14:paraId="41335BA0" w14:textId="77777777" w:rsidR="00E23F0C" w:rsidRPr="001E3F8A" w:rsidRDefault="00E23F0C" w:rsidP="0027123F">
            <w:pPr>
              <w:jc w:val="left"/>
              <w:rPr>
                <w:sz w:val="18"/>
                <w:szCs w:val="18"/>
              </w:rPr>
            </w:pPr>
            <w:r w:rsidRPr="001E3F8A">
              <w:rPr>
                <w:sz w:val="18"/>
                <w:szCs w:val="18"/>
              </w:rPr>
              <w:t xml:space="preserve">The following questions help determine the existence of national and/or subnational standards for social accountability in accreditation mechanisms </w:t>
            </w:r>
          </w:p>
          <w:p w14:paraId="6A4EDEFE" w14:textId="77777777" w:rsidR="00FD1D3A" w:rsidRPr="001E3F8A" w:rsidRDefault="00FD1D3A"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E23F0C" w:rsidRPr="001E3F8A" w14:paraId="01D107AF"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6ECD9641" w14:textId="77777777" w:rsidR="00E23F0C" w:rsidRPr="001E3F8A" w:rsidRDefault="00E23F0C" w:rsidP="0027123F">
                  <w:pPr>
                    <w:rPr>
                      <w:sz w:val="18"/>
                      <w:szCs w:val="18"/>
                    </w:rPr>
                  </w:pPr>
                  <w:r w:rsidRPr="001E3F8A">
                    <w:rPr>
                      <w:sz w:val="18"/>
                      <w:szCs w:val="18"/>
                    </w:rPr>
                    <w:t>Supporting Question</w:t>
                  </w:r>
                </w:p>
              </w:tc>
              <w:tc>
                <w:tcPr>
                  <w:tcW w:w="1220" w:type="dxa"/>
                </w:tcPr>
                <w:p w14:paraId="600A2F9A" w14:textId="77777777" w:rsidR="00E23F0C" w:rsidRPr="001E3F8A" w:rsidRDefault="00E23F0C"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E23F0C" w:rsidRPr="001E3F8A" w14:paraId="68F7312E"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4B2064CB" w14:textId="77777777" w:rsidR="00E23F0C" w:rsidRPr="001E3F8A" w:rsidRDefault="00E23F0C" w:rsidP="00E23F0C">
                  <w:pPr>
                    <w:rPr>
                      <w:b w:val="0"/>
                      <w:bCs w:val="0"/>
                      <w:sz w:val="18"/>
                      <w:szCs w:val="18"/>
                    </w:rPr>
                  </w:pPr>
                  <w:r w:rsidRPr="001E3F8A">
                    <w:rPr>
                      <w:b w:val="0"/>
                      <w:bCs w:val="0"/>
                      <w:sz w:val="18"/>
                      <w:szCs w:val="18"/>
                    </w:rPr>
                    <w:t>Is social accountability included or reflected within national and/or subnational standards</w:t>
                  </w:r>
                </w:p>
              </w:tc>
              <w:tc>
                <w:tcPr>
                  <w:tcW w:w="1220" w:type="dxa"/>
                </w:tcPr>
                <w:p w14:paraId="34C79DA2" w14:textId="77777777" w:rsidR="00E23F0C" w:rsidRPr="001E3F8A" w:rsidRDefault="00E23F0C" w:rsidP="00E23F0C">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E23F0C" w:rsidRPr="001E3F8A" w14:paraId="6E45A868"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6E26B00A" w14:textId="77777777" w:rsidR="00E23F0C" w:rsidRPr="001E3F8A" w:rsidRDefault="00E23F0C" w:rsidP="00E23F0C">
                  <w:pPr>
                    <w:rPr>
                      <w:b w:val="0"/>
                      <w:bCs w:val="0"/>
                      <w:sz w:val="18"/>
                      <w:szCs w:val="18"/>
                    </w:rPr>
                  </w:pPr>
                  <w:r w:rsidRPr="001E3F8A">
                    <w:rPr>
                      <w:b w:val="0"/>
                      <w:bCs w:val="0"/>
                      <w:sz w:val="18"/>
                      <w:szCs w:val="18"/>
                    </w:rPr>
                    <w:t>Is there an involvement of civil society, other social stakeholders and communities in accreditation mechanisms?</w:t>
                  </w:r>
                </w:p>
              </w:tc>
              <w:tc>
                <w:tcPr>
                  <w:tcW w:w="1220" w:type="dxa"/>
                </w:tcPr>
                <w:p w14:paraId="5D3C52E9" w14:textId="77777777" w:rsidR="00E23F0C" w:rsidRPr="001E3F8A" w:rsidRDefault="00E23F0C" w:rsidP="00E23F0C">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015A8FFA" w14:textId="77777777" w:rsidR="00E23F0C" w:rsidRPr="001E3F8A" w:rsidRDefault="00E23F0C" w:rsidP="0027123F">
            <w:pPr>
              <w:jc w:val="left"/>
              <w:rPr>
                <w:sz w:val="18"/>
                <w:szCs w:val="18"/>
              </w:rPr>
            </w:pPr>
          </w:p>
        </w:tc>
      </w:tr>
      <w:tr w:rsidR="00E23F0C" w:rsidRPr="001E3F8A" w14:paraId="389B9794"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A324A2F" w14:textId="77777777" w:rsidR="00E23F0C" w:rsidRPr="001E3F8A" w:rsidRDefault="00E23F0C" w:rsidP="0027123F">
            <w:pPr>
              <w:rPr>
                <w:rFonts w:cs="Segoe UI"/>
                <w:b/>
                <w:bCs/>
                <w:sz w:val="18"/>
                <w:szCs w:val="18"/>
              </w:rPr>
            </w:pPr>
            <w:r w:rsidRPr="001E3F8A">
              <w:rPr>
                <w:rFonts w:cs="Segoe UI"/>
                <w:b/>
                <w:bCs/>
                <w:sz w:val="18"/>
                <w:szCs w:val="18"/>
              </w:rPr>
              <w:t>Value</w:t>
            </w:r>
          </w:p>
        </w:tc>
        <w:tc>
          <w:tcPr>
            <w:tcW w:w="6560" w:type="dxa"/>
          </w:tcPr>
          <w:p w14:paraId="4654A71B" w14:textId="77777777" w:rsidR="00E23F0C" w:rsidRPr="001E3F8A" w:rsidRDefault="00E23F0C" w:rsidP="0027123F">
            <w:pPr>
              <w:jc w:val="left"/>
              <w:rPr>
                <w:b/>
                <w:bCs/>
                <w:sz w:val="18"/>
                <w:szCs w:val="18"/>
              </w:rPr>
            </w:pPr>
            <w:r w:rsidRPr="001E3F8A">
              <w:rPr>
                <w:b/>
                <w:bCs/>
                <w:sz w:val="18"/>
                <w:szCs w:val="18"/>
              </w:rPr>
              <w:t>Yes</w:t>
            </w:r>
          </w:p>
        </w:tc>
      </w:tr>
      <w:tr w:rsidR="00E23F0C" w:rsidRPr="001E3F8A" w14:paraId="34FA84A7"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412E5FA" w14:textId="77777777" w:rsidR="00E23F0C" w:rsidRPr="001E3F8A" w:rsidRDefault="00E23F0C" w:rsidP="0027123F">
            <w:pPr>
              <w:rPr>
                <w:rFonts w:cs="Segoe UI"/>
                <w:b/>
                <w:bCs/>
                <w:sz w:val="18"/>
                <w:szCs w:val="18"/>
              </w:rPr>
            </w:pPr>
            <w:r w:rsidRPr="001E3F8A">
              <w:rPr>
                <w:rFonts w:cs="Segoe UI"/>
                <w:b/>
                <w:bCs/>
                <w:sz w:val="18"/>
                <w:szCs w:val="18"/>
              </w:rPr>
              <w:t>Level</w:t>
            </w:r>
          </w:p>
        </w:tc>
        <w:tc>
          <w:tcPr>
            <w:tcW w:w="6560" w:type="dxa"/>
          </w:tcPr>
          <w:p w14:paraId="240D802A" w14:textId="77777777" w:rsidR="00E23F0C" w:rsidRPr="001E3F8A" w:rsidRDefault="00E23F0C" w:rsidP="0027123F">
            <w:pPr>
              <w:jc w:val="left"/>
              <w:rPr>
                <w:sz w:val="18"/>
                <w:szCs w:val="18"/>
              </w:rPr>
            </w:pPr>
            <w:r w:rsidRPr="001E3F8A">
              <w:rPr>
                <w:sz w:val="18"/>
                <w:szCs w:val="18"/>
              </w:rPr>
              <w:t>UAE</w:t>
            </w:r>
          </w:p>
        </w:tc>
      </w:tr>
      <w:tr w:rsidR="00E23F0C" w:rsidRPr="001E3F8A" w14:paraId="5B95554A"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9BFD9C1" w14:textId="77777777" w:rsidR="00E23F0C" w:rsidRPr="001E3F8A" w:rsidRDefault="00E23F0C" w:rsidP="0027123F">
            <w:pPr>
              <w:rPr>
                <w:rFonts w:cs="Segoe UI"/>
                <w:b/>
                <w:bCs/>
                <w:sz w:val="18"/>
                <w:szCs w:val="18"/>
              </w:rPr>
            </w:pPr>
            <w:r w:rsidRPr="001E3F8A">
              <w:rPr>
                <w:rFonts w:cs="Segoe UI"/>
                <w:b/>
                <w:bCs/>
                <w:w w:val="89"/>
                <w:sz w:val="18"/>
                <w:szCs w:val="18"/>
              </w:rPr>
              <w:t>Data Sources</w:t>
            </w:r>
          </w:p>
        </w:tc>
        <w:tc>
          <w:tcPr>
            <w:tcW w:w="6560" w:type="dxa"/>
          </w:tcPr>
          <w:p w14:paraId="201187D9" w14:textId="77777777" w:rsidR="00E23F0C" w:rsidRPr="001E3F8A" w:rsidRDefault="00E23F0C" w:rsidP="0027123F">
            <w:pPr>
              <w:jc w:val="left"/>
              <w:rPr>
                <w:sz w:val="18"/>
                <w:szCs w:val="18"/>
              </w:rPr>
            </w:pPr>
            <w:r w:rsidRPr="001E3F8A">
              <w:rPr>
                <w:sz w:val="18"/>
                <w:szCs w:val="18"/>
              </w:rPr>
              <w:t>Commission for Academic Accreditation (CAA)</w:t>
            </w:r>
          </w:p>
        </w:tc>
      </w:tr>
    </w:tbl>
    <w:p w14:paraId="0AF5E056" w14:textId="77777777" w:rsidR="00E23F0C" w:rsidRPr="001E3F8A" w:rsidRDefault="00E23F0C" w:rsidP="007F076E">
      <w:pPr>
        <w:rPr>
          <w:sz w:val="20"/>
          <w:szCs w:val="20"/>
        </w:rPr>
      </w:pPr>
    </w:p>
    <w:p w14:paraId="15ABFEAA" w14:textId="77777777" w:rsidR="00E23F0C" w:rsidRPr="001E3F8A" w:rsidRDefault="00E23F0C">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E23F0C" w:rsidRPr="001E3F8A" w14:paraId="728A02B0"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025574D0" w14:textId="77777777" w:rsidR="00E23F0C" w:rsidRPr="001E3F8A" w:rsidRDefault="00E23F0C"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236EF3C1" w14:textId="77777777" w:rsidR="00E23F0C" w:rsidRPr="001E3F8A" w:rsidRDefault="00E23F0C" w:rsidP="0027123F">
            <w:pPr>
              <w:jc w:val="left"/>
              <w:rPr>
                <w:color w:val="FFFFFF" w:themeColor="background1"/>
                <w:sz w:val="20"/>
                <w:szCs w:val="20"/>
              </w:rPr>
            </w:pPr>
            <w:r w:rsidRPr="001E3F8A">
              <w:rPr>
                <w:color w:val="FFFFFF" w:themeColor="background1"/>
                <w:sz w:val="20"/>
                <w:szCs w:val="20"/>
              </w:rPr>
              <w:t>3.04</w:t>
            </w:r>
          </w:p>
        </w:tc>
      </w:tr>
      <w:tr w:rsidR="00E23F0C" w:rsidRPr="001E3F8A" w14:paraId="04B42D06" w14:textId="77777777" w:rsidTr="00E23F0C">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3960709" w14:textId="77777777" w:rsidR="00E23F0C" w:rsidRPr="001E3F8A" w:rsidRDefault="00E23F0C" w:rsidP="00E23F0C">
            <w:pPr>
              <w:rPr>
                <w:rFonts w:cs="Segoe UI"/>
                <w:b/>
                <w:bCs/>
                <w:sz w:val="18"/>
                <w:szCs w:val="18"/>
              </w:rPr>
            </w:pPr>
            <w:r w:rsidRPr="001E3F8A">
              <w:rPr>
                <w:rFonts w:cs="Segoe UI"/>
                <w:b/>
                <w:bCs/>
                <w:sz w:val="18"/>
                <w:szCs w:val="18"/>
              </w:rPr>
              <w:t>Unique Reference Id</w:t>
            </w:r>
          </w:p>
        </w:tc>
        <w:tc>
          <w:tcPr>
            <w:tcW w:w="6560" w:type="dxa"/>
          </w:tcPr>
          <w:p w14:paraId="1D98A9BB" w14:textId="77777777" w:rsidR="00E23F0C" w:rsidRPr="001E3F8A" w:rsidRDefault="00E23F0C" w:rsidP="00E23F0C">
            <w:pPr>
              <w:jc w:val="left"/>
              <w:rPr>
                <w:sz w:val="18"/>
                <w:szCs w:val="18"/>
              </w:rPr>
            </w:pPr>
            <w:r w:rsidRPr="001E3F8A">
              <w:rPr>
                <w:sz w:val="18"/>
                <w:szCs w:val="18"/>
              </w:rPr>
              <w:t>ID_188</w:t>
            </w:r>
          </w:p>
        </w:tc>
      </w:tr>
      <w:tr w:rsidR="00E23F0C" w:rsidRPr="001E3F8A" w14:paraId="251FF331" w14:textId="77777777" w:rsidTr="00E23F0C">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F2FFA9A" w14:textId="77777777" w:rsidR="00E23F0C" w:rsidRPr="001E3F8A" w:rsidRDefault="00E23F0C" w:rsidP="00E23F0C">
            <w:pPr>
              <w:rPr>
                <w:rFonts w:cs="Segoe UI"/>
                <w:b/>
                <w:bCs/>
                <w:sz w:val="18"/>
                <w:szCs w:val="18"/>
              </w:rPr>
            </w:pPr>
            <w:r w:rsidRPr="001E3F8A">
              <w:rPr>
                <w:rFonts w:cs="Segoe UI"/>
                <w:b/>
                <w:bCs/>
                <w:sz w:val="18"/>
                <w:szCs w:val="18"/>
              </w:rPr>
              <w:t>Name</w:t>
            </w:r>
          </w:p>
        </w:tc>
        <w:tc>
          <w:tcPr>
            <w:tcW w:w="6560" w:type="dxa"/>
          </w:tcPr>
          <w:p w14:paraId="3EAD9AFF" w14:textId="77777777" w:rsidR="00E23F0C" w:rsidRPr="001E3F8A" w:rsidRDefault="00E23F0C" w:rsidP="00E23F0C">
            <w:pPr>
              <w:jc w:val="left"/>
              <w:rPr>
                <w:sz w:val="18"/>
                <w:szCs w:val="18"/>
              </w:rPr>
            </w:pPr>
            <w:r w:rsidRPr="001E3F8A">
              <w:rPr>
                <w:sz w:val="18"/>
                <w:szCs w:val="18"/>
              </w:rPr>
              <w:t>National and/or subnational standards for social accountability in accreditation mechanisms are effectively implemented</w:t>
            </w:r>
          </w:p>
        </w:tc>
      </w:tr>
      <w:tr w:rsidR="00E23F0C" w:rsidRPr="001E3F8A" w14:paraId="337AAE9F"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5C16E60" w14:textId="77777777" w:rsidR="00E23F0C" w:rsidRPr="001E3F8A" w:rsidRDefault="00E23F0C" w:rsidP="0027123F">
            <w:pPr>
              <w:rPr>
                <w:rFonts w:cs="Segoe UI"/>
                <w:b/>
                <w:bCs/>
                <w:sz w:val="18"/>
                <w:szCs w:val="18"/>
              </w:rPr>
            </w:pPr>
            <w:r w:rsidRPr="001E3F8A">
              <w:rPr>
                <w:rFonts w:cs="Segoe UI"/>
                <w:b/>
                <w:bCs/>
                <w:sz w:val="18"/>
                <w:szCs w:val="18"/>
              </w:rPr>
              <w:t>Possible Values</w:t>
            </w:r>
          </w:p>
        </w:tc>
        <w:tc>
          <w:tcPr>
            <w:tcW w:w="6560" w:type="dxa"/>
          </w:tcPr>
          <w:p w14:paraId="78B42EF7" w14:textId="77777777" w:rsidR="00E23F0C" w:rsidRPr="001E3F8A" w:rsidRDefault="00E23F0C" w:rsidP="0027123F">
            <w:pPr>
              <w:jc w:val="left"/>
              <w:rPr>
                <w:sz w:val="18"/>
                <w:szCs w:val="18"/>
              </w:rPr>
            </w:pPr>
            <w:r w:rsidRPr="001E3F8A">
              <w:rPr>
                <w:sz w:val="18"/>
                <w:szCs w:val="18"/>
              </w:rPr>
              <w:t>Yes/No/Partly</w:t>
            </w:r>
          </w:p>
        </w:tc>
      </w:tr>
      <w:tr w:rsidR="00E23F0C" w:rsidRPr="001E3F8A" w14:paraId="3AE71603"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489CB07" w14:textId="77777777" w:rsidR="00E23F0C" w:rsidRPr="001E3F8A" w:rsidRDefault="00E23F0C" w:rsidP="0027123F">
            <w:pPr>
              <w:rPr>
                <w:rFonts w:cs="Segoe UI"/>
                <w:b/>
                <w:bCs/>
                <w:sz w:val="18"/>
                <w:szCs w:val="18"/>
              </w:rPr>
            </w:pPr>
            <w:r w:rsidRPr="001E3F8A">
              <w:rPr>
                <w:rFonts w:cs="Segoe UI"/>
                <w:b/>
                <w:bCs/>
                <w:sz w:val="18"/>
                <w:szCs w:val="18"/>
              </w:rPr>
              <w:t>Definition</w:t>
            </w:r>
          </w:p>
        </w:tc>
        <w:tc>
          <w:tcPr>
            <w:tcW w:w="6560" w:type="dxa"/>
          </w:tcPr>
          <w:p w14:paraId="353E8709" w14:textId="77777777" w:rsidR="00E23F0C" w:rsidRPr="001E3F8A" w:rsidRDefault="00E23F0C" w:rsidP="0027123F">
            <w:pPr>
              <w:jc w:val="left"/>
              <w:rPr>
                <w:sz w:val="18"/>
                <w:szCs w:val="18"/>
              </w:rPr>
            </w:pPr>
            <w:r w:rsidRPr="001E3F8A">
              <w:rPr>
                <w:sz w:val="18"/>
                <w:szCs w:val="18"/>
              </w:rPr>
              <w:t>The following questions help determine the effective implementation of National and/or subnational standards for social accountability in accreditation mechanisms</w:t>
            </w:r>
          </w:p>
          <w:p w14:paraId="3ACF46A7" w14:textId="77777777" w:rsidR="00FD1D3A" w:rsidRPr="001E3F8A" w:rsidRDefault="00FD1D3A"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E23F0C" w:rsidRPr="001E3F8A" w14:paraId="5DCF0943"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3CD63B1A" w14:textId="77777777" w:rsidR="00E23F0C" w:rsidRPr="001E3F8A" w:rsidRDefault="00E23F0C" w:rsidP="0027123F">
                  <w:pPr>
                    <w:rPr>
                      <w:sz w:val="18"/>
                      <w:szCs w:val="18"/>
                    </w:rPr>
                  </w:pPr>
                  <w:r w:rsidRPr="001E3F8A">
                    <w:rPr>
                      <w:sz w:val="18"/>
                      <w:szCs w:val="18"/>
                    </w:rPr>
                    <w:t>Supporting Question</w:t>
                  </w:r>
                </w:p>
              </w:tc>
              <w:tc>
                <w:tcPr>
                  <w:tcW w:w="1220" w:type="dxa"/>
                </w:tcPr>
                <w:p w14:paraId="01A62466" w14:textId="77777777" w:rsidR="00E23F0C" w:rsidRPr="001E3F8A" w:rsidRDefault="00E23F0C"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E23F0C" w:rsidRPr="001E3F8A" w14:paraId="320836CD"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6AA32F9F" w14:textId="77777777" w:rsidR="00E23F0C" w:rsidRPr="001E3F8A" w:rsidRDefault="00E23F0C" w:rsidP="00E23F0C">
                  <w:pPr>
                    <w:rPr>
                      <w:b w:val="0"/>
                      <w:bCs w:val="0"/>
                      <w:sz w:val="18"/>
                      <w:szCs w:val="18"/>
                    </w:rPr>
                  </w:pPr>
                  <w:r w:rsidRPr="001E3F8A">
                    <w:rPr>
                      <w:b w:val="0"/>
                      <w:bCs w:val="0"/>
                      <w:sz w:val="18"/>
                      <w:szCs w:val="18"/>
                    </w:rPr>
                    <w:t>Do national and/or subnational mechanisms for accreditation of health workforce education and training institutions and their programmes require compulsory reporting on implementation of national or subnational standards on social accountability?</w:t>
                  </w:r>
                </w:p>
              </w:tc>
              <w:tc>
                <w:tcPr>
                  <w:tcW w:w="1220" w:type="dxa"/>
                </w:tcPr>
                <w:p w14:paraId="1166DBBA" w14:textId="77777777" w:rsidR="00E23F0C" w:rsidRPr="001E3F8A" w:rsidRDefault="00E23F0C" w:rsidP="00E23F0C">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E23F0C" w:rsidRPr="001E3F8A" w14:paraId="5C660E00"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002B3436" w14:textId="77777777" w:rsidR="00E23F0C" w:rsidRPr="001E3F8A" w:rsidRDefault="00E23F0C" w:rsidP="00E23F0C">
                  <w:pPr>
                    <w:rPr>
                      <w:b w:val="0"/>
                      <w:bCs w:val="0"/>
                      <w:sz w:val="18"/>
                      <w:szCs w:val="18"/>
                    </w:rPr>
                  </w:pPr>
                  <w:r w:rsidRPr="001E3F8A">
                    <w:rPr>
                      <w:b w:val="0"/>
                      <w:bCs w:val="0"/>
                      <w:sz w:val="18"/>
                      <w:szCs w:val="18"/>
                    </w:rPr>
                    <w:t>Do the communities served by the health workforce education and training institutions participate in the decision-making of these institutions?</w:t>
                  </w:r>
                </w:p>
              </w:tc>
              <w:tc>
                <w:tcPr>
                  <w:tcW w:w="1220" w:type="dxa"/>
                </w:tcPr>
                <w:p w14:paraId="147EB803" w14:textId="77777777" w:rsidR="00E23F0C" w:rsidRPr="001E3F8A" w:rsidRDefault="00E23F0C" w:rsidP="00E23F0C">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E23F0C" w:rsidRPr="001E3F8A" w14:paraId="31368EB5"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2340613" w14:textId="77777777" w:rsidR="00E23F0C" w:rsidRPr="001E3F8A" w:rsidRDefault="00E23F0C" w:rsidP="00E23F0C">
                  <w:pPr>
                    <w:rPr>
                      <w:b w:val="0"/>
                      <w:bCs w:val="0"/>
                      <w:sz w:val="18"/>
                      <w:szCs w:val="18"/>
                    </w:rPr>
                  </w:pPr>
                  <w:r w:rsidRPr="001E3F8A">
                    <w:rPr>
                      <w:b w:val="0"/>
                      <w:bCs w:val="0"/>
                      <w:sz w:val="18"/>
                      <w:szCs w:val="18"/>
                    </w:rPr>
                    <w:t>Do students learn and train in the communities that the health workforce education and training institution serves (community placements)?</w:t>
                  </w:r>
                </w:p>
              </w:tc>
              <w:tc>
                <w:tcPr>
                  <w:tcW w:w="1220" w:type="dxa"/>
                </w:tcPr>
                <w:p w14:paraId="30D9DE6B" w14:textId="77777777" w:rsidR="00E23F0C" w:rsidRPr="001E3F8A" w:rsidRDefault="00E23F0C" w:rsidP="00E23F0C">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E23F0C" w:rsidRPr="001E3F8A" w14:paraId="24E72761"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150D7572" w14:textId="77777777" w:rsidR="00E23F0C" w:rsidRPr="001E3F8A" w:rsidRDefault="00E23F0C" w:rsidP="00E23F0C">
                  <w:pPr>
                    <w:rPr>
                      <w:b w:val="0"/>
                      <w:bCs w:val="0"/>
                      <w:sz w:val="18"/>
                      <w:szCs w:val="18"/>
                    </w:rPr>
                  </w:pPr>
                  <w:r w:rsidRPr="001E3F8A">
                    <w:rPr>
                      <w:b w:val="0"/>
                      <w:bCs w:val="0"/>
                      <w:sz w:val="18"/>
                      <w:szCs w:val="18"/>
                    </w:rPr>
                    <w:t>Do health workforce education and training institutions measure their impact on the health system and populations they serve?</w:t>
                  </w:r>
                </w:p>
              </w:tc>
              <w:tc>
                <w:tcPr>
                  <w:tcW w:w="1220" w:type="dxa"/>
                </w:tcPr>
                <w:p w14:paraId="405F5907" w14:textId="77777777" w:rsidR="00E23F0C" w:rsidRPr="001E3F8A" w:rsidRDefault="00E23F0C" w:rsidP="00E23F0C">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Partly</w:t>
                  </w:r>
                </w:p>
              </w:tc>
            </w:tr>
          </w:tbl>
          <w:p w14:paraId="52DE72CD" w14:textId="77777777" w:rsidR="00E23F0C" w:rsidRPr="001E3F8A" w:rsidRDefault="00E23F0C" w:rsidP="0027123F">
            <w:pPr>
              <w:jc w:val="left"/>
              <w:rPr>
                <w:sz w:val="18"/>
                <w:szCs w:val="18"/>
              </w:rPr>
            </w:pPr>
          </w:p>
        </w:tc>
      </w:tr>
      <w:tr w:rsidR="00E23F0C" w:rsidRPr="001E3F8A" w14:paraId="12FE1EB7"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E444E60" w14:textId="77777777" w:rsidR="00E23F0C" w:rsidRPr="001E3F8A" w:rsidRDefault="00E23F0C" w:rsidP="0027123F">
            <w:pPr>
              <w:rPr>
                <w:rFonts w:cs="Segoe UI"/>
                <w:b/>
                <w:bCs/>
                <w:sz w:val="18"/>
                <w:szCs w:val="18"/>
              </w:rPr>
            </w:pPr>
            <w:r w:rsidRPr="001E3F8A">
              <w:rPr>
                <w:rFonts w:cs="Segoe UI"/>
                <w:b/>
                <w:bCs/>
                <w:sz w:val="18"/>
                <w:szCs w:val="18"/>
              </w:rPr>
              <w:t>Value</w:t>
            </w:r>
          </w:p>
        </w:tc>
        <w:tc>
          <w:tcPr>
            <w:tcW w:w="6560" w:type="dxa"/>
          </w:tcPr>
          <w:p w14:paraId="2D7F982F" w14:textId="77777777" w:rsidR="00E23F0C" w:rsidRPr="001E3F8A" w:rsidRDefault="00E23F0C" w:rsidP="0027123F">
            <w:pPr>
              <w:jc w:val="left"/>
              <w:rPr>
                <w:b/>
                <w:bCs/>
                <w:sz w:val="18"/>
                <w:szCs w:val="18"/>
              </w:rPr>
            </w:pPr>
            <w:r w:rsidRPr="001E3F8A">
              <w:rPr>
                <w:b/>
                <w:bCs/>
                <w:sz w:val="18"/>
                <w:szCs w:val="18"/>
              </w:rPr>
              <w:t>Partly</w:t>
            </w:r>
          </w:p>
        </w:tc>
      </w:tr>
      <w:tr w:rsidR="00E23F0C" w:rsidRPr="001E3F8A" w14:paraId="57C02109"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9ED0B94" w14:textId="77777777" w:rsidR="00E23F0C" w:rsidRPr="001E3F8A" w:rsidRDefault="00E23F0C" w:rsidP="0027123F">
            <w:pPr>
              <w:rPr>
                <w:rFonts w:cs="Segoe UI"/>
                <w:b/>
                <w:bCs/>
                <w:sz w:val="18"/>
                <w:szCs w:val="18"/>
              </w:rPr>
            </w:pPr>
            <w:r w:rsidRPr="001E3F8A">
              <w:rPr>
                <w:rFonts w:cs="Segoe UI"/>
                <w:b/>
                <w:bCs/>
                <w:sz w:val="18"/>
                <w:szCs w:val="18"/>
              </w:rPr>
              <w:t>Level</w:t>
            </w:r>
          </w:p>
        </w:tc>
        <w:tc>
          <w:tcPr>
            <w:tcW w:w="6560" w:type="dxa"/>
          </w:tcPr>
          <w:p w14:paraId="55E1EFFA" w14:textId="77777777" w:rsidR="00E23F0C" w:rsidRPr="001E3F8A" w:rsidRDefault="00E23F0C" w:rsidP="0027123F">
            <w:pPr>
              <w:jc w:val="left"/>
              <w:rPr>
                <w:sz w:val="18"/>
                <w:szCs w:val="18"/>
              </w:rPr>
            </w:pPr>
            <w:r w:rsidRPr="001E3F8A">
              <w:rPr>
                <w:sz w:val="18"/>
                <w:szCs w:val="18"/>
              </w:rPr>
              <w:t>UAE</w:t>
            </w:r>
          </w:p>
        </w:tc>
      </w:tr>
      <w:tr w:rsidR="00E23F0C" w:rsidRPr="001E3F8A" w14:paraId="05A5FECF"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0C04099" w14:textId="77777777" w:rsidR="00E23F0C" w:rsidRPr="001E3F8A" w:rsidRDefault="00E23F0C" w:rsidP="0027123F">
            <w:pPr>
              <w:rPr>
                <w:rFonts w:cs="Segoe UI"/>
                <w:b/>
                <w:bCs/>
                <w:sz w:val="18"/>
                <w:szCs w:val="18"/>
              </w:rPr>
            </w:pPr>
            <w:r w:rsidRPr="001E3F8A">
              <w:rPr>
                <w:rFonts w:cs="Segoe UI"/>
                <w:b/>
                <w:bCs/>
                <w:sz w:val="18"/>
                <w:szCs w:val="18"/>
              </w:rPr>
              <w:t>Recommendation</w:t>
            </w:r>
          </w:p>
        </w:tc>
        <w:tc>
          <w:tcPr>
            <w:tcW w:w="6560" w:type="dxa"/>
          </w:tcPr>
          <w:p w14:paraId="6A7AD764" w14:textId="367C68A3" w:rsidR="00E23F0C" w:rsidRPr="001E3F8A" w:rsidRDefault="001743D5" w:rsidP="0027123F">
            <w:pPr>
              <w:jc w:val="left"/>
              <w:rPr>
                <w:i/>
                <w:iCs/>
                <w:sz w:val="16"/>
                <w:szCs w:val="16"/>
                <w:u w:val="single"/>
              </w:rPr>
            </w:pPr>
            <w:r>
              <w:rPr>
                <w:i/>
                <w:iCs/>
                <w:color w:val="D29F0F" w:themeColor="background2" w:themeShade="80"/>
                <w:sz w:val="16"/>
                <w:szCs w:val="16"/>
                <w:u w:val="single"/>
              </w:rPr>
              <w:fldChar w:fldCharType="begin"/>
            </w:r>
            <w:r w:rsidRPr="001743D5">
              <w:rPr>
                <w:i/>
                <w:iCs/>
                <w:color w:val="D29F0F" w:themeColor="background2" w:themeShade="80"/>
                <w:sz w:val="16"/>
                <w:szCs w:val="16"/>
                <w:u w:val="single"/>
              </w:rPr>
              <w:instrText xml:space="preserve"> REF _Ref54644789 \r \h </w:instrText>
            </w:r>
            <w:r>
              <w:rPr>
                <w:i/>
                <w:iCs/>
                <w:color w:val="D29F0F" w:themeColor="background2" w:themeShade="80"/>
                <w:sz w:val="16"/>
                <w:szCs w:val="16"/>
                <w:u w:val="single"/>
              </w:rPr>
              <w:instrText xml:space="preserve"> \* MERGEFORMAT </w:instrText>
            </w:r>
            <w:r>
              <w:rPr>
                <w:i/>
                <w:iCs/>
                <w:color w:val="D29F0F" w:themeColor="background2" w:themeShade="80"/>
                <w:sz w:val="16"/>
                <w:szCs w:val="16"/>
                <w:u w:val="single"/>
              </w:rPr>
            </w:r>
            <w:r>
              <w:rPr>
                <w:i/>
                <w:iCs/>
                <w:color w:val="D29F0F" w:themeColor="background2" w:themeShade="80"/>
                <w:sz w:val="16"/>
                <w:szCs w:val="16"/>
                <w:u w:val="single"/>
              </w:rPr>
              <w:fldChar w:fldCharType="separate"/>
            </w:r>
            <w:r w:rsidRPr="001743D5">
              <w:rPr>
                <w:i/>
                <w:iCs/>
                <w:color w:val="D29F0F" w:themeColor="background2" w:themeShade="80"/>
                <w:sz w:val="16"/>
                <w:szCs w:val="16"/>
                <w:u w:val="single"/>
                <w:cs/>
              </w:rPr>
              <w:t>‎</w:t>
            </w:r>
            <w:r w:rsidRPr="001743D5">
              <w:rPr>
                <w:i/>
                <w:iCs/>
                <w:color w:val="D29F0F" w:themeColor="background2" w:themeShade="80"/>
                <w:sz w:val="16"/>
                <w:szCs w:val="16"/>
                <w:u w:val="single"/>
              </w:rPr>
              <w:t>23.2.2</w:t>
            </w:r>
            <w:r>
              <w:rPr>
                <w:i/>
                <w:iCs/>
                <w:color w:val="D29F0F" w:themeColor="background2" w:themeShade="80"/>
                <w:sz w:val="16"/>
                <w:szCs w:val="16"/>
                <w:u w:val="single"/>
              </w:rPr>
              <w:fldChar w:fldCharType="end"/>
            </w:r>
            <w:r>
              <w:rPr>
                <w:i/>
                <w:iCs/>
                <w:color w:val="D29F0F" w:themeColor="background2" w:themeShade="80"/>
                <w:sz w:val="16"/>
                <w:szCs w:val="16"/>
                <w:u w:val="single"/>
              </w:rPr>
              <w:t xml:space="preserve"> </w:t>
            </w:r>
            <w:r w:rsidRPr="001743D5">
              <w:rPr>
                <w:i/>
                <w:iCs/>
                <w:color w:val="D29F0F" w:themeColor="background2" w:themeShade="80"/>
                <w:sz w:val="16"/>
                <w:szCs w:val="16"/>
                <w:u w:val="single"/>
              </w:rPr>
              <w:fldChar w:fldCharType="begin"/>
            </w:r>
            <w:r w:rsidRPr="001743D5">
              <w:rPr>
                <w:i/>
                <w:iCs/>
                <w:color w:val="D29F0F" w:themeColor="background2" w:themeShade="80"/>
                <w:sz w:val="16"/>
                <w:szCs w:val="16"/>
                <w:u w:val="single"/>
              </w:rPr>
              <w:instrText xml:space="preserve"> REF _Ref54644789 \h </w:instrText>
            </w:r>
            <w:r>
              <w:rPr>
                <w:i/>
                <w:iCs/>
                <w:color w:val="D29F0F" w:themeColor="background2" w:themeShade="80"/>
                <w:sz w:val="16"/>
                <w:szCs w:val="16"/>
                <w:u w:val="single"/>
              </w:rPr>
              <w:instrText xml:space="preserve"> \* MERGEFORMAT </w:instrText>
            </w:r>
            <w:r w:rsidRPr="001743D5">
              <w:rPr>
                <w:i/>
                <w:iCs/>
                <w:color w:val="D29F0F" w:themeColor="background2" w:themeShade="80"/>
                <w:sz w:val="16"/>
                <w:szCs w:val="16"/>
                <w:u w:val="single"/>
              </w:rPr>
            </w:r>
            <w:r w:rsidRPr="001743D5">
              <w:rPr>
                <w:i/>
                <w:iCs/>
                <w:color w:val="D29F0F" w:themeColor="background2" w:themeShade="80"/>
                <w:sz w:val="16"/>
                <w:szCs w:val="16"/>
                <w:u w:val="single"/>
              </w:rPr>
              <w:fldChar w:fldCharType="separate"/>
            </w:r>
            <w:r w:rsidRPr="001743D5">
              <w:rPr>
                <w:i/>
                <w:iCs/>
                <w:color w:val="D29F0F" w:themeColor="background2" w:themeShade="80"/>
                <w:sz w:val="16"/>
                <w:szCs w:val="16"/>
                <w:u w:val="single"/>
              </w:rPr>
              <w:t>Recommendation for measurement of Impact of health training on health system and population</w:t>
            </w:r>
            <w:r w:rsidRPr="001743D5">
              <w:rPr>
                <w:i/>
                <w:iCs/>
                <w:color w:val="D29F0F" w:themeColor="background2" w:themeShade="80"/>
                <w:sz w:val="16"/>
                <w:szCs w:val="16"/>
                <w:u w:val="single"/>
              </w:rPr>
              <w:fldChar w:fldCharType="end"/>
            </w:r>
          </w:p>
        </w:tc>
      </w:tr>
      <w:tr w:rsidR="00E23F0C" w:rsidRPr="001E3F8A" w14:paraId="72AB8C0E"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C2D0438" w14:textId="77777777" w:rsidR="00E23F0C" w:rsidRPr="001E3F8A" w:rsidRDefault="00E23F0C" w:rsidP="0027123F">
            <w:pPr>
              <w:rPr>
                <w:rFonts w:cs="Segoe UI"/>
                <w:b/>
                <w:bCs/>
                <w:sz w:val="18"/>
                <w:szCs w:val="18"/>
              </w:rPr>
            </w:pPr>
            <w:r w:rsidRPr="001E3F8A">
              <w:rPr>
                <w:rFonts w:cs="Segoe UI"/>
                <w:b/>
                <w:bCs/>
                <w:w w:val="89"/>
                <w:sz w:val="18"/>
                <w:szCs w:val="18"/>
              </w:rPr>
              <w:t>Data Sources</w:t>
            </w:r>
          </w:p>
        </w:tc>
        <w:tc>
          <w:tcPr>
            <w:tcW w:w="6560" w:type="dxa"/>
          </w:tcPr>
          <w:p w14:paraId="7607BAF2" w14:textId="77777777" w:rsidR="00E23F0C" w:rsidRPr="001E3F8A" w:rsidRDefault="00E23F0C" w:rsidP="0027123F">
            <w:pPr>
              <w:jc w:val="left"/>
              <w:rPr>
                <w:sz w:val="18"/>
                <w:szCs w:val="18"/>
              </w:rPr>
            </w:pPr>
            <w:r w:rsidRPr="001E3F8A">
              <w:rPr>
                <w:sz w:val="18"/>
                <w:szCs w:val="18"/>
              </w:rPr>
              <w:t>Commission for Academic Accreditation (CAA)</w:t>
            </w:r>
          </w:p>
          <w:p w14:paraId="219BD79E" w14:textId="77777777" w:rsidR="00E23F0C" w:rsidRPr="001E3F8A" w:rsidRDefault="00E23F0C" w:rsidP="0027123F">
            <w:pPr>
              <w:jc w:val="left"/>
              <w:rPr>
                <w:sz w:val="18"/>
                <w:szCs w:val="18"/>
              </w:rPr>
            </w:pPr>
            <w:r w:rsidRPr="001E3F8A">
              <w:rPr>
                <w:sz w:val="18"/>
                <w:szCs w:val="18"/>
              </w:rPr>
              <w:t>Ministry of Health and Prevention (MOHAP) – Training &amp; Development Centre</w:t>
            </w:r>
          </w:p>
        </w:tc>
      </w:tr>
    </w:tbl>
    <w:p w14:paraId="3A28F61D" w14:textId="77777777" w:rsidR="00E23F0C" w:rsidRPr="001E3F8A" w:rsidRDefault="00E23F0C" w:rsidP="007F076E">
      <w:pPr>
        <w:rPr>
          <w:sz w:val="20"/>
          <w:szCs w:val="20"/>
        </w:rPr>
      </w:pPr>
    </w:p>
    <w:p w14:paraId="50768848" w14:textId="77777777" w:rsidR="00E23F0C" w:rsidRPr="001E3F8A" w:rsidRDefault="00E23F0C">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E23F0C" w:rsidRPr="001E3F8A" w14:paraId="243737A7"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6E571283" w14:textId="77777777" w:rsidR="00E23F0C" w:rsidRPr="001E3F8A" w:rsidRDefault="00E23F0C"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1D6E1C0F" w14:textId="77777777" w:rsidR="00E23F0C" w:rsidRPr="001E3F8A" w:rsidRDefault="00E23F0C" w:rsidP="0027123F">
            <w:pPr>
              <w:jc w:val="left"/>
              <w:rPr>
                <w:color w:val="FFFFFF" w:themeColor="background1"/>
                <w:sz w:val="20"/>
                <w:szCs w:val="20"/>
              </w:rPr>
            </w:pPr>
            <w:r w:rsidRPr="001E3F8A">
              <w:rPr>
                <w:color w:val="FFFFFF" w:themeColor="background1"/>
                <w:sz w:val="20"/>
                <w:szCs w:val="20"/>
              </w:rPr>
              <w:t>3.05</w:t>
            </w:r>
          </w:p>
        </w:tc>
      </w:tr>
      <w:tr w:rsidR="00E23F0C" w:rsidRPr="001E3F8A" w14:paraId="75206137"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55ED117" w14:textId="77777777" w:rsidR="00E23F0C" w:rsidRPr="001E3F8A" w:rsidRDefault="00E23F0C" w:rsidP="0027123F">
            <w:pPr>
              <w:rPr>
                <w:rFonts w:cs="Segoe UI"/>
                <w:b/>
                <w:bCs/>
                <w:sz w:val="18"/>
                <w:szCs w:val="18"/>
              </w:rPr>
            </w:pPr>
            <w:r w:rsidRPr="001E3F8A">
              <w:rPr>
                <w:rFonts w:cs="Segoe UI"/>
                <w:b/>
                <w:bCs/>
                <w:sz w:val="18"/>
                <w:szCs w:val="18"/>
              </w:rPr>
              <w:t>Unique Reference Id</w:t>
            </w:r>
          </w:p>
        </w:tc>
        <w:tc>
          <w:tcPr>
            <w:tcW w:w="6560" w:type="dxa"/>
          </w:tcPr>
          <w:p w14:paraId="51884DE0" w14:textId="77777777" w:rsidR="00E23F0C" w:rsidRPr="001E3F8A" w:rsidRDefault="00E23F0C" w:rsidP="0027123F">
            <w:pPr>
              <w:jc w:val="left"/>
              <w:rPr>
                <w:sz w:val="18"/>
                <w:szCs w:val="18"/>
              </w:rPr>
            </w:pPr>
            <w:r w:rsidRPr="001E3F8A">
              <w:rPr>
                <w:sz w:val="18"/>
                <w:szCs w:val="18"/>
              </w:rPr>
              <w:t>ID_189</w:t>
            </w:r>
          </w:p>
        </w:tc>
      </w:tr>
      <w:tr w:rsidR="00E23F0C" w:rsidRPr="001E3F8A" w14:paraId="17886062"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63E68D3" w14:textId="77777777" w:rsidR="00E23F0C" w:rsidRPr="001E3F8A" w:rsidRDefault="00E23F0C" w:rsidP="0027123F">
            <w:pPr>
              <w:rPr>
                <w:rFonts w:cs="Segoe UI"/>
                <w:b/>
                <w:bCs/>
                <w:sz w:val="18"/>
                <w:szCs w:val="18"/>
              </w:rPr>
            </w:pPr>
            <w:r w:rsidRPr="001E3F8A">
              <w:rPr>
                <w:rFonts w:cs="Segoe UI"/>
                <w:b/>
                <w:bCs/>
                <w:sz w:val="18"/>
                <w:szCs w:val="18"/>
              </w:rPr>
              <w:t>Name</w:t>
            </w:r>
          </w:p>
        </w:tc>
        <w:tc>
          <w:tcPr>
            <w:tcW w:w="6560" w:type="dxa"/>
          </w:tcPr>
          <w:p w14:paraId="53484B94" w14:textId="77777777" w:rsidR="00E23F0C" w:rsidRPr="001E3F8A" w:rsidRDefault="00E23F0C" w:rsidP="0027123F">
            <w:pPr>
              <w:jc w:val="left"/>
              <w:rPr>
                <w:sz w:val="18"/>
                <w:szCs w:val="18"/>
              </w:rPr>
            </w:pPr>
            <w:r w:rsidRPr="001E3F8A">
              <w:rPr>
                <w:sz w:val="18"/>
                <w:szCs w:val="18"/>
              </w:rPr>
              <w:t>Existence of national and/or subnational standards for the social determinants of health in accreditation mechanisms</w:t>
            </w:r>
          </w:p>
        </w:tc>
      </w:tr>
      <w:tr w:rsidR="00E23F0C" w:rsidRPr="001E3F8A" w14:paraId="274C7A62"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5E64D7E" w14:textId="77777777" w:rsidR="00E23F0C" w:rsidRPr="001E3F8A" w:rsidRDefault="00E23F0C" w:rsidP="0027123F">
            <w:pPr>
              <w:rPr>
                <w:rFonts w:cs="Segoe UI"/>
                <w:b/>
                <w:bCs/>
                <w:sz w:val="18"/>
                <w:szCs w:val="18"/>
              </w:rPr>
            </w:pPr>
            <w:r w:rsidRPr="001E3F8A">
              <w:rPr>
                <w:rFonts w:cs="Segoe UI"/>
                <w:b/>
                <w:bCs/>
                <w:sz w:val="18"/>
                <w:szCs w:val="18"/>
              </w:rPr>
              <w:t>Possible Values</w:t>
            </w:r>
          </w:p>
        </w:tc>
        <w:tc>
          <w:tcPr>
            <w:tcW w:w="6560" w:type="dxa"/>
          </w:tcPr>
          <w:p w14:paraId="4F37B5F6" w14:textId="77777777" w:rsidR="00E23F0C" w:rsidRPr="001E3F8A" w:rsidRDefault="00E23F0C" w:rsidP="0027123F">
            <w:pPr>
              <w:jc w:val="left"/>
              <w:rPr>
                <w:sz w:val="18"/>
                <w:szCs w:val="18"/>
              </w:rPr>
            </w:pPr>
            <w:r w:rsidRPr="001E3F8A">
              <w:rPr>
                <w:sz w:val="18"/>
                <w:szCs w:val="18"/>
              </w:rPr>
              <w:t>Yes/No/Partly</w:t>
            </w:r>
          </w:p>
        </w:tc>
      </w:tr>
      <w:tr w:rsidR="00E23F0C" w:rsidRPr="001E3F8A" w14:paraId="78194C4E"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BFFB72D" w14:textId="77777777" w:rsidR="00E23F0C" w:rsidRPr="001E3F8A" w:rsidRDefault="00E23F0C" w:rsidP="0027123F">
            <w:pPr>
              <w:rPr>
                <w:rFonts w:cs="Segoe UI"/>
                <w:b/>
                <w:bCs/>
                <w:sz w:val="18"/>
                <w:szCs w:val="18"/>
              </w:rPr>
            </w:pPr>
            <w:r w:rsidRPr="001E3F8A">
              <w:rPr>
                <w:rFonts w:cs="Segoe UI"/>
                <w:b/>
                <w:bCs/>
                <w:sz w:val="18"/>
                <w:szCs w:val="18"/>
              </w:rPr>
              <w:t>Definition</w:t>
            </w:r>
          </w:p>
        </w:tc>
        <w:tc>
          <w:tcPr>
            <w:tcW w:w="6560" w:type="dxa"/>
          </w:tcPr>
          <w:p w14:paraId="5C230E51" w14:textId="77777777" w:rsidR="00E23F0C" w:rsidRPr="001E3F8A" w:rsidRDefault="00E23F0C" w:rsidP="0027123F">
            <w:pPr>
              <w:jc w:val="left"/>
              <w:rPr>
                <w:sz w:val="18"/>
                <w:szCs w:val="18"/>
              </w:rPr>
            </w:pPr>
            <w:r w:rsidRPr="001E3F8A">
              <w:rPr>
                <w:sz w:val="18"/>
                <w:szCs w:val="18"/>
              </w:rPr>
              <w:t xml:space="preserve">The following questions help determine the existence of national and/or subnational standards for the social determinants of health in accreditation mechanisms </w:t>
            </w:r>
          </w:p>
          <w:p w14:paraId="47E91284" w14:textId="77777777" w:rsidR="00FD1D3A" w:rsidRPr="001E3F8A" w:rsidRDefault="00FD1D3A"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E23F0C" w:rsidRPr="001E3F8A" w14:paraId="44D899E7"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3782AAB" w14:textId="77777777" w:rsidR="00E23F0C" w:rsidRPr="001E3F8A" w:rsidRDefault="00E23F0C" w:rsidP="0027123F">
                  <w:pPr>
                    <w:rPr>
                      <w:sz w:val="18"/>
                      <w:szCs w:val="18"/>
                    </w:rPr>
                  </w:pPr>
                  <w:r w:rsidRPr="001E3F8A">
                    <w:rPr>
                      <w:sz w:val="18"/>
                      <w:szCs w:val="18"/>
                    </w:rPr>
                    <w:t>Supporting Question</w:t>
                  </w:r>
                </w:p>
              </w:tc>
              <w:tc>
                <w:tcPr>
                  <w:tcW w:w="1220" w:type="dxa"/>
                </w:tcPr>
                <w:p w14:paraId="4409BE5C" w14:textId="77777777" w:rsidR="00E23F0C" w:rsidRPr="001E3F8A" w:rsidRDefault="00E23F0C"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E23F0C" w:rsidRPr="001E3F8A" w14:paraId="74C1A857"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4494FB86" w14:textId="77777777" w:rsidR="00E23F0C" w:rsidRPr="001E3F8A" w:rsidRDefault="00E23F0C" w:rsidP="00E23F0C">
                  <w:pPr>
                    <w:rPr>
                      <w:b w:val="0"/>
                      <w:bCs w:val="0"/>
                      <w:sz w:val="18"/>
                      <w:szCs w:val="18"/>
                    </w:rPr>
                  </w:pPr>
                  <w:r w:rsidRPr="001E3F8A">
                    <w:rPr>
                      <w:b w:val="0"/>
                      <w:bCs w:val="0"/>
                      <w:sz w:val="18"/>
                      <w:szCs w:val="18"/>
                    </w:rPr>
                    <w:t>Are the social determinants of health included or reflected within national and/or subnational standards?</w:t>
                  </w:r>
                </w:p>
              </w:tc>
              <w:tc>
                <w:tcPr>
                  <w:tcW w:w="1220" w:type="dxa"/>
                </w:tcPr>
                <w:p w14:paraId="22821DE5" w14:textId="77777777" w:rsidR="00E23F0C" w:rsidRPr="001E3F8A" w:rsidRDefault="00E23F0C" w:rsidP="00E23F0C">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E23F0C" w:rsidRPr="001E3F8A" w14:paraId="32B8DFDE"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4463FCC1" w14:textId="77777777" w:rsidR="00E23F0C" w:rsidRPr="001E3F8A" w:rsidRDefault="00E23F0C" w:rsidP="00E23F0C">
                  <w:pPr>
                    <w:rPr>
                      <w:b w:val="0"/>
                      <w:bCs w:val="0"/>
                      <w:sz w:val="18"/>
                      <w:szCs w:val="18"/>
                    </w:rPr>
                  </w:pPr>
                  <w:r w:rsidRPr="001E3F8A">
                    <w:rPr>
                      <w:b w:val="0"/>
                      <w:bCs w:val="0"/>
                      <w:sz w:val="18"/>
                      <w:szCs w:val="18"/>
                    </w:rPr>
                    <w:t>Do health workforce education and training institutions measure social determinants of health in the populations they serve?</w:t>
                  </w:r>
                </w:p>
              </w:tc>
              <w:tc>
                <w:tcPr>
                  <w:tcW w:w="1220" w:type="dxa"/>
                </w:tcPr>
                <w:p w14:paraId="4AE4485C" w14:textId="77777777" w:rsidR="00E23F0C" w:rsidRPr="001E3F8A" w:rsidRDefault="00E23F0C" w:rsidP="00E23F0C">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E23F0C" w:rsidRPr="001E3F8A" w14:paraId="69C8B3AB"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79711772" w14:textId="77777777" w:rsidR="00E23F0C" w:rsidRPr="001E3F8A" w:rsidRDefault="00E23F0C" w:rsidP="00E23F0C">
                  <w:pPr>
                    <w:rPr>
                      <w:b w:val="0"/>
                      <w:bCs w:val="0"/>
                      <w:sz w:val="18"/>
                      <w:szCs w:val="18"/>
                    </w:rPr>
                  </w:pPr>
                  <w:r w:rsidRPr="001E3F8A">
                    <w:rPr>
                      <w:b w:val="0"/>
                      <w:bCs w:val="0"/>
                      <w:sz w:val="18"/>
                      <w:szCs w:val="18"/>
                    </w:rPr>
                    <w:t>Do health workforce education and training institutions adapt curricula according to social determinants of health in their communities?</w:t>
                  </w:r>
                </w:p>
              </w:tc>
              <w:tc>
                <w:tcPr>
                  <w:tcW w:w="1220" w:type="dxa"/>
                </w:tcPr>
                <w:p w14:paraId="029D5B6A" w14:textId="77777777" w:rsidR="00E23F0C" w:rsidRPr="001E3F8A" w:rsidRDefault="00E23F0C" w:rsidP="00E23F0C">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bl>
          <w:p w14:paraId="53A18FDF" w14:textId="77777777" w:rsidR="00E23F0C" w:rsidRPr="001E3F8A" w:rsidRDefault="00E23F0C" w:rsidP="0027123F">
            <w:pPr>
              <w:jc w:val="left"/>
              <w:rPr>
                <w:sz w:val="18"/>
                <w:szCs w:val="18"/>
              </w:rPr>
            </w:pPr>
          </w:p>
        </w:tc>
      </w:tr>
      <w:tr w:rsidR="00E23F0C" w:rsidRPr="001E3F8A" w14:paraId="27600A29"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D91348F" w14:textId="77777777" w:rsidR="00E23F0C" w:rsidRPr="001E3F8A" w:rsidRDefault="00E23F0C" w:rsidP="0027123F">
            <w:pPr>
              <w:rPr>
                <w:rFonts w:cs="Segoe UI"/>
                <w:b/>
                <w:bCs/>
                <w:sz w:val="18"/>
                <w:szCs w:val="18"/>
              </w:rPr>
            </w:pPr>
            <w:r w:rsidRPr="001E3F8A">
              <w:rPr>
                <w:rFonts w:cs="Segoe UI"/>
                <w:b/>
                <w:bCs/>
                <w:sz w:val="18"/>
                <w:szCs w:val="18"/>
              </w:rPr>
              <w:t>Value</w:t>
            </w:r>
          </w:p>
        </w:tc>
        <w:tc>
          <w:tcPr>
            <w:tcW w:w="6560" w:type="dxa"/>
          </w:tcPr>
          <w:p w14:paraId="469A4544" w14:textId="77777777" w:rsidR="00E23F0C" w:rsidRPr="001E3F8A" w:rsidRDefault="00E23F0C" w:rsidP="0027123F">
            <w:pPr>
              <w:jc w:val="left"/>
              <w:rPr>
                <w:b/>
                <w:bCs/>
                <w:sz w:val="18"/>
                <w:szCs w:val="18"/>
              </w:rPr>
            </w:pPr>
            <w:r w:rsidRPr="001E3F8A">
              <w:rPr>
                <w:b/>
                <w:bCs/>
                <w:sz w:val="18"/>
                <w:szCs w:val="18"/>
              </w:rPr>
              <w:t>Yes</w:t>
            </w:r>
          </w:p>
        </w:tc>
      </w:tr>
      <w:tr w:rsidR="00E23F0C" w:rsidRPr="001E3F8A" w14:paraId="6AFAAE45"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A72932C" w14:textId="77777777" w:rsidR="00E23F0C" w:rsidRPr="001E3F8A" w:rsidRDefault="00E23F0C" w:rsidP="0027123F">
            <w:pPr>
              <w:rPr>
                <w:rFonts w:cs="Segoe UI"/>
                <w:b/>
                <w:bCs/>
                <w:sz w:val="18"/>
                <w:szCs w:val="18"/>
              </w:rPr>
            </w:pPr>
            <w:r w:rsidRPr="001E3F8A">
              <w:rPr>
                <w:rFonts w:cs="Segoe UI"/>
                <w:b/>
                <w:bCs/>
                <w:sz w:val="18"/>
                <w:szCs w:val="18"/>
              </w:rPr>
              <w:t>Level</w:t>
            </w:r>
          </w:p>
        </w:tc>
        <w:tc>
          <w:tcPr>
            <w:tcW w:w="6560" w:type="dxa"/>
          </w:tcPr>
          <w:p w14:paraId="0884D561" w14:textId="77777777" w:rsidR="00E23F0C" w:rsidRPr="001E3F8A" w:rsidRDefault="00E23F0C" w:rsidP="0027123F">
            <w:pPr>
              <w:jc w:val="left"/>
              <w:rPr>
                <w:sz w:val="18"/>
                <w:szCs w:val="18"/>
              </w:rPr>
            </w:pPr>
            <w:r w:rsidRPr="001E3F8A">
              <w:rPr>
                <w:sz w:val="18"/>
                <w:szCs w:val="18"/>
              </w:rPr>
              <w:t>UAE</w:t>
            </w:r>
          </w:p>
        </w:tc>
      </w:tr>
      <w:tr w:rsidR="00E23F0C" w:rsidRPr="001E3F8A" w14:paraId="230264DC"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DFC8A93" w14:textId="77777777" w:rsidR="00E23F0C" w:rsidRPr="001E3F8A" w:rsidRDefault="00E23F0C" w:rsidP="0027123F">
            <w:pPr>
              <w:rPr>
                <w:rFonts w:cs="Segoe UI"/>
                <w:b/>
                <w:bCs/>
                <w:sz w:val="18"/>
                <w:szCs w:val="18"/>
              </w:rPr>
            </w:pPr>
            <w:r w:rsidRPr="001E3F8A">
              <w:rPr>
                <w:rFonts w:cs="Segoe UI"/>
                <w:b/>
                <w:bCs/>
                <w:w w:val="89"/>
                <w:sz w:val="18"/>
                <w:szCs w:val="18"/>
              </w:rPr>
              <w:t>Data Sources</w:t>
            </w:r>
          </w:p>
        </w:tc>
        <w:tc>
          <w:tcPr>
            <w:tcW w:w="6560" w:type="dxa"/>
          </w:tcPr>
          <w:p w14:paraId="4C5CE678" w14:textId="77777777" w:rsidR="00E23F0C" w:rsidRPr="001E3F8A" w:rsidRDefault="00E23F0C" w:rsidP="0027123F">
            <w:pPr>
              <w:jc w:val="left"/>
              <w:rPr>
                <w:sz w:val="18"/>
                <w:szCs w:val="18"/>
              </w:rPr>
            </w:pPr>
            <w:r w:rsidRPr="001E3F8A">
              <w:rPr>
                <w:sz w:val="18"/>
                <w:szCs w:val="18"/>
              </w:rPr>
              <w:t>Commission for Academic Accreditation (CAA)</w:t>
            </w:r>
          </w:p>
        </w:tc>
      </w:tr>
    </w:tbl>
    <w:p w14:paraId="2DE4088A" w14:textId="77777777" w:rsidR="00FD1D3A" w:rsidRPr="001E3F8A" w:rsidRDefault="00FD1D3A" w:rsidP="007F076E">
      <w:pPr>
        <w:rPr>
          <w:sz w:val="20"/>
          <w:szCs w:val="20"/>
        </w:rPr>
      </w:pPr>
    </w:p>
    <w:p w14:paraId="20286DF3" w14:textId="77777777" w:rsidR="00FD1D3A" w:rsidRPr="001E3F8A" w:rsidRDefault="00FD1D3A">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FD1D3A" w:rsidRPr="001E3F8A" w14:paraId="2BA07DFE"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A0ED89F" w14:textId="77777777" w:rsidR="00FD1D3A" w:rsidRPr="001E3F8A" w:rsidRDefault="00FD1D3A"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36992155" w14:textId="77777777" w:rsidR="00FD1D3A" w:rsidRPr="001E3F8A" w:rsidRDefault="00FD1D3A" w:rsidP="0027123F">
            <w:pPr>
              <w:jc w:val="left"/>
              <w:rPr>
                <w:color w:val="FFFFFF" w:themeColor="background1"/>
                <w:sz w:val="20"/>
                <w:szCs w:val="20"/>
              </w:rPr>
            </w:pPr>
            <w:r w:rsidRPr="001E3F8A">
              <w:rPr>
                <w:color w:val="FFFFFF" w:themeColor="background1"/>
                <w:sz w:val="20"/>
                <w:szCs w:val="20"/>
              </w:rPr>
              <w:t>3.06</w:t>
            </w:r>
          </w:p>
        </w:tc>
      </w:tr>
      <w:tr w:rsidR="00FD1D3A" w:rsidRPr="001E3F8A" w14:paraId="47ED0364"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70E3105" w14:textId="77777777" w:rsidR="00FD1D3A" w:rsidRPr="001E3F8A" w:rsidRDefault="00FD1D3A" w:rsidP="0027123F">
            <w:pPr>
              <w:rPr>
                <w:rFonts w:cs="Segoe UI"/>
                <w:b/>
                <w:bCs/>
                <w:sz w:val="18"/>
                <w:szCs w:val="18"/>
              </w:rPr>
            </w:pPr>
            <w:r w:rsidRPr="001E3F8A">
              <w:rPr>
                <w:rFonts w:cs="Segoe UI"/>
                <w:b/>
                <w:bCs/>
                <w:sz w:val="18"/>
                <w:szCs w:val="18"/>
              </w:rPr>
              <w:t>Unique Reference Id</w:t>
            </w:r>
          </w:p>
        </w:tc>
        <w:tc>
          <w:tcPr>
            <w:tcW w:w="6560" w:type="dxa"/>
          </w:tcPr>
          <w:p w14:paraId="067B6C0E" w14:textId="77777777" w:rsidR="00FD1D3A" w:rsidRPr="001E3F8A" w:rsidRDefault="00FD1D3A" w:rsidP="0027123F">
            <w:pPr>
              <w:jc w:val="left"/>
              <w:rPr>
                <w:sz w:val="18"/>
                <w:szCs w:val="18"/>
              </w:rPr>
            </w:pPr>
            <w:r w:rsidRPr="001E3F8A">
              <w:rPr>
                <w:sz w:val="18"/>
                <w:szCs w:val="18"/>
              </w:rPr>
              <w:t>ID_190</w:t>
            </w:r>
          </w:p>
        </w:tc>
      </w:tr>
      <w:tr w:rsidR="00FD1D3A" w:rsidRPr="001E3F8A" w14:paraId="579D486C"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AA7F6E8" w14:textId="77777777" w:rsidR="00FD1D3A" w:rsidRPr="001E3F8A" w:rsidRDefault="00FD1D3A" w:rsidP="0027123F">
            <w:pPr>
              <w:rPr>
                <w:rFonts w:cs="Segoe UI"/>
                <w:b/>
                <w:bCs/>
                <w:sz w:val="18"/>
                <w:szCs w:val="18"/>
              </w:rPr>
            </w:pPr>
            <w:r w:rsidRPr="001E3F8A">
              <w:rPr>
                <w:rFonts w:cs="Segoe UI"/>
                <w:b/>
                <w:bCs/>
                <w:sz w:val="18"/>
                <w:szCs w:val="18"/>
              </w:rPr>
              <w:t>Name</w:t>
            </w:r>
          </w:p>
        </w:tc>
        <w:tc>
          <w:tcPr>
            <w:tcW w:w="6560" w:type="dxa"/>
          </w:tcPr>
          <w:p w14:paraId="48B80B7B" w14:textId="77777777" w:rsidR="00FD1D3A" w:rsidRPr="001E3F8A" w:rsidRDefault="00FD1D3A" w:rsidP="0027123F">
            <w:pPr>
              <w:jc w:val="left"/>
              <w:rPr>
                <w:sz w:val="18"/>
                <w:szCs w:val="18"/>
              </w:rPr>
            </w:pPr>
            <w:r w:rsidRPr="001E3F8A">
              <w:rPr>
                <w:sz w:val="18"/>
                <w:szCs w:val="18"/>
              </w:rPr>
              <w:t>Existence of national and/or subnational standards for interprofessional education in accreditation mechanisms</w:t>
            </w:r>
          </w:p>
        </w:tc>
      </w:tr>
      <w:tr w:rsidR="00FD1D3A" w:rsidRPr="001E3F8A" w14:paraId="4F2613A6"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7F02FCD" w14:textId="77777777" w:rsidR="00FD1D3A" w:rsidRPr="001E3F8A" w:rsidRDefault="00FD1D3A" w:rsidP="0027123F">
            <w:pPr>
              <w:rPr>
                <w:rFonts w:cs="Segoe UI"/>
                <w:b/>
                <w:bCs/>
                <w:sz w:val="18"/>
                <w:szCs w:val="18"/>
              </w:rPr>
            </w:pPr>
            <w:r w:rsidRPr="001E3F8A">
              <w:rPr>
                <w:rFonts w:cs="Segoe UI"/>
                <w:b/>
                <w:bCs/>
                <w:sz w:val="18"/>
                <w:szCs w:val="18"/>
              </w:rPr>
              <w:t>Possible Values</w:t>
            </w:r>
          </w:p>
        </w:tc>
        <w:tc>
          <w:tcPr>
            <w:tcW w:w="6560" w:type="dxa"/>
          </w:tcPr>
          <w:p w14:paraId="646699C5" w14:textId="77777777" w:rsidR="00FD1D3A" w:rsidRPr="001E3F8A" w:rsidRDefault="00FD1D3A" w:rsidP="0027123F">
            <w:pPr>
              <w:jc w:val="left"/>
              <w:rPr>
                <w:sz w:val="18"/>
                <w:szCs w:val="18"/>
              </w:rPr>
            </w:pPr>
            <w:r w:rsidRPr="001E3F8A">
              <w:rPr>
                <w:sz w:val="18"/>
                <w:szCs w:val="18"/>
              </w:rPr>
              <w:t>Yes/No/Partly</w:t>
            </w:r>
          </w:p>
        </w:tc>
      </w:tr>
      <w:tr w:rsidR="00FD1D3A" w:rsidRPr="001E3F8A" w14:paraId="5DB66B9B"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2CCB587" w14:textId="77777777" w:rsidR="00FD1D3A" w:rsidRPr="001E3F8A" w:rsidRDefault="00FD1D3A" w:rsidP="0027123F">
            <w:pPr>
              <w:rPr>
                <w:rFonts w:cs="Segoe UI"/>
                <w:b/>
                <w:bCs/>
                <w:sz w:val="18"/>
                <w:szCs w:val="18"/>
              </w:rPr>
            </w:pPr>
            <w:r w:rsidRPr="001E3F8A">
              <w:rPr>
                <w:rFonts w:cs="Segoe UI"/>
                <w:b/>
                <w:bCs/>
                <w:sz w:val="18"/>
                <w:szCs w:val="18"/>
              </w:rPr>
              <w:t>Definition</w:t>
            </w:r>
          </w:p>
        </w:tc>
        <w:tc>
          <w:tcPr>
            <w:tcW w:w="6560" w:type="dxa"/>
          </w:tcPr>
          <w:p w14:paraId="025CB6F1" w14:textId="77777777" w:rsidR="00FD1D3A" w:rsidRPr="001E3F8A" w:rsidRDefault="00FD1D3A" w:rsidP="0027123F">
            <w:pPr>
              <w:jc w:val="left"/>
              <w:rPr>
                <w:sz w:val="18"/>
                <w:szCs w:val="18"/>
              </w:rPr>
            </w:pPr>
            <w:r w:rsidRPr="001E3F8A">
              <w:rPr>
                <w:sz w:val="18"/>
                <w:szCs w:val="18"/>
              </w:rPr>
              <w:t>The following questions help determine the existence of national and/or subnational standards for interprofessional education in accreditation mechanisms</w:t>
            </w:r>
          </w:p>
          <w:p w14:paraId="39E2E630" w14:textId="77777777" w:rsidR="00FD1D3A" w:rsidRPr="001E3F8A" w:rsidRDefault="00FD1D3A"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FD1D3A" w:rsidRPr="001E3F8A" w14:paraId="4B7D72A6"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0A59779" w14:textId="77777777" w:rsidR="00FD1D3A" w:rsidRPr="001E3F8A" w:rsidRDefault="00FD1D3A" w:rsidP="0027123F">
                  <w:pPr>
                    <w:rPr>
                      <w:sz w:val="18"/>
                      <w:szCs w:val="18"/>
                    </w:rPr>
                  </w:pPr>
                  <w:r w:rsidRPr="001E3F8A">
                    <w:rPr>
                      <w:sz w:val="18"/>
                      <w:szCs w:val="18"/>
                    </w:rPr>
                    <w:t>Supporting Question</w:t>
                  </w:r>
                </w:p>
              </w:tc>
              <w:tc>
                <w:tcPr>
                  <w:tcW w:w="1220" w:type="dxa"/>
                </w:tcPr>
                <w:p w14:paraId="7BB0DF8F" w14:textId="77777777" w:rsidR="00FD1D3A" w:rsidRPr="001E3F8A" w:rsidRDefault="00FD1D3A"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FD1D3A" w:rsidRPr="001E3F8A" w14:paraId="17689750"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26A43455" w14:textId="77777777" w:rsidR="00FD1D3A" w:rsidRPr="001E3F8A" w:rsidRDefault="00FD1D3A" w:rsidP="0027123F">
                  <w:pPr>
                    <w:rPr>
                      <w:b w:val="0"/>
                      <w:bCs w:val="0"/>
                      <w:sz w:val="18"/>
                      <w:szCs w:val="18"/>
                    </w:rPr>
                  </w:pPr>
                  <w:r w:rsidRPr="001E3F8A">
                    <w:rPr>
                      <w:b w:val="0"/>
                      <w:bCs w:val="0"/>
                      <w:sz w:val="18"/>
                      <w:szCs w:val="18"/>
                    </w:rPr>
                    <w:t>Is interprofessional education included or reflected within national and/or subnational standards?</w:t>
                  </w:r>
                </w:p>
              </w:tc>
              <w:tc>
                <w:tcPr>
                  <w:tcW w:w="1220" w:type="dxa"/>
                </w:tcPr>
                <w:p w14:paraId="0478552F" w14:textId="77777777" w:rsidR="00FD1D3A" w:rsidRPr="001E3F8A" w:rsidRDefault="00FD1D3A" w:rsidP="0027123F">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Partly</w:t>
                  </w:r>
                </w:p>
              </w:tc>
            </w:tr>
          </w:tbl>
          <w:p w14:paraId="2281841F" w14:textId="77777777" w:rsidR="00FD1D3A" w:rsidRPr="001E3F8A" w:rsidRDefault="00FD1D3A" w:rsidP="0027123F">
            <w:pPr>
              <w:jc w:val="left"/>
              <w:rPr>
                <w:sz w:val="18"/>
                <w:szCs w:val="18"/>
              </w:rPr>
            </w:pPr>
          </w:p>
        </w:tc>
      </w:tr>
      <w:tr w:rsidR="00FD1D3A" w:rsidRPr="001E3F8A" w14:paraId="014876D6"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A4B0B0D" w14:textId="77777777" w:rsidR="00FD1D3A" w:rsidRPr="001E3F8A" w:rsidRDefault="00FD1D3A" w:rsidP="0027123F">
            <w:pPr>
              <w:rPr>
                <w:rFonts w:cs="Segoe UI"/>
                <w:b/>
                <w:bCs/>
                <w:sz w:val="18"/>
                <w:szCs w:val="18"/>
              </w:rPr>
            </w:pPr>
            <w:r w:rsidRPr="001E3F8A">
              <w:rPr>
                <w:rFonts w:cs="Segoe UI"/>
                <w:b/>
                <w:bCs/>
                <w:sz w:val="18"/>
                <w:szCs w:val="18"/>
              </w:rPr>
              <w:t>Value</w:t>
            </w:r>
          </w:p>
        </w:tc>
        <w:tc>
          <w:tcPr>
            <w:tcW w:w="6560" w:type="dxa"/>
          </w:tcPr>
          <w:p w14:paraId="6BF3C138" w14:textId="77777777" w:rsidR="00FD1D3A" w:rsidRPr="001E3F8A" w:rsidRDefault="00FD1D3A" w:rsidP="0027123F">
            <w:pPr>
              <w:jc w:val="left"/>
              <w:rPr>
                <w:b/>
                <w:bCs/>
                <w:sz w:val="18"/>
                <w:szCs w:val="18"/>
              </w:rPr>
            </w:pPr>
            <w:r w:rsidRPr="001E3F8A">
              <w:rPr>
                <w:b/>
                <w:bCs/>
                <w:sz w:val="18"/>
                <w:szCs w:val="18"/>
              </w:rPr>
              <w:t>Partly</w:t>
            </w:r>
          </w:p>
        </w:tc>
      </w:tr>
      <w:tr w:rsidR="00FD1D3A" w:rsidRPr="001E3F8A" w14:paraId="009061CF"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4039C06" w14:textId="77777777" w:rsidR="00FD1D3A" w:rsidRPr="001E3F8A" w:rsidRDefault="00FD1D3A" w:rsidP="0027123F">
            <w:pPr>
              <w:rPr>
                <w:rFonts w:cs="Segoe UI"/>
                <w:b/>
                <w:bCs/>
                <w:sz w:val="18"/>
                <w:szCs w:val="18"/>
              </w:rPr>
            </w:pPr>
            <w:r w:rsidRPr="001E3F8A">
              <w:rPr>
                <w:rFonts w:cs="Segoe UI"/>
                <w:b/>
                <w:bCs/>
                <w:sz w:val="18"/>
                <w:szCs w:val="18"/>
              </w:rPr>
              <w:t>Level</w:t>
            </w:r>
          </w:p>
        </w:tc>
        <w:tc>
          <w:tcPr>
            <w:tcW w:w="6560" w:type="dxa"/>
          </w:tcPr>
          <w:p w14:paraId="2985796F" w14:textId="77777777" w:rsidR="00FD1D3A" w:rsidRPr="001E3F8A" w:rsidRDefault="00FD1D3A" w:rsidP="0027123F">
            <w:pPr>
              <w:jc w:val="left"/>
              <w:rPr>
                <w:sz w:val="18"/>
                <w:szCs w:val="18"/>
              </w:rPr>
            </w:pPr>
            <w:r w:rsidRPr="001E3F8A">
              <w:rPr>
                <w:sz w:val="18"/>
                <w:szCs w:val="18"/>
              </w:rPr>
              <w:t>UAE</w:t>
            </w:r>
          </w:p>
        </w:tc>
      </w:tr>
      <w:tr w:rsidR="00FD1D3A" w:rsidRPr="001E3F8A" w14:paraId="4AEA1351"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E04E471" w14:textId="77777777" w:rsidR="00FD1D3A" w:rsidRPr="001E3F8A" w:rsidRDefault="00FD1D3A" w:rsidP="0027123F">
            <w:pPr>
              <w:rPr>
                <w:rFonts w:cs="Segoe UI"/>
                <w:b/>
                <w:bCs/>
                <w:sz w:val="18"/>
                <w:szCs w:val="18"/>
              </w:rPr>
            </w:pPr>
            <w:r w:rsidRPr="001E3F8A">
              <w:rPr>
                <w:rFonts w:cs="Segoe UI"/>
                <w:b/>
                <w:bCs/>
                <w:sz w:val="18"/>
                <w:szCs w:val="18"/>
              </w:rPr>
              <w:t>Recommendation</w:t>
            </w:r>
          </w:p>
        </w:tc>
        <w:tc>
          <w:tcPr>
            <w:tcW w:w="6560" w:type="dxa"/>
          </w:tcPr>
          <w:p w14:paraId="5CBC9D44" w14:textId="7A160F80" w:rsidR="00FD1D3A" w:rsidRPr="001E3F8A" w:rsidRDefault="005C1F2E" w:rsidP="0027123F">
            <w:pPr>
              <w:jc w:val="left"/>
              <w:rPr>
                <w:i/>
                <w:iCs/>
                <w:sz w:val="16"/>
                <w:szCs w:val="16"/>
                <w:u w:val="single"/>
              </w:rPr>
            </w:pPr>
            <w:r>
              <w:rPr>
                <w:i/>
                <w:iCs/>
                <w:color w:val="D29F0F" w:themeColor="background2" w:themeShade="80"/>
                <w:sz w:val="16"/>
                <w:szCs w:val="16"/>
                <w:u w:val="single"/>
              </w:rPr>
              <w:fldChar w:fldCharType="begin"/>
            </w:r>
            <w:r w:rsidRPr="005C1F2E">
              <w:rPr>
                <w:i/>
                <w:iCs/>
                <w:color w:val="D29F0F" w:themeColor="background2" w:themeShade="80"/>
                <w:sz w:val="16"/>
                <w:szCs w:val="16"/>
                <w:u w:val="single"/>
              </w:rPr>
              <w:instrText xml:space="preserve"> REF _Ref54644840 \r \h </w:instrText>
            </w:r>
            <w:r>
              <w:rPr>
                <w:i/>
                <w:iCs/>
                <w:color w:val="D29F0F" w:themeColor="background2" w:themeShade="80"/>
                <w:sz w:val="16"/>
                <w:szCs w:val="16"/>
                <w:u w:val="single"/>
              </w:rPr>
              <w:instrText xml:space="preserve"> \* MERGEFORMAT </w:instrText>
            </w:r>
            <w:r>
              <w:rPr>
                <w:i/>
                <w:iCs/>
                <w:color w:val="D29F0F" w:themeColor="background2" w:themeShade="80"/>
                <w:sz w:val="16"/>
                <w:szCs w:val="16"/>
                <w:u w:val="single"/>
              </w:rPr>
            </w:r>
            <w:r>
              <w:rPr>
                <w:i/>
                <w:iCs/>
                <w:color w:val="D29F0F" w:themeColor="background2" w:themeShade="80"/>
                <w:sz w:val="16"/>
                <w:szCs w:val="16"/>
                <w:u w:val="single"/>
              </w:rPr>
              <w:fldChar w:fldCharType="separate"/>
            </w:r>
            <w:r w:rsidRPr="005C1F2E">
              <w:rPr>
                <w:i/>
                <w:iCs/>
                <w:color w:val="D29F0F" w:themeColor="background2" w:themeShade="80"/>
                <w:sz w:val="16"/>
                <w:szCs w:val="16"/>
                <w:u w:val="single"/>
                <w:cs/>
              </w:rPr>
              <w:t>‎</w:t>
            </w:r>
            <w:r w:rsidRPr="005C1F2E">
              <w:rPr>
                <w:i/>
                <w:iCs/>
                <w:color w:val="D29F0F" w:themeColor="background2" w:themeShade="80"/>
                <w:sz w:val="16"/>
                <w:szCs w:val="16"/>
                <w:u w:val="single"/>
              </w:rPr>
              <w:t>23.2.3</w:t>
            </w:r>
            <w:r>
              <w:rPr>
                <w:i/>
                <w:iCs/>
                <w:color w:val="D29F0F" w:themeColor="background2" w:themeShade="80"/>
                <w:sz w:val="16"/>
                <w:szCs w:val="16"/>
                <w:u w:val="single"/>
              </w:rPr>
              <w:fldChar w:fldCharType="end"/>
            </w:r>
            <w:r w:rsidRPr="005C1F2E">
              <w:rPr>
                <w:i/>
                <w:iCs/>
                <w:color w:val="D29F0F" w:themeColor="background2" w:themeShade="80"/>
                <w:sz w:val="16"/>
                <w:szCs w:val="16"/>
                <w:u w:val="single"/>
              </w:rPr>
              <w:t xml:space="preserve"> </w:t>
            </w:r>
            <w:r w:rsidRPr="005C1F2E">
              <w:rPr>
                <w:i/>
                <w:iCs/>
                <w:color w:val="D29F0F" w:themeColor="background2" w:themeShade="80"/>
                <w:sz w:val="16"/>
                <w:szCs w:val="16"/>
                <w:u w:val="single"/>
              </w:rPr>
              <w:fldChar w:fldCharType="begin"/>
            </w:r>
            <w:r w:rsidRPr="005C1F2E">
              <w:rPr>
                <w:i/>
                <w:iCs/>
                <w:color w:val="D29F0F" w:themeColor="background2" w:themeShade="80"/>
                <w:sz w:val="16"/>
                <w:szCs w:val="16"/>
                <w:u w:val="single"/>
              </w:rPr>
              <w:instrText xml:space="preserve"> REF _Ref54644840 \h </w:instrText>
            </w:r>
            <w:r>
              <w:rPr>
                <w:i/>
                <w:iCs/>
                <w:color w:val="D29F0F" w:themeColor="background2" w:themeShade="80"/>
                <w:sz w:val="16"/>
                <w:szCs w:val="16"/>
                <w:u w:val="single"/>
              </w:rPr>
              <w:instrText xml:space="preserve"> \* MERGEFORMAT </w:instrText>
            </w:r>
            <w:r w:rsidRPr="005C1F2E">
              <w:rPr>
                <w:i/>
                <w:iCs/>
                <w:color w:val="D29F0F" w:themeColor="background2" w:themeShade="80"/>
                <w:sz w:val="16"/>
                <w:szCs w:val="16"/>
                <w:u w:val="single"/>
              </w:rPr>
            </w:r>
            <w:r w:rsidRPr="005C1F2E">
              <w:rPr>
                <w:i/>
                <w:iCs/>
                <w:color w:val="D29F0F" w:themeColor="background2" w:themeShade="80"/>
                <w:sz w:val="16"/>
                <w:szCs w:val="16"/>
                <w:u w:val="single"/>
              </w:rPr>
              <w:fldChar w:fldCharType="separate"/>
            </w:r>
            <w:r w:rsidRPr="005C1F2E">
              <w:rPr>
                <w:i/>
                <w:iCs/>
                <w:color w:val="D29F0F" w:themeColor="background2" w:themeShade="80"/>
                <w:sz w:val="16"/>
                <w:szCs w:val="16"/>
                <w:u w:val="single"/>
              </w:rPr>
              <w:t>Recommendation for implementation of accreditation standards for IPE</w:t>
            </w:r>
            <w:r w:rsidRPr="005C1F2E">
              <w:rPr>
                <w:i/>
                <w:iCs/>
                <w:color w:val="D29F0F" w:themeColor="background2" w:themeShade="80"/>
                <w:sz w:val="16"/>
                <w:szCs w:val="16"/>
                <w:u w:val="single"/>
              </w:rPr>
              <w:fldChar w:fldCharType="end"/>
            </w:r>
          </w:p>
        </w:tc>
      </w:tr>
      <w:tr w:rsidR="00FD1D3A" w:rsidRPr="001E3F8A" w14:paraId="41B044B5"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0F3ED8F" w14:textId="77777777" w:rsidR="00FD1D3A" w:rsidRPr="001E3F8A" w:rsidRDefault="00FD1D3A" w:rsidP="0027123F">
            <w:pPr>
              <w:rPr>
                <w:rFonts w:cs="Segoe UI"/>
                <w:b/>
                <w:bCs/>
                <w:sz w:val="18"/>
                <w:szCs w:val="18"/>
              </w:rPr>
            </w:pPr>
            <w:r w:rsidRPr="001E3F8A">
              <w:rPr>
                <w:rFonts w:cs="Segoe UI"/>
                <w:b/>
                <w:bCs/>
                <w:w w:val="89"/>
                <w:sz w:val="18"/>
                <w:szCs w:val="18"/>
              </w:rPr>
              <w:t>Data Sources</w:t>
            </w:r>
          </w:p>
        </w:tc>
        <w:tc>
          <w:tcPr>
            <w:tcW w:w="6560" w:type="dxa"/>
          </w:tcPr>
          <w:p w14:paraId="78ED4656" w14:textId="77777777" w:rsidR="00FD1D3A" w:rsidRPr="001E3F8A" w:rsidRDefault="00FD1D3A" w:rsidP="00FD1D3A">
            <w:pPr>
              <w:jc w:val="left"/>
              <w:rPr>
                <w:sz w:val="18"/>
                <w:szCs w:val="18"/>
              </w:rPr>
            </w:pPr>
            <w:r w:rsidRPr="001E3F8A">
              <w:rPr>
                <w:sz w:val="18"/>
                <w:szCs w:val="18"/>
              </w:rPr>
              <w:t>Commission for Academic Accreditation (CAA)</w:t>
            </w:r>
          </w:p>
        </w:tc>
      </w:tr>
    </w:tbl>
    <w:p w14:paraId="2248AA26" w14:textId="77777777" w:rsidR="00FD1D3A" w:rsidRPr="001E3F8A" w:rsidRDefault="00FD1D3A" w:rsidP="007F076E">
      <w:pPr>
        <w:rPr>
          <w:sz w:val="20"/>
          <w:szCs w:val="20"/>
        </w:rPr>
      </w:pPr>
    </w:p>
    <w:p w14:paraId="58B437D7" w14:textId="77777777" w:rsidR="00FD1D3A" w:rsidRPr="001E3F8A" w:rsidRDefault="00FD1D3A">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FD1D3A" w:rsidRPr="001E3F8A" w14:paraId="699B7CD1"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14CF0A40" w14:textId="77777777" w:rsidR="00FD1D3A" w:rsidRPr="001E3F8A" w:rsidRDefault="00FD1D3A"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65C8F63D" w14:textId="77777777" w:rsidR="00FD1D3A" w:rsidRPr="001E3F8A" w:rsidRDefault="00FD1D3A" w:rsidP="0027123F">
            <w:pPr>
              <w:jc w:val="left"/>
              <w:rPr>
                <w:color w:val="FFFFFF" w:themeColor="background1"/>
                <w:sz w:val="20"/>
                <w:szCs w:val="20"/>
              </w:rPr>
            </w:pPr>
            <w:r w:rsidRPr="001E3F8A">
              <w:rPr>
                <w:color w:val="FFFFFF" w:themeColor="background1"/>
                <w:sz w:val="20"/>
                <w:szCs w:val="20"/>
              </w:rPr>
              <w:t>3.07</w:t>
            </w:r>
          </w:p>
        </w:tc>
      </w:tr>
      <w:tr w:rsidR="00FD1D3A" w:rsidRPr="001E3F8A" w14:paraId="3EA7406A" w14:textId="77777777" w:rsidTr="00FD1D3A">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D104508" w14:textId="77777777" w:rsidR="00FD1D3A" w:rsidRPr="001E3F8A" w:rsidRDefault="00FD1D3A" w:rsidP="00FD1D3A">
            <w:pPr>
              <w:rPr>
                <w:rFonts w:cs="Segoe UI"/>
                <w:b/>
                <w:bCs/>
                <w:sz w:val="18"/>
                <w:szCs w:val="18"/>
              </w:rPr>
            </w:pPr>
            <w:r w:rsidRPr="001E3F8A">
              <w:rPr>
                <w:rFonts w:cs="Segoe UI"/>
                <w:b/>
                <w:bCs/>
                <w:sz w:val="18"/>
                <w:szCs w:val="18"/>
              </w:rPr>
              <w:t>Unique Reference Id</w:t>
            </w:r>
          </w:p>
        </w:tc>
        <w:tc>
          <w:tcPr>
            <w:tcW w:w="6560" w:type="dxa"/>
          </w:tcPr>
          <w:p w14:paraId="4434F4FC" w14:textId="77777777" w:rsidR="00FD1D3A" w:rsidRPr="001E3F8A" w:rsidRDefault="00FD1D3A" w:rsidP="00FD1D3A">
            <w:pPr>
              <w:jc w:val="left"/>
              <w:rPr>
                <w:sz w:val="18"/>
                <w:szCs w:val="18"/>
              </w:rPr>
            </w:pPr>
            <w:r w:rsidRPr="001E3F8A">
              <w:rPr>
                <w:sz w:val="18"/>
                <w:szCs w:val="18"/>
              </w:rPr>
              <w:t>ID_191</w:t>
            </w:r>
          </w:p>
        </w:tc>
      </w:tr>
      <w:tr w:rsidR="00FD1D3A" w:rsidRPr="001E3F8A" w14:paraId="183FC7E7" w14:textId="77777777" w:rsidTr="00FD1D3A">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15EE652" w14:textId="77777777" w:rsidR="00FD1D3A" w:rsidRPr="001E3F8A" w:rsidRDefault="00FD1D3A" w:rsidP="00FD1D3A">
            <w:pPr>
              <w:rPr>
                <w:rFonts w:cs="Segoe UI"/>
                <w:b/>
                <w:bCs/>
                <w:sz w:val="18"/>
                <w:szCs w:val="18"/>
              </w:rPr>
            </w:pPr>
            <w:r w:rsidRPr="001E3F8A">
              <w:rPr>
                <w:rFonts w:cs="Segoe UI"/>
                <w:b/>
                <w:bCs/>
                <w:sz w:val="18"/>
                <w:szCs w:val="18"/>
              </w:rPr>
              <w:t>Name</w:t>
            </w:r>
          </w:p>
        </w:tc>
        <w:tc>
          <w:tcPr>
            <w:tcW w:w="6560" w:type="dxa"/>
          </w:tcPr>
          <w:p w14:paraId="20B69A07" w14:textId="77777777" w:rsidR="00FD1D3A" w:rsidRPr="001E3F8A" w:rsidRDefault="00FD1D3A" w:rsidP="00FD1D3A">
            <w:pPr>
              <w:jc w:val="left"/>
              <w:rPr>
                <w:sz w:val="18"/>
                <w:szCs w:val="18"/>
              </w:rPr>
            </w:pPr>
            <w:r w:rsidRPr="001E3F8A">
              <w:rPr>
                <w:sz w:val="18"/>
                <w:szCs w:val="18"/>
              </w:rPr>
              <w:t>Existence of cooperation between health workforce education and training institutions and regulatory bodies to agree on accreditation standards</w:t>
            </w:r>
          </w:p>
        </w:tc>
      </w:tr>
      <w:tr w:rsidR="00FD1D3A" w:rsidRPr="001E3F8A" w14:paraId="4BAA18E8"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1E495B9" w14:textId="77777777" w:rsidR="00FD1D3A" w:rsidRPr="001E3F8A" w:rsidRDefault="00FD1D3A" w:rsidP="0027123F">
            <w:pPr>
              <w:rPr>
                <w:rFonts w:cs="Segoe UI"/>
                <w:b/>
                <w:bCs/>
                <w:sz w:val="18"/>
                <w:szCs w:val="18"/>
              </w:rPr>
            </w:pPr>
            <w:r w:rsidRPr="001E3F8A">
              <w:rPr>
                <w:rFonts w:cs="Segoe UI"/>
                <w:b/>
                <w:bCs/>
                <w:sz w:val="18"/>
                <w:szCs w:val="18"/>
              </w:rPr>
              <w:t>Possible Values</w:t>
            </w:r>
          </w:p>
        </w:tc>
        <w:tc>
          <w:tcPr>
            <w:tcW w:w="6560" w:type="dxa"/>
          </w:tcPr>
          <w:p w14:paraId="1950CBE0" w14:textId="77777777" w:rsidR="00FD1D3A" w:rsidRPr="001E3F8A" w:rsidRDefault="00FD1D3A" w:rsidP="0027123F">
            <w:pPr>
              <w:jc w:val="left"/>
              <w:rPr>
                <w:sz w:val="18"/>
                <w:szCs w:val="18"/>
              </w:rPr>
            </w:pPr>
            <w:r w:rsidRPr="001E3F8A">
              <w:rPr>
                <w:sz w:val="18"/>
                <w:szCs w:val="18"/>
              </w:rPr>
              <w:t>Yes/No/Partly</w:t>
            </w:r>
          </w:p>
        </w:tc>
      </w:tr>
      <w:tr w:rsidR="00FD1D3A" w:rsidRPr="001E3F8A" w14:paraId="599FCA22"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78A4F87" w14:textId="77777777" w:rsidR="00FD1D3A" w:rsidRPr="001E3F8A" w:rsidRDefault="00FD1D3A" w:rsidP="0027123F">
            <w:pPr>
              <w:rPr>
                <w:rFonts w:cs="Segoe UI"/>
                <w:b/>
                <w:bCs/>
                <w:sz w:val="18"/>
                <w:szCs w:val="18"/>
              </w:rPr>
            </w:pPr>
            <w:r w:rsidRPr="001E3F8A">
              <w:rPr>
                <w:rFonts w:cs="Segoe UI"/>
                <w:b/>
                <w:bCs/>
                <w:sz w:val="18"/>
                <w:szCs w:val="18"/>
              </w:rPr>
              <w:t>Definition</w:t>
            </w:r>
          </w:p>
        </w:tc>
        <w:tc>
          <w:tcPr>
            <w:tcW w:w="6560" w:type="dxa"/>
          </w:tcPr>
          <w:p w14:paraId="7019C050" w14:textId="77777777" w:rsidR="00FD1D3A" w:rsidRPr="001E3F8A" w:rsidRDefault="00FD1D3A" w:rsidP="0027123F">
            <w:pPr>
              <w:jc w:val="left"/>
              <w:rPr>
                <w:sz w:val="18"/>
                <w:szCs w:val="18"/>
              </w:rPr>
            </w:pPr>
            <w:r w:rsidRPr="001E3F8A">
              <w:rPr>
                <w:sz w:val="18"/>
                <w:szCs w:val="18"/>
              </w:rPr>
              <w:t xml:space="preserve">The following questions help determine the existence of cooperation between health workforce education and training institutions and regulatory bodies to agree on accreditation standards </w:t>
            </w:r>
          </w:p>
          <w:p w14:paraId="26F3A7D6" w14:textId="77777777" w:rsidR="00FD1D3A" w:rsidRPr="001E3F8A" w:rsidRDefault="00FD1D3A"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FD1D3A" w:rsidRPr="001E3F8A" w14:paraId="72DDDDD3"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6C7A906F" w14:textId="77777777" w:rsidR="00FD1D3A" w:rsidRPr="001E3F8A" w:rsidRDefault="00FD1D3A" w:rsidP="0027123F">
                  <w:pPr>
                    <w:rPr>
                      <w:sz w:val="18"/>
                      <w:szCs w:val="18"/>
                    </w:rPr>
                  </w:pPr>
                  <w:r w:rsidRPr="001E3F8A">
                    <w:rPr>
                      <w:sz w:val="18"/>
                      <w:szCs w:val="18"/>
                    </w:rPr>
                    <w:t>Supporting Question</w:t>
                  </w:r>
                </w:p>
              </w:tc>
              <w:tc>
                <w:tcPr>
                  <w:tcW w:w="1220" w:type="dxa"/>
                </w:tcPr>
                <w:p w14:paraId="3503EE68" w14:textId="77777777" w:rsidR="00FD1D3A" w:rsidRPr="001E3F8A" w:rsidRDefault="00FD1D3A"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FD1D3A" w:rsidRPr="001E3F8A" w14:paraId="4EF91A5C"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4493E3E2" w14:textId="77777777" w:rsidR="00FD1D3A" w:rsidRPr="001E3F8A" w:rsidRDefault="00FD1D3A" w:rsidP="00FD1D3A">
                  <w:pPr>
                    <w:rPr>
                      <w:b w:val="0"/>
                      <w:bCs w:val="0"/>
                      <w:sz w:val="18"/>
                      <w:szCs w:val="18"/>
                    </w:rPr>
                  </w:pPr>
                  <w:r w:rsidRPr="001E3F8A">
                    <w:rPr>
                      <w:b w:val="0"/>
                      <w:bCs w:val="0"/>
                      <w:sz w:val="18"/>
                      <w:szCs w:val="18"/>
                    </w:rPr>
                    <w:t>Is there a coordinating mechanism or body in place for this task?</w:t>
                  </w:r>
                </w:p>
              </w:tc>
              <w:tc>
                <w:tcPr>
                  <w:tcW w:w="1220" w:type="dxa"/>
                </w:tcPr>
                <w:p w14:paraId="789A353B" w14:textId="77777777" w:rsidR="00FD1D3A" w:rsidRPr="001E3F8A" w:rsidRDefault="00FD1D3A" w:rsidP="00FD1D3A">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FD1D3A" w:rsidRPr="001E3F8A" w14:paraId="170B173B"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45751410" w14:textId="77777777" w:rsidR="00FD1D3A" w:rsidRPr="001E3F8A" w:rsidRDefault="00FD1D3A" w:rsidP="00FD1D3A">
                  <w:pPr>
                    <w:rPr>
                      <w:b w:val="0"/>
                      <w:bCs w:val="0"/>
                      <w:sz w:val="18"/>
                      <w:szCs w:val="18"/>
                    </w:rPr>
                  </w:pPr>
                  <w:r w:rsidRPr="001E3F8A">
                    <w:rPr>
                      <w:b w:val="0"/>
                      <w:bCs w:val="0"/>
                      <w:sz w:val="18"/>
                      <w:szCs w:val="18"/>
                    </w:rPr>
                    <w:t>Are various stakeholders at national and institutional level involved in the coordination process?</w:t>
                  </w:r>
                </w:p>
              </w:tc>
              <w:tc>
                <w:tcPr>
                  <w:tcW w:w="1220" w:type="dxa"/>
                </w:tcPr>
                <w:p w14:paraId="378F7F15" w14:textId="77777777" w:rsidR="00FD1D3A" w:rsidRPr="001E3F8A" w:rsidRDefault="00FD1D3A" w:rsidP="00FD1D3A">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FD1D3A" w:rsidRPr="001E3F8A" w14:paraId="1683A988" w14:textId="77777777" w:rsidTr="00FD1D3A">
              <w:trPr>
                <w:cnfStyle w:val="000000100000" w:firstRow="0" w:lastRow="0" w:firstColumn="0" w:lastColumn="0" w:oddVBand="0" w:evenVBand="0" w:oddHBand="1" w:evenHBand="0" w:firstRowFirstColumn="0" w:firstRowLastColumn="0" w:lastRowFirstColumn="0" w:lastRowLastColumn="0"/>
                <w:trHeight w:val="1145"/>
              </w:trPr>
              <w:tc>
                <w:tcPr>
                  <w:cnfStyle w:val="001000000000" w:firstRow="0" w:lastRow="0" w:firstColumn="1" w:lastColumn="0" w:oddVBand="0" w:evenVBand="0" w:oddHBand="0" w:evenHBand="0" w:firstRowFirstColumn="0" w:firstRowLastColumn="0" w:lastRowFirstColumn="0" w:lastRowLastColumn="0"/>
                  <w:tcW w:w="5040" w:type="dxa"/>
                </w:tcPr>
                <w:p w14:paraId="1F86FAAB" w14:textId="77777777" w:rsidR="00FD1D3A" w:rsidRPr="001E3F8A" w:rsidRDefault="00FD1D3A" w:rsidP="00FD1D3A">
                  <w:pPr>
                    <w:rPr>
                      <w:b w:val="0"/>
                      <w:bCs w:val="0"/>
                      <w:sz w:val="18"/>
                      <w:szCs w:val="18"/>
                    </w:rPr>
                  </w:pPr>
                  <w:r w:rsidRPr="001E3F8A">
                    <w:rPr>
                      <w:b w:val="0"/>
                      <w:bCs w:val="0"/>
                      <w:sz w:val="18"/>
                      <w:szCs w:val="18"/>
                    </w:rPr>
                    <w:t>Are there institutional mechanisms in place to coordinate accreditation systems, including negotiations with relevant ministries, government agencies and stakeholders?</w:t>
                  </w:r>
                </w:p>
              </w:tc>
              <w:tc>
                <w:tcPr>
                  <w:tcW w:w="1220" w:type="dxa"/>
                </w:tcPr>
                <w:p w14:paraId="184B297F" w14:textId="77777777" w:rsidR="00FD1D3A" w:rsidRPr="001E3F8A" w:rsidRDefault="00FD1D3A" w:rsidP="00FD1D3A">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bl>
          <w:p w14:paraId="540B8951" w14:textId="77777777" w:rsidR="00FD1D3A" w:rsidRPr="001E3F8A" w:rsidRDefault="00FD1D3A" w:rsidP="0027123F">
            <w:pPr>
              <w:jc w:val="left"/>
              <w:rPr>
                <w:sz w:val="18"/>
                <w:szCs w:val="18"/>
              </w:rPr>
            </w:pPr>
          </w:p>
        </w:tc>
      </w:tr>
      <w:tr w:rsidR="00FD1D3A" w:rsidRPr="001E3F8A" w14:paraId="0E6A0C39"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21A4ECB" w14:textId="77777777" w:rsidR="00FD1D3A" w:rsidRPr="001E3F8A" w:rsidRDefault="00FD1D3A" w:rsidP="0027123F">
            <w:pPr>
              <w:rPr>
                <w:rFonts w:cs="Segoe UI"/>
                <w:b/>
                <w:bCs/>
                <w:sz w:val="18"/>
                <w:szCs w:val="18"/>
              </w:rPr>
            </w:pPr>
            <w:r w:rsidRPr="001E3F8A">
              <w:rPr>
                <w:rFonts w:cs="Segoe UI"/>
                <w:b/>
                <w:bCs/>
                <w:sz w:val="18"/>
                <w:szCs w:val="18"/>
              </w:rPr>
              <w:t>Value</w:t>
            </w:r>
          </w:p>
        </w:tc>
        <w:tc>
          <w:tcPr>
            <w:tcW w:w="6560" w:type="dxa"/>
          </w:tcPr>
          <w:p w14:paraId="264DB6C9" w14:textId="77777777" w:rsidR="00FD1D3A" w:rsidRPr="001E3F8A" w:rsidRDefault="00FD1D3A" w:rsidP="0027123F">
            <w:pPr>
              <w:jc w:val="left"/>
              <w:rPr>
                <w:b/>
                <w:bCs/>
                <w:sz w:val="18"/>
                <w:szCs w:val="18"/>
              </w:rPr>
            </w:pPr>
            <w:r w:rsidRPr="001E3F8A">
              <w:rPr>
                <w:b/>
                <w:bCs/>
                <w:sz w:val="18"/>
                <w:szCs w:val="18"/>
              </w:rPr>
              <w:t>Yes</w:t>
            </w:r>
          </w:p>
        </w:tc>
      </w:tr>
      <w:tr w:rsidR="00FD1D3A" w:rsidRPr="001E3F8A" w14:paraId="531B111A"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56399F6" w14:textId="77777777" w:rsidR="00FD1D3A" w:rsidRPr="001E3F8A" w:rsidRDefault="00FD1D3A" w:rsidP="0027123F">
            <w:pPr>
              <w:rPr>
                <w:rFonts w:cs="Segoe UI"/>
                <w:b/>
                <w:bCs/>
                <w:sz w:val="18"/>
                <w:szCs w:val="18"/>
              </w:rPr>
            </w:pPr>
            <w:r w:rsidRPr="001E3F8A">
              <w:rPr>
                <w:rFonts w:cs="Segoe UI"/>
                <w:b/>
                <w:bCs/>
                <w:sz w:val="18"/>
                <w:szCs w:val="18"/>
              </w:rPr>
              <w:t>Level</w:t>
            </w:r>
          </w:p>
        </w:tc>
        <w:tc>
          <w:tcPr>
            <w:tcW w:w="6560" w:type="dxa"/>
          </w:tcPr>
          <w:p w14:paraId="29162F23" w14:textId="77777777" w:rsidR="00FD1D3A" w:rsidRPr="001E3F8A" w:rsidRDefault="00FD1D3A" w:rsidP="0027123F">
            <w:pPr>
              <w:jc w:val="left"/>
              <w:rPr>
                <w:sz w:val="18"/>
                <w:szCs w:val="18"/>
              </w:rPr>
            </w:pPr>
            <w:r w:rsidRPr="001E3F8A">
              <w:rPr>
                <w:sz w:val="18"/>
                <w:szCs w:val="18"/>
              </w:rPr>
              <w:t>UAE</w:t>
            </w:r>
          </w:p>
        </w:tc>
      </w:tr>
      <w:tr w:rsidR="00FD1D3A" w:rsidRPr="001E3F8A" w14:paraId="318B6DCC"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06C05E9" w14:textId="77777777" w:rsidR="00FD1D3A" w:rsidRPr="001E3F8A" w:rsidRDefault="00FD1D3A" w:rsidP="0027123F">
            <w:pPr>
              <w:rPr>
                <w:rFonts w:cs="Segoe UI"/>
                <w:b/>
                <w:bCs/>
                <w:sz w:val="18"/>
                <w:szCs w:val="18"/>
              </w:rPr>
            </w:pPr>
            <w:r w:rsidRPr="001E3F8A">
              <w:rPr>
                <w:rFonts w:cs="Segoe UI"/>
                <w:b/>
                <w:bCs/>
                <w:w w:val="89"/>
                <w:sz w:val="18"/>
                <w:szCs w:val="18"/>
              </w:rPr>
              <w:t>Data Sources</w:t>
            </w:r>
          </w:p>
        </w:tc>
        <w:tc>
          <w:tcPr>
            <w:tcW w:w="6560" w:type="dxa"/>
          </w:tcPr>
          <w:p w14:paraId="5B2B91F6" w14:textId="77777777" w:rsidR="00FD1D3A" w:rsidRPr="001E3F8A" w:rsidRDefault="00FD1D3A" w:rsidP="0027123F">
            <w:pPr>
              <w:jc w:val="left"/>
              <w:rPr>
                <w:sz w:val="18"/>
                <w:szCs w:val="18"/>
              </w:rPr>
            </w:pPr>
            <w:r w:rsidRPr="001E3F8A">
              <w:rPr>
                <w:sz w:val="18"/>
                <w:szCs w:val="18"/>
              </w:rPr>
              <w:t>Commission for Academic Accreditation (CAA)</w:t>
            </w:r>
          </w:p>
        </w:tc>
      </w:tr>
    </w:tbl>
    <w:p w14:paraId="4D00065F" w14:textId="77777777" w:rsidR="00FD1D3A" w:rsidRPr="001E3F8A" w:rsidRDefault="00FD1D3A" w:rsidP="00FD1D3A">
      <w:pPr>
        <w:rPr>
          <w:sz w:val="20"/>
          <w:szCs w:val="20"/>
        </w:rPr>
      </w:pPr>
    </w:p>
    <w:p w14:paraId="15014D7F" w14:textId="77777777" w:rsidR="00FD1D3A" w:rsidRPr="001E3F8A" w:rsidRDefault="00FD1D3A" w:rsidP="00FD1D3A">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FD1D3A" w:rsidRPr="001E3F8A" w14:paraId="5D261A2B"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6E06B296" w14:textId="77777777" w:rsidR="00FD1D3A" w:rsidRPr="001E3F8A" w:rsidRDefault="00FD1D3A"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11FE2034" w14:textId="77777777" w:rsidR="00FD1D3A" w:rsidRPr="001E3F8A" w:rsidRDefault="00FD1D3A" w:rsidP="0027123F">
            <w:pPr>
              <w:jc w:val="left"/>
              <w:rPr>
                <w:color w:val="FFFFFF" w:themeColor="background1"/>
                <w:sz w:val="20"/>
                <w:szCs w:val="20"/>
              </w:rPr>
            </w:pPr>
            <w:r w:rsidRPr="001E3F8A">
              <w:rPr>
                <w:color w:val="FFFFFF" w:themeColor="background1"/>
                <w:sz w:val="20"/>
                <w:szCs w:val="20"/>
              </w:rPr>
              <w:t>3.08</w:t>
            </w:r>
          </w:p>
        </w:tc>
      </w:tr>
      <w:tr w:rsidR="00FD1D3A" w:rsidRPr="001E3F8A" w14:paraId="266DB815"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9C6D511" w14:textId="77777777" w:rsidR="00FD1D3A" w:rsidRPr="001E3F8A" w:rsidRDefault="00FD1D3A" w:rsidP="0027123F">
            <w:pPr>
              <w:rPr>
                <w:rFonts w:cs="Segoe UI"/>
                <w:b/>
                <w:bCs/>
                <w:sz w:val="18"/>
                <w:szCs w:val="18"/>
              </w:rPr>
            </w:pPr>
            <w:r w:rsidRPr="001E3F8A">
              <w:rPr>
                <w:rFonts w:cs="Segoe UI"/>
                <w:b/>
                <w:bCs/>
                <w:sz w:val="18"/>
                <w:szCs w:val="18"/>
              </w:rPr>
              <w:t>Unique Reference Id</w:t>
            </w:r>
          </w:p>
        </w:tc>
        <w:tc>
          <w:tcPr>
            <w:tcW w:w="6560" w:type="dxa"/>
          </w:tcPr>
          <w:p w14:paraId="7BE8A0CC" w14:textId="77777777" w:rsidR="00FD1D3A" w:rsidRPr="001E3F8A" w:rsidRDefault="00FD1D3A" w:rsidP="0027123F">
            <w:pPr>
              <w:jc w:val="left"/>
              <w:rPr>
                <w:sz w:val="18"/>
                <w:szCs w:val="18"/>
              </w:rPr>
            </w:pPr>
            <w:r w:rsidRPr="001E3F8A">
              <w:rPr>
                <w:sz w:val="18"/>
                <w:szCs w:val="18"/>
              </w:rPr>
              <w:t>ID_192</w:t>
            </w:r>
          </w:p>
        </w:tc>
      </w:tr>
      <w:tr w:rsidR="00FD1D3A" w:rsidRPr="001E3F8A" w14:paraId="7F8456C6"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A3BCEC6" w14:textId="77777777" w:rsidR="00FD1D3A" w:rsidRPr="001E3F8A" w:rsidRDefault="00FD1D3A" w:rsidP="0027123F">
            <w:pPr>
              <w:rPr>
                <w:rFonts w:cs="Segoe UI"/>
                <w:b/>
                <w:bCs/>
                <w:sz w:val="18"/>
                <w:szCs w:val="18"/>
              </w:rPr>
            </w:pPr>
            <w:r w:rsidRPr="001E3F8A">
              <w:rPr>
                <w:rFonts w:cs="Segoe UI"/>
                <w:b/>
                <w:bCs/>
                <w:sz w:val="18"/>
                <w:szCs w:val="18"/>
              </w:rPr>
              <w:t>Name</w:t>
            </w:r>
          </w:p>
        </w:tc>
        <w:tc>
          <w:tcPr>
            <w:tcW w:w="6560" w:type="dxa"/>
          </w:tcPr>
          <w:p w14:paraId="43787744" w14:textId="77777777" w:rsidR="00FD1D3A" w:rsidRPr="001E3F8A" w:rsidRDefault="00FD1D3A" w:rsidP="0027123F">
            <w:pPr>
              <w:jc w:val="left"/>
              <w:rPr>
                <w:sz w:val="18"/>
                <w:szCs w:val="18"/>
              </w:rPr>
            </w:pPr>
            <w:r w:rsidRPr="001E3F8A">
              <w:rPr>
                <w:sz w:val="18"/>
                <w:szCs w:val="18"/>
              </w:rPr>
              <w:t>Existence of national systems for continuing professional development</w:t>
            </w:r>
          </w:p>
        </w:tc>
      </w:tr>
      <w:tr w:rsidR="00FD1D3A" w:rsidRPr="001E3F8A" w14:paraId="76383DF3"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301D96D" w14:textId="77777777" w:rsidR="00FD1D3A" w:rsidRPr="001E3F8A" w:rsidRDefault="00FD1D3A" w:rsidP="0027123F">
            <w:pPr>
              <w:rPr>
                <w:rFonts w:cs="Segoe UI"/>
                <w:b/>
                <w:bCs/>
                <w:sz w:val="18"/>
                <w:szCs w:val="18"/>
              </w:rPr>
            </w:pPr>
            <w:r w:rsidRPr="001E3F8A">
              <w:rPr>
                <w:rFonts w:cs="Segoe UI"/>
                <w:b/>
                <w:bCs/>
                <w:sz w:val="18"/>
                <w:szCs w:val="18"/>
              </w:rPr>
              <w:t>Possible Values</w:t>
            </w:r>
          </w:p>
        </w:tc>
        <w:tc>
          <w:tcPr>
            <w:tcW w:w="6560" w:type="dxa"/>
          </w:tcPr>
          <w:p w14:paraId="48FEE8DD" w14:textId="77777777" w:rsidR="00FD1D3A" w:rsidRPr="001E3F8A" w:rsidRDefault="00FD1D3A" w:rsidP="0027123F">
            <w:pPr>
              <w:jc w:val="left"/>
              <w:rPr>
                <w:sz w:val="18"/>
                <w:szCs w:val="18"/>
              </w:rPr>
            </w:pPr>
            <w:r w:rsidRPr="001E3F8A">
              <w:rPr>
                <w:sz w:val="18"/>
                <w:szCs w:val="18"/>
              </w:rPr>
              <w:t>Yes/No/Partly</w:t>
            </w:r>
          </w:p>
        </w:tc>
      </w:tr>
      <w:tr w:rsidR="00FD1D3A" w:rsidRPr="001E3F8A" w14:paraId="46B0FE37"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6AD810C" w14:textId="77777777" w:rsidR="00FD1D3A" w:rsidRPr="001E3F8A" w:rsidRDefault="00FD1D3A" w:rsidP="0027123F">
            <w:pPr>
              <w:rPr>
                <w:rFonts w:cs="Segoe UI"/>
                <w:b/>
                <w:bCs/>
                <w:sz w:val="18"/>
                <w:szCs w:val="18"/>
              </w:rPr>
            </w:pPr>
            <w:r w:rsidRPr="001E3F8A">
              <w:rPr>
                <w:rFonts w:cs="Segoe UI"/>
                <w:b/>
                <w:bCs/>
                <w:sz w:val="18"/>
                <w:szCs w:val="18"/>
              </w:rPr>
              <w:t>Definition</w:t>
            </w:r>
          </w:p>
        </w:tc>
        <w:tc>
          <w:tcPr>
            <w:tcW w:w="6560" w:type="dxa"/>
          </w:tcPr>
          <w:p w14:paraId="293C873F" w14:textId="77777777" w:rsidR="00FD1D3A" w:rsidRPr="001E3F8A" w:rsidRDefault="00FD1D3A" w:rsidP="0027123F">
            <w:pPr>
              <w:jc w:val="left"/>
              <w:rPr>
                <w:sz w:val="18"/>
                <w:szCs w:val="18"/>
              </w:rPr>
            </w:pPr>
            <w:r w:rsidRPr="001E3F8A">
              <w:rPr>
                <w:sz w:val="18"/>
                <w:szCs w:val="18"/>
              </w:rPr>
              <w:t>The following questions help determine the existence of national systems for continuing professional development</w:t>
            </w:r>
          </w:p>
          <w:p w14:paraId="121D4638" w14:textId="77777777" w:rsidR="00FD1D3A" w:rsidRPr="001E3F8A" w:rsidRDefault="00FD1D3A"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FD1D3A" w:rsidRPr="001E3F8A" w14:paraId="51525E42"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081B8D04" w14:textId="77777777" w:rsidR="00FD1D3A" w:rsidRPr="001E3F8A" w:rsidRDefault="00FD1D3A" w:rsidP="0027123F">
                  <w:pPr>
                    <w:rPr>
                      <w:sz w:val="18"/>
                      <w:szCs w:val="18"/>
                    </w:rPr>
                  </w:pPr>
                  <w:r w:rsidRPr="001E3F8A">
                    <w:rPr>
                      <w:sz w:val="18"/>
                      <w:szCs w:val="18"/>
                    </w:rPr>
                    <w:t>Supporting Question</w:t>
                  </w:r>
                </w:p>
              </w:tc>
              <w:tc>
                <w:tcPr>
                  <w:tcW w:w="1220" w:type="dxa"/>
                </w:tcPr>
                <w:p w14:paraId="23FD8E8C" w14:textId="77777777" w:rsidR="00FD1D3A" w:rsidRPr="001E3F8A" w:rsidRDefault="00FD1D3A"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FD1D3A" w:rsidRPr="001E3F8A" w14:paraId="02322771"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FF6FC2A" w14:textId="77777777" w:rsidR="00FD1D3A" w:rsidRPr="001E3F8A" w:rsidRDefault="00FD1D3A" w:rsidP="00FD1D3A">
                  <w:pPr>
                    <w:rPr>
                      <w:b w:val="0"/>
                      <w:bCs w:val="0"/>
                      <w:sz w:val="18"/>
                      <w:szCs w:val="18"/>
                    </w:rPr>
                  </w:pPr>
                  <w:r w:rsidRPr="001E3F8A">
                    <w:rPr>
                      <w:b w:val="0"/>
                      <w:bCs w:val="0"/>
                      <w:sz w:val="18"/>
                      <w:szCs w:val="18"/>
                    </w:rPr>
                    <w:t>Are there existing national and/or subnational systems for continuing professional development (CPD)?</w:t>
                  </w:r>
                </w:p>
              </w:tc>
              <w:tc>
                <w:tcPr>
                  <w:tcW w:w="1220" w:type="dxa"/>
                </w:tcPr>
                <w:p w14:paraId="2134D092" w14:textId="77777777" w:rsidR="00FD1D3A" w:rsidRPr="001E3F8A" w:rsidRDefault="00FD1D3A" w:rsidP="00FD1D3A">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FD1D3A" w:rsidRPr="001E3F8A" w14:paraId="571B6117"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591FC894" w14:textId="77777777" w:rsidR="00FD1D3A" w:rsidRPr="001E3F8A" w:rsidRDefault="00FD1D3A" w:rsidP="00FD1D3A">
                  <w:pPr>
                    <w:rPr>
                      <w:b w:val="0"/>
                      <w:bCs w:val="0"/>
                      <w:sz w:val="18"/>
                      <w:szCs w:val="18"/>
                    </w:rPr>
                  </w:pPr>
                  <w:r w:rsidRPr="001E3F8A">
                    <w:rPr>
                      <w:b w:val="0"/>
                      <w:bCs w:val="0"/>
                      <w:sz w:val="18"/>
                      <w:szCs w:val="18"/>
                    </w:rPr>
                    <w:t>If national and/or subnational systems for CPD exist, are they compulsory</w:t>
                  </w:r>
                </w:p>
              </w:tc>
              <w:tc>
                <w:tcPr>
                  <w:tcW w:w="1220" w:type="dxa"/>
                </w:tcPr>
                <w:p w14:paraId="335ECE41" w14:textId="77777777" w:rsidR="00FD1D3A" w:rsidRPr="001E3F8A" w:rsidRDefault="00FD1D3A" w:rsidP="00FD1D3A">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FD1D3A" w:rsidRPr="001E3F8A" w14:paraId="7DA54D68"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0688227" w14:textId="77777777" w:rsidR="00FD1D3A" w:rsidRPr="001E3F8A" w:rsidRDefault="00FD1D3A" w:rsidP="00FD1D3A">
                  <w:pPr>
                    <w:rPr>
                      <w:b w:val="0"/>
                      <w:bCs w:val="0"/>
                      <w:sz w:val="18"/>
                      <w:szCs w:val="18"/>
                    </w:rPr>
                  </w:pPr>
                  <w:r w:rsidRPr="001E3F8A">
                    <w:rPr>
                      <w:b w:val="0"/>
                      <w:bCs w:val="0"/>
                      <w:sz w:val="18"/>
                      <w:szCs w:val="18"/>
                    </w:rPr>
                    <w:t>If compulsory, are they linked to relicensure?</w:t>
                  </w:r>
                </w:p>
              </w:tc>
              <w:tc>
                <w:tcPr>
                  <w:tcW w:w="1220" w:type="dxa"/>
                </w:tcPr>
                <w:p w14:paraId="5455E0FE" w14:textId="77777777" w:rsidR="00FD1D3A" w:rsidRPr="001E3F8A" w:rsidRDefault="00FD1D3A" w:rsidP="00FD1D3A">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FD1D3A" w:rsidRPr="001E3F8A" w14:paraId="6F58DED4"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49978684" w14:textId="77777777" w:rsidR="00FD1D3A" w:rsidRPr="001E3F8A" w:rsidRDefault="00FD1D3A" w:rsidP="00FD1D3A">
                  <w:pPr>
                    <w:rPr>
                      <w:b w:val="0"/>
                      <w:bCs w:val="0"/>
                      <w:sz w:val="18"/>
                      <w:szCs w:val="18"/>
                    </w:rPr>
                  </w:pPr>
                  <w:r w:rsidRPr="001E3F8A">
                    <w:rPr>
                      <w:b w:val="0"/>
                      <w:bCs w:val="0"/>
                      <w:sz w:val="18"/>
                      <w:szCs w:val="18"/>
                    </w:rPr>
                    <w:t>For occupations that have a national and/or subnational system for CPD, is it integrated into national education plans for the health workforce, for that occupation?</w:t>
                  </w:r>
                </w:p>
              </w:tc>
              <w:tc>
                <w:tcPr>
                  <w:tcW w:w="1220" w:type="dxa"/>
                </w:tcPr>
                <w:p w14:paraId="551059FB" w14:textId="77777777" w:rsidR="00FD1D3A" w:rsidRPr="001E3F8A" w:rsidRDefault="00FD1D3A" w:rsidP="00FD1D3A">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No</w:t>
                  </w:r>
                </w:p>
              </w:tc>
            </w:tr>
          </w:tbl>
          <w:p w14:paraId="3F695364" w14:textId="77777777" w:rsidR="00FD1D3A" w:rsidRPr="001E3F8A" w:rsidRDefault="00FD1D3A" w:rsidP="0027123F">
            <w:pPr>
              <w:jc w:val="left"/>
              <w:rPr>
                <w:sz w:val="18"/>
                <w:szCs w:val="18"/>
              </w:rPr>
            </w:pPr>
          </w:p>
        </w:tc>
      </w:tr>
      <w:tr w:rsidR="00FD1D3A" w:rsidRPr="001E3F8A" w14:paraId="5A092847"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F156A7C" w14:textId="77777777" w:rsidR="00FD1D3A" w:rsidRPr="001E3F8A" w:rsidRDefault="00FD1D3A" w:rsidP="0027123F">
            <w:pPr>
              <w:rPr>
                <w:rFonts w:cs="Segoe UI"/>
                <w:b/>
                <w:bCs/>
                <w:sz w:val="18"/>
                <w:szCs w:val="18"/>
              </w:rPr>
            </w:pPr>
            <w:r w:rsidRPr="001E3F8A">
              <w:rPr>
                <w:rFonts w:cs="Segoe UI"/>
                <w:b/>
                <w:bCs/>
                <w:sz w:val="18"/>
                <w:szCs w:val="18"/>
              </w:rPr>
              <w:t>Value</w:t>
            </w:r>
          </w:p>
        </w:tc>
        <w:tc>
          <w:tcPr>
            <w:tcW w:w="6560" w:type="dxa"/>
          </w:tcPr>
          <w:p w14:paraId="43A2DD1B" w14:textId="77777777" w:rsidR="00FD1D3A" w:rsidRPr="001E3F8A" w:rsidRDefault="00FD1D3A" w:rsidP="0027123F">
            <w:pPr>
              <w:jc w:val="left"/>
              <w:rPr>
                <w:b/>
                <w:bCs/>
                <w:sz w:val="18"/>
                <w:szCs w:val="18"/>
              </w:rPr>
            </w:pPr>
            <w:r w:rsidRPr="001E3F8A">
              <w:rPr>
                <w:b/>
                <w:bCs/>
                <w:sz w:val="18"/>
                <w:szCs w:val="18"/>
              </w:rPr>
              <w:t>Partly</w:t>
            </w:r>
          </w:p>
        </w:tc>
      </w:tr>
      <w:tr w:rsidR="00FD1D3A" w:rsidRPr="001E3F8A" w14:paraId="6748339B"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C5B12F9" w14:textId="77777777" w:rsidR="00FD1D3A" w:rsidRPr="001E3F8A" w:rsidRDefault="00FD1D3A" w:rsidP="0027123F">
            <w:pPr>
              <w:rPr>
                <w:rFonts w:cs="Segoe UI"/>
                <w:b/>
                <w:bCs/>
                <w:sz w:val="18"/>
                <w:szCs w:val="18"/>
              </w:rPr>
            </w:pPr>
            <w:r w:rsidRPr="001E3F8A">
              <w:rPr>
                <w:rFonts w:cs="Segoe UI"/>
                <w:b/>
                <w:bCs/>
                <w:sz w:val="18"/>
                <w:szCs w:val="18"/>
              </w:rPr>
              <w:t>Level</w:t>
            </w:r>
          </w:p>
        </w:tc>
        <w:tc>
          <w:tcPr>
            <w:tcW w:w="6560" w:type="dxa"/>
          </w:tcPr>
          <w:p w14:paraId="3CF39281" w14:textId="77777777" w:rsidR="00FD1D3A" w:rsidRPr="001E3F8A" w:rsidRDefault="00FD1D3A" w:rsidP="0027123F">
            <w:pPr>
              <w:jc w:val="left"/>
              <w:rPr>
                <w:sz w:val="18"/>
                <w:szCs w:val="18"/>
              </w:rPr>
            </w:pPr>
            <w:r w:rsidRPr="001E3F8A">
              <w:rPr>
                <w:sz w:val="18"/>
                <w:szCs w:val="18"/>
              </w:rPr>
              <w:t>UAE</w:t>
            </w:r>
          </w:p>
        </w:tc>
      </w:tr>
      <w:tr w:rsidR="00FD1D3A" w:rsidRPr="001E3F8A" w14:paraId="12F9A955"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7F0ABDB" w14:textId="77777777" w:rsidR="00FD1D3A" w:rsidRPr="001E3F8A" w:rsidRDefault="00FD1D3A" w:rsidP="0027123F">
            <w:pPr>
              <w:rPr>
                <w:rFonts w:cs="Segoe UI"/>
                <w:b/>
                <w:bCs/>
                <w:sz w:val="18"/>
                <w:szCs w:val="18"/>
              </w:rPr>
            </w:pPr>
            <w:r w:rsidRPr="001E3F8A">
              <w:rPr>
                <w:rFonts w:cs="Segoe UI"/>
                <w:b/>
                <w:bCs/>
                <w:sz w:val="18"/>
                <w:szCs w:val="18"/>
              </w:rPr>
              <w:t>Recommendation</w:t>
            </w:r>
          </w:p>
        </w:tc>
        <w:tc>
          <w:tcPr>
            <w:tcW w:w="6560" w:type="dxa"/>
          </w:tcPr>
          <w:p w14:paraId="46FDD5A3" w14:textId="2B74AF6A" w:rsidR="00FD1D3A" w:rsidRPr="001E3F8A" w:rsidRDefault="00355999" w:rsidP="0027123F">
            <w:pPr>
              <w:jc w:val="left"/>
              <w:rPr>
                <w:i/>
                <w:iCs/>
                <w:sz w:val="16"/>
                <w:szCs w:val="16"/>
                <w:u w:val="single"/>
              </w:rPr>
            </w:pPr>
            <w:r>
              <w:rPr>
                <w:i/>
                <w:iCs/>
                <w:color w:val="D29F0F" w:themeColor="background2" w:themeShade="80"/>
                <w:sz w:val="16"/>
                <w:szCs w:val="16"/>
                <w:u w:val="single"/>
              </w:rPr>
              <w:fldChar w:fldCharType="begin"/>
            </w:r>
            <w:r w:rsidRPr="00355999">
              <w:rPr>
                <w:i/>
                <w:iCs/>
                <w:color w:val="D29F0F" w:themeColor="background2" w:themeShade="80"/>
                <w:sz w:val="16"/>
                <w:szCs w:val="16"/>
                <w:u w:val="single"/>
              </w:rPr>
              <w:instrText xml:space="preserve"> REF _Ref54644861 \r \h </w:instrText>
            </w:r>
            <w:r>
              <w:rPr>
                <w:i/>
                <w:iCs/>
                <w:color w:val="D29F0F" w:themeColor="background2" w:themeShade="80"/>
                <w:sz w:val="16"/>
                <w:szCs w:val="16"/>
                <w:u w:val="single"/>
              </w:rPr>
              <w:instrText xml:space="preserve"> \* MERGEFORMAT </w:instrText>
            </w:r>
            <w:r>
              <w:rPr>
                <w:i/>
                <w:iCs/>
                <w:color w:val="D29F0F" w:themeColor="background2" w:themeShade="80"/>
                <w:sz w:val="16"/>
                <w:szCs w:val="16"/>
                <w:u w:val="single"/>
              </w:rPr>
            </w:r>
            <w:r>
              <w:rPr>
                <w:i/>
                <w:iCs/>
                <w:color w:val="D29F0F" w:themeColor="background2" w:themeShade="80"/>
                <w:sz w:val="16"/>
                <w:szCs w:val="16"/>
                <w:u w:val="single"/>
              </w:rPr>
              <w:fldChar w:fldCharType="separate"/>
            </w:r>
            <w:r w:rsidRPr="00355999">
              <w:rPr>
                <w:i/>
                <w:iCs/>
                <w:color w:val="D29F0F" w:themeColor="background2" w:themeShade="80"/>
                <w:sz w:val="16"/>
                <w:szCs w:val="16"/>
                <w:u w:val="single"/>
                <w:cs/>
              </w:rPr>
              <w:t>‎</w:t>
            </w:r>
            <w:r w:rsidRPr="00355999">
              <w:rPr>
                <w:i/>
                <w:iCs/>
                <w:color w:val="D29F0F" w:themeColor="background2" w:themeShade="80"/>
                <w:sz w:val="16"/>
                <w:szCs w:val="16"/>
                <w:u w:val="single"/>
              </w:rPr>
              <w:t>23.2.4</w:t>
            </w:r>
            <w:r>
              <w:rPr>
                <w:i/>
                <w:iCs/>
                <w:color w:val="D29F0F" w:themeColor="background2" w:themeShade="80"/>
                <w:sz w:val="16"/>
                <w:szCs w:val="16"/>
                <w:u w:val="single"/>
              </w:rPr>
              <w:fldChar w:fldCharType="end"/>
            </w:r>
            <w:r>
              <w:rPr>
                <w:i/>
                <w:iCs/>
                <w:color w:val="D29F0F" w:themeColor="background2" w:themeShade="80"/>
                <w:sz w:val="16"/>
                <w:szCs w:val="16"/>
                <w:u w:val="single"/>
              </w:rPr>
              <w:t xml:space="preserve"> </w:t>
            </w:r>
            <w:r w:rsidRPr="00355999">
              <w:rPr>
                <w:i/>
                <w:iCs/>
                <w:color w:val="D29F0F" w:themeColor="background2" w:themeShade="80"/>
                <w:sz w:val="16"/>
                <w:szCs w:val="16"/>
                <w:u w:val="single"/>
              </w:rPr>
              <w:fldChar w:fldCharType="begin"/>
            </w:r>
            <w:r w:rsidRPr="00355999">
              <w:rPr>
                <w:i/>
                <w:iCs/>
                <w:color w:val="D29F0F" w:themeColor="background2" w:themeShade="80"/>
                <w:sz w:val="16"/>
                <w:szCs w:val="16"/>
                <w:u w:val="single"/>
              </w:rPr>
              <w:instrText xml:space="preserve"> REF _Ref54644861 \h </w:instrText>
            </w:r>
            <w:r>
              <w:rPr>
                <w:i/>
                <w:iCs/>
                <w:color w:val="D29F0F" w:themeColor="background2" w:themeShade="80"/>
                <w:sz w:val="16"/>
                <w:szCs w:val="16"/>
                <w:u w:val="single"/>
              </w:rPr>
              <w:instrText xml:space="preserve"> \* MERGEFORMAT </w:instrText>
            </w:r>
            <w:r w:rsidRPr="00355999">
              <w:rPr>
                <w:i/>
                <w:iCs/>
                <w:color w:val="D29F0F" w:themeColor="background2" w:themeShade="80"/>
                <w:sz w:val="16"/>
                <w:szCs w:val="16"/>
                <w:u w:val="single"/>
              </w:rPr>
            </w:r>
            <w:r w:rsidRPr="00355999">
              <w:rPr>
                <w:i/>
                <w:iCs/>
                <w:color w:val="D29F0F" w:themeColor="background2" w:themeShade="80"/>
                <w:sz w:val="16"/>
                <w:szCs w:val="16"/>
                <w:u w:val="single"/>
              </w:rPr>
              <w:fldChar w:fldCharType="separate"/>
            </w:r>
            <w:r w:rsidRPr="00355999">
              <w:rPr>
                <w:i/>
                <w:iCs/>
                <w:color w:val="D29F0F" w:themeColor="background2" w:themeShade="80"/>
                <w:sz w:val="16"/>
                <w:szCs w:val="16"/>
                <w:u w:val="single"/>
              </w:rPr>
              <w:t>Recommendation for integration of CPD into National Education Plan</w:t>
            </w:r>
            <w:r w:rsidRPr="00355999">
              <w:rPr>
                <w:i/>
                <w:iCs/>
                <w:color w:val="D29F0F" w:themeColor="background2" w:themeShade="80"/>
                <w:sz w:val="16"/>
                <w:szCs w:val="16"/>
                <w:u w:val="single"/>
              </w:rPr>
              <w:fldChar w:fldCharType="end"/>
            </w:r>
          </w:p>
        </w:tc>
      </w:tr>
      <w:tr w:rsidR="00FD1D3A" w:rsidRPr="001E3F8A" w14:paraId="5A327166"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EE1D090" w14:textId="77777777" w:rsidR="00FD1D3A" w:rsidRPr="001E3F8A" w:rsidRDefault="00FD1D3A" w:rsidP="0027123F">
            <w:pPr>
              <w:rPr>
                <w:rFonts w:cs="Segoe UI"/>
                <w:b/>
                <w:bCs/>
                <w:sz w:val="18"/>
                <w:szCs w:val="18"/>
              </w:rPr>
            </w:pPr>
            <w:r w:rsidRPr="001E3F8A">
              <w:rPr>
                <w:rFonts w:cs="Segoe UI"/>
                <w:b/>
                <w:bCs/>
                <w:w w:val="89"/>
                <w:sz w:val="18"/>
                <w:szCs w:val="18"/>
              </w:rPr>
              <w:t>Data Sources</w:t>
            </w:r>
          </w:p>
        </w:tc>
        <w:tc>
          <w:tcPr>
            <w:tcW w:w="6560" w:type="dxa"/>
          </w:tcPr>
          <w:p w14:paraId="080ADE03" w14:textId="77777777" w:rsidR="00FD1D3A" w:rsidRPr="001E3F8A" w:rsidRDefault="00FD1D3A" w:rsidP="0027123F">
            <w:pPr>
              <w:jc w:val="left"/>
              <w:rPr>
                <w:sz w:val="18"/>
                <w:szCs w:val="18"/>
              </w:rPr>
            </w:pPr>
            <w:r w:rsidRPr="001E3F8A">
              <w:rPr>
                <w:sz w:val="18"/>
                <w:szCs w:val="18"/>
              </w:rPr>
              <w:t>Commission for Academic Accreditation (CAA)</w:t>
            </w:r>
          </w:p>
          <w:p w14:paraId="23F3C753" w14:textId="77777777" w:rsidR="00FD1D3A" w:rsidRPr="001E3F8A" w:rsidRDefault="00FD1D3A" w:rsidP="0027123F">
            <w:pPr>
              <w:jc w:val="left"/>
              <w:rPr>
                <w:sz w:val="18"/>
                <w:szCs w:val="18"/>
              </w:rPr>
            </w:pPr>
            <w:r w:rsidRPr="001E3F8A">
              <w:rPr>
                <w:sz w:val="18"/>
                <w:szCs w:val="18"/>
              </w:rPr>
              <w:t>Ministry of Health and Prevention (MOHAP) – Training &amp; Development Centre</w:t>
            </w:r>
          </w:p>
        </w:tc>
      </w:tr>
    </w:tbl>
    <w:p w14:paraId="5C354360" w14:textId="77777777" w:rsidR="00FD1D3A" w:rsidRPr="001E3F8A" w:rsidRDefault="00FD1D3A" w:rsidP="007F076E">
      <w:pPr>
        <w:rPr>
          <w:sz w:val="20"/>
          <w:szCs w:val="20"/>
        </w:rPr>
      </w:pPr>
    </w:p>
    <w:p w14:paraId="0266943E" w14:textId="77777777" w:rsidR="00FD1D3A" w:rsidRPr="001E3F8A" w:rsidRDefault="00FD1D3A">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FD1D3A" w:rsidRPr="001E3F8A" w14:paraId="70805E98"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3451C440" w14:textId="77777777" w:rsidR="00FD1D3A" w:rsidRPr="001E3F8A" w:rsidRDefault="00FD1D3A"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3FE287CB" w14:textId="77777777" w:rsidR="00FD1D3A" w:rsidRPr="001E3F8A" w:rsidRDefault="00FD1D3A" w:rsidP="0027123F">
            <w:pPr>
              <w:jc w:val="left"/>
              <w:rPr>
                <w:color w:val="FFFFFF" w:themeColor="background1"/>
                <w:sz w:val="20"/>
                <w:szCs w:val="20"/>
              </w:rPr>
            </w:pPr>
            <w:r w:rsidRPr="001E3F8A">
              <w:rPr>
                <w:color w:val="FFFFFF" w:themeColor="background1"/>
                <w:sz w:val="20"/>
                <w:szCs w:val="20"/>
              </w:rPr>
              <w:t>3.0</w:t>
            </w:r>
            <w:r w:rsidR="0064440A" w:rsidRPr="001E3F8A">
              <w:rPr>
                <w:color w:val="FFFFFF" w:themeColor="background1"/>
                <w:sz w:val="20"/>
                <w:szCs w:val="20"/>
              </w:rPr>
              <w:t>9</w:t>
            </w:r>
          </w:p>
        </w:tc>
      </w:tr>
      <w:tr w:rsidR="00FD1D3A" w:rsidRPr="001E3F8A" w14:paraId="24077452"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7B9E3FC" w14:textId="77777777" w:rsidR="00FD1D3A" w:rsidRPr="001E3F8A" w:rsidRDefault="00FD1D3A" w:rsidP="0027123F">
            <w:pPr>
              <w:rPr>
                <w:rFonts w:cs="Segoe UI"/>
                <w:b/>
                <w:bCs/>
                <w:sz w:val="18"/>
                <w:szCs w:val="18"/>
              </w:rPr>
            </w:pPr>
            <w:r w:rsidRPr="001E3F8A">
              <w:rPr>
                <w:rFonts w:cs="Segoe UI"/>
                <w:b/>
                <w:bCs/>
                <w:sz w:val="18"/>
                <w:szCs w:val="18"/>
              </w:rPr>
              <w:t>Unique Reference Id</w:t>
            </w:r>
          </w:p>
        </w:tc>
        <w:tc>
          <w:tcPr>
            <w:tcW w:w="6560" w:type="dxa"/>
          </w:tcPr>
          <w:p w14:paraId="016BEA48" w14:textId="77777777" w:rsidR="00FD1D3A" w:rsidRPr="001E3F8A" w:rsidRDefault="00FD1D3A" w:rsidP="0027123F">
            <w:pPr>
              <w:jc w:val="left"/>
              <w:rPr>
                <w:sz w:val="18"/>
                <w:szCs w:val="18"/>
              </w:rPr>
            </w:pPr>
            <w:r w:rsidRPr="001E3F8A">
              <w:rPr>
                <w:sz w:val="18"/>
                <w:szCs w:val="18"/>
              </w:rPr>
              <w:t>ID_19</w:t>
            </w:r>
            <w:r w:rsidR="0064440A" w:rsidRPr="001E3F8A">
              <w:rPr>
                <w:sz w:val="18"/>
                <w:szCs w:val="18"/>
              </w:rPr>
              <w:t>3</w:t>
            </w:r>
          </w:p>
        </w:tc>
      </w:tr>
      <w:tr w:rsidR="00FD1D3A" w:rsidRPr="001E3F8A" w14:paraId="40453742"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D062F0D" w14:textId="77777777" w:rsidR="00FD1D3A" w:rsidRPr="001E3F8A" w:rsidRDefault="00FD1D3A" w:rsidP="0027123F">
            <w:pPr>
              <w:rPr>
                <w:rFonts w:cs="Segoe UI"/>
                <w:b/>
                <w:bCs/>
                <w:sz w:val="18"/>
                <w:szCs w:val="18"/>
              </w:rPr>
            </w:pPr>
            <w:r w:rsidRPr="001E3F8A">
              <w:rPr>
                <w:rFonts w:cs="Segoe UI"/>
                <w:b/>
                <w:bCs/>
                <w:sz w:val="18"/>
                <w:szCs w:val="18"/>
              </w:rPr>
              <w:t>Name</w:t>
            </w:r>
          </w:p>
        </w:tc>
        <w:tc>
          <w:tcPr>
            <w:tcW w:w="6560" w:type="dxa"/>
          </w:tcPr>
          <w:p w14:paraId="0147F316" w14:textId="77777777" w:rsidR="00FD1D3A" w:rsidRPr="001E3F8A" w:rsidRDefault="0064440A" w:rsidP="0027123F">
            <w:pPr>
              <w:jc w:val="left"/>
              <w:rPr>
                <w:sz w:val="18"/>
                <w:szCs w:val="18"/>
              </w:rPr>
            </w:pPr>
            <w:r w:rsidRPr="001E3F8A">
              <w:rPr>
                <w:sz w:val="18"/>
                <w:szCs w:val="18"/>
              </w:rPr>
              <w:t>Existence of in-service training as an element of national education plans for the health workforce</w:t>
            </w:r>
          </w:p>
        </w:tc>
      </w:tr>
      <w:tr w:rsidR="00FD1D3A" w:rsidRPr="001E3F8A" w14:paraId="4FB18EFF"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A65B585" w14:textId="77777777" w:rsidR="00FD1D3A" w:rsidRPr="001E3F8A" w:rsidRDefault="00FD1D3A" w:rsidP="0027123F">
            <w:pPr>
              <w:rPr>
                <w:rFonts w:cs="Segoe UI"/>
                <w:b/>
                <w:bCs/>
                <w:sz w:val="18"/>
                <w:szCs w:val="18"/>
              </w:rPr>
            </w:pPr>
            <w:r w:rsidRPr="001E3F8A">
              <w:rPr>
                <w:rFonts w:cs="Segoe UI"/>
                <w:b/>
                <w:bCs/>
                <w:sz w:val="18"/>
                <w:szCs w:val="18"/>
              </w:rPr>
              <w:t>Possible Values</w:t>
            </w:r>
          </w:p>
        </w:tc>
        <w:tc>
          <w:tcPr>
            <w:tcW w:w="6560" w:type="dxa"/>
          </w:tcPr>
          <w:p w14:paraId="6AF18CC0" w14:textId="77777777" w:rsidR="00FD1D3A" w:rsidRPr="001E3F8A" w:rsidRDefault="00FD1D3A" w:rsidP="0027123F">
            <w:pPr>
              <w:jc w:val="left"/>
              <w:rPr>
                <w:sz w:val="18"/>
                <w:szCs w:val="18"/>
              </w:rPr>
            </w:pPr>
            <w:r w:rsidRPr="001E3F8A">
              <w:rPr>
                <w:sz w:val="18"/>
                <w:szCs w:val="18"/>
              </w:rPr>
              <w:t>Yes/No/Partly</w:t>
            </w:r>
          </w:p>
        </w:tc>
      </w:tr>
      <w:tr w:rsidR="00FD1D3A" w:rsidRPr="001E3F8A" w14:paraId="5F045132"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9C7A02E" w14:textId="77777777" w:rsidR="00FD1D3A" w:rsidRPr="001E3F8A" w:rsidRDefault="00FD1D3A" w:rsidP="0027123F">
            <w:pPr>
              <w:rPr>
                <w:rFonts w:cs="Segoe UI"/>
                <w:b/>
                <w:bCs/>
                <w:sz w:val="18"/>
                <w:szCs w:val="18"/>
              </w:rPr>
            </w:pPr>
            <w:r w:rsidRPr="001E3F8A">
              <w:rPr>
                <w:rFonts w:cs="Segoe UI"/>
                <w:b/>
                <w:bCs/>
                <w:sz w:val="18"/>
                <w:szCs w:val="18"/>
              </w:rPr>
              <w:t>Definition</w:t>
            </w:r>
          </w:p>
        </w:tc>
        <w:tc>
          <w:tcPr>
            <w:tcW w:w="6560" w:type="dxa"/>
          </w:tcPr>
          <w:p w14:paraId="2A58F2DB" w14:textId="77777777" w:rsidR="00FD1D3A" w:rsidRPr="001E3F8A" w:rsidRDefault="0064440A" w:rsidP="0027123F">
            <w:pPr>
              <w:jc w:val="left"/>
              <w:rPr>
                <w:sz w:val="18"/>
                <w:szCs w:val="18"/>
              </w:rPr>
            </w:pPr>
            <w:r w:rsidRPr="001E3F8A">
              <w:rPr>
                <w:sz w:val="18"/>
                <w:szCs w:val="18"/>
              </w:rPr>
              <w:t>The following questions help determine the existence of in-service training as an element of national education plans for the health workforce</w:t>
            </w:r>
            <w:r w:rsidR="00FD1D3A" w:rsidRPr="001E3F8A">
              <w:rPr>
                <w:sz w:val="18"/>
                <w:szCs w:val="18"/>
              </w:rPr>
              <w:t xml:space="preserve"> </w:t>
            </w:r>
          </w:p>
          <w:p w14:paraId="316995D9" w14:textId="77777777" w:rsidR="00FD1D3A" w:rsidRPr="001E3F8A" w:rsidRDefault="00FD1D3A"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FD1D3A" w:rsidRPr="001E3F8A" w14:paraId="48D0B7CF"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3AA67AF4" w14:textId="77777777" w:rsidR="00FD1D3A" w:rsidRPr="001E3F8A" w:rsidRDefault="00FD1D3A" w:rsidP="0027123F">
                  <w:pPr>
                    <w:rPr>
                      <w:sz w:val="18"/>
                      <w:szCs w:val="18"/>
                    </w:rPr>
                  </w:pPr>
                  <w:r w:rsidRPr="001E3F8A">
                    <w:rPr>
                      <w:sz w:val="18"/>
                      <w:szCs w:val="18"/>
                    </w:rPr>
                    <w:t>Supporting Question</w:t>
                  </w:r>
                </w:p>
              </w:tc>
              <w:tc>
                <w:tcPr>
                  <w:tcW w:w="1220" w:type="dxa"/>
                </w:tcPr>
                <w:p w14:paraId="1FC7A34E" w14:textId="77777777" w:rsidR="00FD1D3A" w:rsidRPr="001E3F8A" w:rsidRDefault="00FD1D3A"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64440A" w:rsidRPr="001E3F8A" w14:paraId="11000023" w14:textId="77777777" w:rsidTr="0064440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vAlign w:val="center"/>
                </w:tcPr>
                <w:p w14:paraId="0A285D30" w14:textId="77777777" w:rsidR="0064440A" w:rsidRPr="001E3F8A" w:rsidRDefault="0064440A" w:rsidP="0064440A">
                  <w:pPr>
                    <w:rPr>
                      <w:b w:val="0"/>
                      <w:bCs w:val="0"/>
                      <w:sz w:val="18"/>
                      <w:szCs w:val="18"/>
                    </w:rPr>
                  </w:pPr>
                  <w:r w:rsidRPr="001E3F8A">
                    <w:rPr>
                      <w:b w:val="0"/>
                      <w:bCs w:val="0"/>
                      <w:sz w:val="18"/>
                      <w:szCs w:val="18"/>
                    </w:rPr>
                    <w:t>Is in-service training integrated into larger national education-wide sector policies, strategies and plans?</w:t>
                  </w:r>
                </w:p>
              </w:tc>
              <w:tc>
                <w:tcPr>
                  <w:tcW w:w="1220" w:type="dxa"/>
                </w:tcPr>
                <w:p w14:paraId="498BBDDF" w14:textId="77777777" w:rsidR="0064440A" w:rsidRPr="001E3F8A" w:rsidRDefault="0064440A" w:rsidP="0064440A">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64440A" w:rsidRPr="001E3F8A" w14:paraId="0469A256" w14:textId="77777777" w:rsidTr="0064440A">
              <w:tc>
                <w:tcPr>
                  <w:cnfStyle w:val="001000000000" w:firstRow="0" w:lastRow="0" w:firstColumn="1" w:lastColumn="0" w:oddVBand="0" w:evenVBand="0" w:oddHBand="0" w:evenHBand="0" w:firstRowFirstColumn="0" w:firstRowLastColumn="0" w:lastRowFirstColumn="0" w:lastRowLastColumn="0"/>
                  <w:tcW w:w="5040" w:type="dxa"/>
                  <w:vAlign w:val="center"/>
                </w:tcPr>
                <w:p w14:paraId="4811F650" w14:textId="77777777" w:rsidR="0064440A" w:rsidRPr="001E3F8A" w:rsidRDefault="0064440A" w:rsidP="0064440A">
                  <w:pPr>
                    <w:rPr>
                      <w:b w:val="0"/>
                      <w:bCs w:val="0"/>
                      <w:sz w:val="18"/>
                      <w:szCs w:val="18"/>
                    </w:rPr>
                  </w:pPr>
                  <w:r w:rsidRPr="001E3F8A">
                    <w:rPr>
                      <w:b w:val="0"/>
                      <w:bCs w:val="0"/>
                      <w:sz w:val="18"/>
                      <w:szCs w:val="18"/>
                    </w:rPr>
                    <w:t>Does in-service training consider and take into account national policies, strategies and plans for transforming professional, technical and vocational education and training?</w:t>
                  </w:r>
                </w:p>
              </w:tc>
              <w:tc>
                <w:tcPr>
                  <w:tcW w:w="1220" w:type="dxa"/>
                </w:tcPr>
                <w:p w14:paraId="74232C5B" w14:textId="77777777" w:rsidR="0064440A" w:rsidRPr="001E3F8A" w:rsidRDefault="0064440A" w:rsidP="0064440A">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64440A" w:rsidRPr="001E3F8A" w14:paraId="601B8838" w14:textId="77777777" w:rsidTr="0064440A">
              <w:trPr>
                <w:cnfStyle w:val="000000100000" w:firstRow="0" w:lastRow="0" w:firstColumn="0" w:lastColumn="0" w:oddVBand="0" w:evenVBand="0" w:oddHBand="1" w:evenHBand="0" w:firstRowFirstColumn="0" w:firstRowLastColumn="0" w:lastRowFirstColumn="0" w:lastRowLastColumn="0"/>
                <w:trHeight w:val="1145"/>
              </w:trPr>
              <w:tc>
                <w:tcPr>
                  <w:cnfStyle w:val="001000000000" w:firstRow="0" w:lastRow="0" w:firstColumn="1" w:lastColumn="0" w:oddVBand="0" w:evenVBand="0" w:oddHBand="0" w:evenHBand="0" w:firstRowFirstColumn="0" w:firstRowLastColumn="0" w:lastRowFirstColumn="0" w:lastRowLastColumn="0"/>
                  <w:tcW w:w="5040" w:type="dxa"/>
                  <w:vAlign w:val="center"/>
                </w:tcPr>
                <w:p w14:paraId="638579B5" w14:textId="77777777" w:rsidR="0064440A" w:rsidRPr="001E3F8A" w:rsidRDefault="0064440A" w:rsidP="0064440A">
                  <w:pPr>
                    <w:rPr>
                      <w:b w:val="0"/>
                      <w:bCs w:val="0"/>
                      <w:sz w:val="18"/>
                      <w:szCs w:val="18"/>
                    </w:rPr>
                  </w:pPr>
                  <w:r w:rsidRPr="001E3F8A">
                    <w:rPr>
                      <w:b w:val="0"/>
                      <w:bCs w:val="0"/>
                      <w:sz w:val="18"/>
                      <w:szCs w:val="18"/>
                    </w:rPr>
                    <w:t>Does in-service training consider and take into account national policies, strategies and plans for adult learning and higher education?</w:t>
                  </w:r>
                </w:p>
              </w:tc>
              <w:tc>
                <w:tcPr>
                  <w:tcW w:w="1220" w:type="dxa"/>
                </w:tcPr>
                <w:p w14:paraId="129B0500" w14:textId="77777777" w:rsidR="0064440A" w:rsidRPr="001E3F8A" w:rsidRDefault="0064440A" w:rsidP="0064440A">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bl>
          <w:p w14:paraId="1B45C787" w14:textId="77777777" w:rsidR="00FD1D3A" w:rsidRPr="001E3F8A" w:rsidRDefault="00FD1D3A" w:rsidP="0027123F">
            <w:pPr>
              <w:jc w:val="left"/>
              <w:rPr>
                <w:sz w:val="18"/>
                <w:szCs w:val="18"/>
              </w:rPr>
            </w:pPr>
          </w:p>
        </w:tc>
      </w:tr>
      <w:tr w:rsidR="00FD1D3A" w:rsidRPr="001E3F8A" w14:paraId="35044346"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3ABCC1F" w14:textId="77777777" w:rsidR="00FD1D3A" w:rsidRPr="001E3F8A" w:rsidRDefault="00FD1D3A" w:rsidP="0027123F">
            <w:pPr>
              <w:rPr>
                <w:rFonts w:cs="Segoe UI"/>
                <w:b/>
                <w:bCs/>
                <w:sz w:val="18"/>
                <w:szCs w:val="18"/>
              </w:rPr>
            </w:pPr>
            <w:r w:rsidRPr="001E3F8A">
              <w:rPr>
                <w:rFonts w:cs="Segoe UI"/>
                <w:b/>
                <w:bCs/>
                <w:sz w:val="18"/>
                <w:szCs w:val="18"/>
              </w:rPr>
              <w:t>Value</w:t>
            </w:r>
          </w:p>
        </w:tc>
        <w:tc>
          <w:tcPr>
            <w:tcW w:w="6560" w:type="dxa"/>
          </w:tcPr>
          <w:p w14:paraId="30C29CC0" w14:textId="77777777" w:rsidR="00FD1D3A" w:rsidRPr="001E3F8A" w:rsidRDefault="00FD1D3A" w:rsidP="0027123F">
            <w:pPr>
              <w:jc w:val="left"/>
              <w:rPr>
                <w:b/>
                <w:bCs/>
                <w:sz w:val="18"/>
                <w:szCs w:val="18"/>
              </w:rPr>
            </w:pPr>
            <w:r w:rsidRPr="001E3F8A">
              <w:rPr>
                <w:b/>
                <w:bCs/>
                <w:sz w:val="18"/>
                <w:szCs w:val="18"/>
              </w:rPr>
              <w:t>Yes</w:t>
            </w:r>
          </w:p>
        </w:tc>
      </w:tr>
      <w:tr w:rsidR="00FD1D3A" w:rsidRPr="001E3F8A" w14:paraId="2DAEE732"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F959FE1" w14:textId="77777777" w:rsidR="00FD1D3A" w:rsidRPr="001E3F8A" w:rsidRDefault="00FD1D3A" w:rsidP="0027123F">
            <w:pPr>
              <w:rPr>
                <w:rFonts w:cs="Segoe UI"/>
                <w:b/>
                <w:bCs/>
                <w:sz w:val="18"/>
                <w:szCs w:val="18"/>
              </w:rPr>
            </w:pPr>
            <w:r w:rsidRPr="001E3F8A">
              <w:rPr>
                <w:rFonts w:cs="Segoe UI"/>
                <w:b/>
                <w:bCs/>
                <w:sz w:val="18"/>
                <w:szCs w:val="18"/>
              </w:rPr>
              <w:t>Level</w:t>
            </w:r>
          </w:p>
        </w:tc>
        <w:tc>
          <w:tcPr>
            <w:tcW w:w="6560" w:type="dxa"/>
          </w:tcPr>
          <w:p w14:paraId="2A237792" w14:textId="77777777" w:rsidR="00FD1D3A" w:rsidRPr="001E3F8A" w:rsidRDefault="00FD1D3A" w:rsidP="0027123F">
            <w:pPr>
              <w:jc w:val="left"/>
              <w:rPr>
                <w:sz w:val="18"/>
                <w:szCs w:val="18"/>
              </w:rPr>
            </w:pPr>
            <w:r w:rsidRPr="001E3F8A">
              <w:rPr>
                <w:sz w:val="18"/>
                <w:szCs w:val="18"/>
              </w:rPr>
              <w:t>UAE</w:t>
            </w:r>
          </w:p>
        </w:tc>
      </w:tr>
      <w:tr w:rsidR="00FD1D3A" w:rsidRPr="001E3F8A" w14:paraId="18B56941"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9E823C2" w14:textId="77777777" w:rsidR="00FD1D3A" w:rsidRPr="001E3F8A" w:rsidRDefault="00FD1D3A" w:rsidP="0027123F">
            <w:pPr>
              <w:rPr>
                <w:rFonts w:cs="Segoe UI"/>
                <w:b/>
                <w:bCs/>
                <w:sz w:val="18"/>
                <w:szCs w:val="18"/>
              </w:rPr>
            </w:pPr>
            <w:r w:rsidRPr="001E3F8A">
              <w:rPr>
                <w:rFonts w:cs="Segoe UI"/>
                <w:b/>
                <w:bCs/>
                <w:w w:val="89"/>
                <w:sz w:val="18"/>
                <w:szCs w:val="18"/>
              </w:rPr>
              <w:t>Data Sources</w:t>
            </w:r>
          </w:p>
        </w:tc>
        <w:tc>
          <w:tcPr>
            <w:tcW w:w="6560" w:type="dxa"/>
          </w:tcPr>
          <w:p w14:paraId="49B0A4F7" w14:textId="77777777" w:rsidR="00FD1D3A" w:rsidRPr="001E3F8A" w:rsidRDefault="00FD1D3A" w:rsidP="0027123F">
            <w:pPr>
              <w:jc w:val="left"/>
              <w:rPr>
                <w:sz w:val="18"/>
                <w:szCs w:val="18"/>
              </w:rPr>
            </w:pPr>
            <w:r w:rsidRPr="001E3F8A">
              <w:rPr>
                <w:sz w:val="18"/>
                <w:szCs w:val="18"/>
              </w:rPr>
              <w:t>Commission for Academic Accreditation (CAA)</w:t>
            </w:r>
          </w:p>
        </w:tc>
      </w:tr>
    </w:tbl>
    <w:p w14:paraId="0293AE12" w14:textId="77777777" w:rsidR="0064440A" w:rsidRPr="001E3F8A" w:rsidRDefault="0064440A" w:rsidP="007F076E">
      <w:pPr>
        <w:rPr>
          <w:sz w:val="20"/>
          <w:szCs w:val="20"/>
        </w:rPr>
      </w:pPr>
    </w:p>
    <w:p w14:paraId="768998A4" w14:textId="77777777" w:rsidR="0064440A" w:rsidRPr="001E3F8A" w:rsidRDefault="0064440A">
      <w:pPr>
        <w:spacing w:line="264" w:lineRule="auto"/>
        <w:rPr>
          <w:sz w:val="20"/>
          <w:szCs w:val="20"/>
        </w:rPr>
      </w:pPr>
      <w:r w:rsidRPr="001E3F8A">
        <w:rPr>
          <w:sz w:val="20"/>
          <w:szCs w:val="20"/>
        </w:rPr>
        <w:br w:type="page"/>
      </w:r>
    </w:p>
    <w:p w14:paraId="17B1BCF3" w14:textId="77777777" w:rsidR="00E23F0C" w:rsidRPr="001E3F8A" w:rsidRDefault="0064440A" w:rsidP="0064440A">
      <w:pPr>
        <w:pStyle w:val="Heading2"/>
        <w:rPr>
          <w:sz w:val="24"/>
          <w:szCs w:val="24"/>
        </w:rPr>
      </w:pPr>
      <w:bookmarkStart w:id="57" w:name="_Toc61959433"/>
      <w:r w:rsidRPr="001E3F8A">
        <w:rPr>
          <w:sz w:val="24"/>
          <w:szCs w:val="24"/>
        </w:rPr>
        <w:lastRenderedPageBreak/>
        <w:t>Module Summary</w:t>
      </w:r>
      <w:bookmarkEnd w:id="57"/>
    </w:p>
    <w:p w14:paraId="18AA79F1" w14:textId="77777777" w:rsidR="00DF00EA" w:rsidRPr="001E3F8A" w:rsidRDefault="00DF00EA" w:rsidP="00DF00EA">
      <w:pPr>
        <w:pStyle w:val="IntenseQuote"/>
        <w:rPr>
          <w:sz w:val="20"/>
          <w:szCs w:val="20"/>
        </w:rPr>
      </w:pPr>
      <w:r w:rsidRPr="001E3F8A">
        <w:rPr>
          <w:sz w:val="20"/>
          <w:szCs w:val="20"/>
        </w:rPr>
        <w:t>Key Summary for Active Health Work Stock</w:t>
      </w:r>
    </w:p>
    <w:p w14:paraId="5F14C6D9" w14:textId="77777777" w:rsidR="00DF00EA" w:rsidRPr="001E3F8A" w:rsidRDefault="00DF00EA" w:rsidP="00DF00EA">
      <w:pPr>
        <w:pStyle w:val="ListParagraph"/>
        <w:numPr>
          <w:ilvl w:val="0"/>
          <w:numId w:val="25"/>
        </w:numPr>
        <w:spacing w:after="240"/>
        <w:rPr>
          <w:sz w:val="20"/>
          <w:szCs w:val="20"/>
        </w:rPr>
      </w:pPr>
      <w:r w:rsidRPr="001E3F8A">
        <w:rPr>
          <w:sz w:val="20"/>
          <w:szCs w:val="20"/>
        </w:rPr>
        <w:t xml:space="preserve">National Standards for </w:t>
      </w:r>
      <w:r w:rsidRPr="001E3F8A">
        <w:rPr>
          <w:rStyle w:val="IntenseQuoteChar"/>
          <w:i/>
          <w:iCs/>
          <w:sz w:val="22"/>
          <w:szCs w:val="20"/>
        </w:rPr>
        <w:t>entry criteria, hours spent and knowledge outcomes</w:t>
      </w:r>
      <w:r w:rsidRPr="001E3F8A">
        <w:rPr>
          <w:sz w:val="20"/>
          <w:szCs w:val="20"/>
        </w:rPr>
        <w:t xml:space="preserve"> are well defined for Health Education Institutions.</w:t>
      </w:r>
    </w:p>
    <w:p w14:paraId="3B1D6ACB" w14:textId="77777777" w:rsidR="00DF00EA" w:rsidRPr="001E3F8A" w:rsidRDefault="00DF00EA" w:rsidP="00DF00EA">
      <w:pPr>
        <w:pStyle w:val="ListParagraph"/>
        <w:numPr>
          <w:ilvl w:val="0"/>
          <w:numId w:val="25"/>
        </w:numPr>
        <w:spacing w:after="240"/>
        <w:rPr>
          <w:sz w:val="20"/>
          <w:szCs w:val="20"/>
        </w:rPr>
      </w:pPr>
      <w:r w:rsidRPr="001E3F8A">
        <w:rPr>
          <w:sz w:val="20"/>
          <w:szCs w:val="20"/>
        </w:rPr>
        <w:t xml:space="preserve">National </w:t>
      </w:r>
      <w:r w:rsidRPr="001E3F8A">
        <w:rPr>
          <w:rStyle w:val="IntenseQuoteChar"/>
          <w:i/>
          <w:iCs/>
          <w:sz w:val="22"/>
          <w:szCs w:val="20"/>
        </w:rPr>
        <w:t>Accreditation standards</w:t>
      </w:r>
      <w:r w:rsidRPr="001E3F8A">
        <w:rPr>
          <w:sz w:val="20"/>
          <w:szCs w:val="20"/>
        </w:rPr>
        <w:t xml:space="preserve"> and mechanisms for quality control of Health Education Institutes and their programmes exist with below salient features</w:t>
      </w:r>
    </w:p>
    <w:p w14:paraId="7296C02A" w14:textId="77777777" w:rsidR="00DF00EA" w:rsidRPr="001E3F8A" w:rsidRDefault="00DF00EA" w:rsidP="00DF00EA">
      <w:pPr>
        <w:pStyle w:val="ListParagraph"/>
        <w:numPr>
          <w:ilvl w:val="1"/>
          <w:numId w:val="27"/>
        </w:numPr>
        <w:spacing w:after="240"/>
        <w:rPr>
          <w:sz w:val="20"/>
          <w:szCs w:val="20"/>
        </w:rPr>
      </w:pPr>
      <w:r w:rsidRPr="001E3F8A">
        <w:rPr>
          <w:sz w:val="20"/>
          <w:szCs w:val="20"/>
        </w:rPr>
        <w:t>Defined based on multi-stakeholder and inter-sectoral agreement.</w:t>
      </w:r>
    </w:p>
    <w:p w14:paraId="1C5703F8" w14:textId="77777777" w:rsidR="00DF00EA" w:rsidRPr="001E3F8A" w:rsidRDefault="00DF00EA" w:rsidP="00DF00EA">
      <w:pPr>
        <w:pStyle w:val="ListParagraph"/>
        <w:numPr>
          <w:ilvl w:val="1"/>
          <w:numId w:val="27"/>
        </w:numPr>
        <w:spacing w:after="240"/>
        <w:rPr>
          <w:sz w:val="20"/>
          <w:szCs w:val="20"/>
        </w:rPr>
      </w:pPr>
      <w:r w:rsidRPr="001E3F8A">
        <w:rPr>
          <w:sz w:val="20"/>
          <w:szCs w:val="20"/>
        </w:rPr>
        <w:t>Holistic in nature because of inclusion of social accountability and determinants of health.</w:t>
      </w:r>
    </w:p>
    <w:p w14:paraId="51400C8C" w14:textId="77777777" w:rsidR="00DF00EA" w:rsidRPr="001E3F8A" w:rsidRDefault="00DF00EA" w:rsidP="00DF00EA">
      <w:pPr>
        <w:pStyle w:val="ListParagraph"/>
        <w:numPr>
          <w:ilvl w:val="1"/>
          <w:numId w:val="27"/>
        </w:numPr>
        <w:spacing w:after="240"/>
        <w:rPr>
          <w:sz w:val="20"/>
          <w:szCs w:val="20"/>
        </w:rPr>
      </w:pPr>
      <w:r w:rsidRPr="001E3F8A">
        <w:rPr>
          <w:sz w:val="20"/>
          <w:szCs w:val="20"/>
        </w:rPr>
        <w:t>Attuned towards life-long learning due to CPD and Inter-professional education.</w:t>
      </w:r>
    </w:p>
    <w:p w14:paraId="212E2D54" w14:textId="77777777" w:rsidR="00DF00EA" w:rsidRPr="001E3F8A" w:rsidRDefault="00DF00EA" w:rsidP="00DF00EA">
      <w:pPr>
        <w:pStyle w:val="ListParagraph"/>
        <w:numPr>
          <w:ilvl w:val="0"/>
          <w:numId w:val="25"/>
        </w:numPr>
        <w:spacing w:after="240"/>
        <w:rPr>
          <w:sz w:val="20"/>
          <w:szCs w:val="20"/>
        </w:rPr>
      </w:pPr>
      <w:r w:rsidRPr="001E3F8A">
        <w:rPr>
          <w:rStyle w:val="IntenseQuoteChar"/>
          <w:i/>
          <w:iCs/>
          <w:sz w:val="22"/>
          <w:szCs w:val="20"/>
        </w:rPr>
        <w:t xml:space="preserve">Areas of improvement </w:t>
      </w:r>
      <w:r w:rsidRPr="001E3F8A">
        <w:rPr>
          <w:sz w:val="20"/>
          <w:szCs w:val="20"/>
        </w:rPr>
        <w:t>(We have provided recommendations for these items below)</w:t>
      </w:r>
    </w:p>
    <w:p w14:paraId="038DBA86" w14:textId="53F49F68" w:rsidR="00DF00EA" w:rsidRPr="001E3F8A" w:rsidRDefault="00DF00EA" w:rsidP="00DF00EA">
      <w:pPr>
        <w:pStyle w:val="ListParagraph"/>
        <w:numPr>
          <w:ilvl w:val="1"/>
          <w:numId w:val="26"/>
        </w:numPr>
        <w:spacing w:after="240"/>
        <w:rPr>
          <w:sz w:val="20"/>
          <w:szCs w:val="20"/>
        </w:rPr>
      </w:pPr>
      <w:r w:rsidRPr="001E3F8A">
        <w:rPr>
          <w:sz w:val="20"/>
          <w:szCs w:val="20"/>
        </w:rPr>
        <w:t>Free</w:t>
      </w:r>
      <w:r w:rsidR="009C5E31">
        <w:rPr>
          <w:sz w:val="20"/>
          <w:szCs w:val="20"/>
        </w:rPr>
        <w:t xml:space="preserve"> </w:t>
      </w:r>
      <w:r w:rsidRPr="001E3F8A">
        <w:rPr>
          <w:sz w:val="20"/>
          <w:szCs w:val="20"/>
        </w:rPr>
        <w:t>zones based medical institutions were exempted from accreditation in 2018 however post Sep 2019 they shall be included under accreditation process by CAA.</w:t>
      </w:r>
    </w:p>
    <w:p w14:paraId="6F395356" w14:textId="77777777" w:rsidR="00DF00EA" w:rsidRPr="001E3F8A" w:rsidRDefault="00DF00EA" w:rsidP="00DF00EA">
      <w:pPr>
        <w:pStyle w:val="ListParagraph"/>
        <w:numPr>
          <w:ilvl w:val="1"/>
          <w:numId w:val="26"/>
        </w:numPr>
        <w:spacing w:after="240"/>
        <w:rPr>
          <w:sz w:val="20"/>
          <w:szCs w:val="20"/>
        </w:rPr>
      </w:pPr>
      <w:r w:rsidRPr="001E3F8A">
        <w:rPr>
          <w:sz w:val="20"/>
          <w:szCs w:val="20"/>
        </w:rPr>
        <w:t>Impact measurement of health workforce training on population is not in place.</w:t>
      </w:r>
    </w:p>
    <w:p w14:paraId="053EEDFA" w14:textId="77777777" w:rsidR="00DF00EA" w:rsidRPr="001E3F8A" w:rsidRDefault="00DF00EA" w:rsidP="00DF00EA">
      <w:pPr>
        <w:pStyle w:val="ListParagraph"/>
        <w:numPr>
          <w:ilvl w:val="1"/>
          <w:numId w:val="26"/>
        </w:numPr>
        <w:spacing w:after="240"/>
        <w:rPr>
          <w:sz w:val="20"/>
          <w:szCs w:val="20"/>
        </w:rPr>
      </w:pPr>
      <w:r w:rsidRPr="001E3F8A">
        <w:rPr>
          <w:sz w:val="20"/>
          <w:szCs w:val="20"/>
        </w:rPr>
        <w:t>IPE is encouraged however not mandatory in the accreditation system.</w:t>
      </w:r>
    </w:p>
    <w:p w14:paraId="5A3C3A4E" w14:textId="77777777" w:rsidR="0064440A" w:rsidRPr="001E3F8A" w:rsidRDefault="00DF00EA" w:rsidP="00DF00EA">
      <w:pPr>
        <w:pStyle w:val="ListParagraph"/>
        <w:numPr>
          <w:ilvl w:val="0"/>
          <w:numId w:val="25"/>
        </w:numPr>
        <w:spacing w:after="240"/>
        <w:rPr>
          <w:sz w:val="20"/>
          <w:szCs w:val="20"/>
        </w:rPr>
      </w:pPr>
      <w:r w:rsidRPr="001E3F8A">
        <w:rPr>
          <w:rStyle w:val="IntenseQuoteChar"/>
          <w:i/>
          <w:iCs/>
          <w:sz w:val="22"/>
          <w:szCs w:val="20"/>
        </w:rPr>
        <w:t>Continuing Professional Development</w:t>
      </w:r>
      <w:r w:rsidRPr="001E3F8A">
        <w:rPr>
          <w:sz w:val="20"/>
          <w:szCs w:val="20"/>
        </w:rPr>
        <w:t xml:space="preserve"> standards are not in line with national education plan for health workforce.</w:t>
      </w:r>
    </w:p>
    <w:p w14:paraId="53959BCD" w14:textId="77777777" w:rsidR="00DF00EA" w:rsidRPr="001E3F8A" w:rsidRDefault="00DF00EA">
      <w:pPr>
        <w:spacing w:line="264" w:lineRule="auto"/>
        <w:rPr>
          <w:sz w:val="20"/>
          <w:szCs w:val="20"/>
        </w:rPr>
      </w:pPr>
      <w:r w:rsidRPr="001E3F8A">
        <w:rPr>
          <w:sz w:val="20"/>
          <w:szCs w:val="20"/>
        </w:rPr>
        <w:br w:type="page"/>
      </w:r>
    </w:p>
    <w:p w14:paraId="2D86DCAB" w14:textId="77777777" w:rsidR="00DF00EA" w:rsidRPr="001E3F8A" w:rsidRDefault="00DF00EA" w:rsidP="00DF00EA">
      <w:pPr>
        <w:pStyle w:val="Heading1"/>
        <w:rPr>
          <w:sz w:val="32"/>
          <w:szCs w:val="32"/>
        </w:rPr>
      </w:pPr>
      <w:bookmarkStart w:id="58" w:name="_Toc61959434"/>
      <w:r w:rsidRPr="001E3F8A">
        <w:rPr>
          <w:sz w:val="32"/>
          <w:szCs w:val="32"/>
        </w:rPr>
        <w:lastRenderedPageBreak/>
        <w:t>CHAPTER 7: MODULE 4 – EDUCATION FINANCES</w:t>
      </w:r>
      <w:bookmarkEnd w:id="58"/>
    </w:p>
    <w:p w14:paraId="29CC53C1" w14:textId="77777777" w:rsidR="00DF00EA" w:rsidRPr="001E3F8A" w:rsidRDefault="00DF00EA" w:rsidP="00DF00EA">
      <w:pPr>
        <w:rPr>
          <w:sz w:val="20"/>
          <w:szCs w:val="20"/>
        </w:rPr>
      </w:pPr>
    </w:p>
    <w:p w14:paraId="1EB5DF78" w14:textId="77777777" w:rsidR="00DF00EA" w:rsidRPr="001E3F8A" w:rsidRDefault="00DF00EA" w:rsidP="00DF00EA">
      <w:pPr>
        <w:rPr>
          <w:sz w:val="20"/>
          <w:szCs w:val="20"/>
        </w:rPr>
      </w:pPr>
      <w:r w:rsidRPr="001E3F8A">
        <w:rPr>
          <w:rStyle w:val="IntenseQuoteChar"/>
          <w:sz w:val="22"/>
          <w:szCs w:val="20"/>
        </w:rPr>
        <w:t>Overview:</w:t>
      </w:r>
      <w:r w:rsidRPr="001E3F8A">
        <w:rPr>
          <w:sz w:val="20"/>
          <w:szCs w:val="20"/>
        </w:rPr>
        <w:t xml:space="preserve"> This module has data which quantifies public/private expenditure towards health workforce education and training across higher education, continued learning and specialist education. The benefits of data acquired in this module includes below key areas:</w:t>
      </w:r>
    </w:p>
    <w:p w14:paraId="424AB597" w14:textId="77777777" w:rsidR="00DF00EA" w:rsidRPr="001E3F8A" w:rsidRDefault="00DF00EA" w:rsidP="00DF00EA">
      <w:pPr>
        <w:pStyle w:val="ListParagraph"/>
        <w:numPr>
          <w:ilvl w:val="0"/>
          <w:numId w:val="28"/>
        </w:numPr>
        <w:rPr>
          <w:sz w:val="20"/>
          <w:szCs w:val="20"/>
        </w:rPr>
      </w:pPr>
      <w:r w:rsidRPr="001E3F8A">
        <w:rPr>
          <w:sz w:val="20"/>
          <w:szCs w:val="20"/>
        </w:rPr>
        <w:t>Provides details on health workforce development costs</w:t>
      </w:r>
    </w:p>
    <w:p w14:paraId="47254822" w14:textId="77777777" w:rsidR="00DF00EA" w:rsidRPr="001E3F8A" w:rsidRDefault="00DF00EA" w:rsidP="00DF00EA">
      <w:pPr>
        <w:pStyle w:val="ListParagraph"/>
        <w:numPr>
          <w:ilvl w:val="0"/>
          <w:numId w:val="28"/>
        </w:numPr>
        <w:rPr>
          <w:sz w:val="20"/>
          <w:szCs w:val="20"/>
        </w:rPr>
      </w:pPr>
      <w:r w:rsidRPr="001E3F8A">
        <w:rPr>
          <w:sz w:val="20"/>
          <w:szCs w:val="20"/>
        </w:rPr>
        <w:t>Distribution of budget in education, skills and job creation</w:t>
      </w:r>
    </w:p>
    <w:p w14:paraId="7C4D17DD" w14:textId="77777777" w:rsidR="00DF00EA" w:rsidRPr="001E3F8A" w:rsidRDefault="00DF00EA" w:rsidP="00DF00EA">
      <w:pPr>
        <w:pStyle w:val="ListParagraph"/>
        <w:numPr>
          <w:ilvl w:val="0"/>
          <w:numId w:val="28"/>
        </w:numPr>
        <w:rPr>
          <w:sz w:val="20"/>
          <w:szCs w:val="20"/>
        </w:rPr>
      </w:pPr>
      <w:r w:rsidRPr="001E3F8A">
        <w:rPr>
          <w:sz w:val="20"/>
          <w:szCs w:val="20"/>
        </w:rPr>
        <w:t>Ascertains sustainable financing for continued education and International Health Regulations (IHR) core competencies</w:t>
      </w:r>
    </w:p>
    <w:p w14:paraId="7FBC77CF" w14:textId="5E0CD499" w:rsidR="00DF00EA" w:rsidRPr="001E3F8A" w:rsidRDefault="00DF00EA" w:rsidP="007C42A0">
      <w:pPr>
        <w:rPr>
          <w:sz w:val="20"/>
          <w:szCs w:val="20"/>
        </w:rPr>
      </w:pPr>
      <w:r w:rsidRPr="001E3F8A">
        <w:rPr>
          <w:rStyle w:val="IntenseQuoteChar"/>
          <w:sz w:val="22"/>
          <w:szCs w:val="20"/>
        </w:rPr>
        <w:t>Kindly Note</w:t>
      </w:r>
      <w:r w:rsidRPr="001E3F8A">
        <w:rPr>
          <w:sz w:val="20"/>
          <w:szCs w:val="20"/>
        </w:rPr>
        <w:t xml:space="preserve"> - We have not received data for all the indicators of this module. </w:t>
      </w:r>
      <w:r w:rsidR="006E7FFB" w:rsidRPr="001E3F8A">
        <w:rPr>
          <w:sz w:val="20"/>
          <w:szCs w:val="20"/>
        </w:rPr>
        <w:t>Details are present in section:</w:t>
      </w:r>
      <w:r w:rsidRPr="001E3F8A">
        <w:rPr>
          <w:sz w:val="20"/>
          <w:szCs w:val="20"/>
        </w:rPr>
        <w:t xml:space="preserve"> </w:t>
      </w:r>
      <w:r w:rsidR="007C42A0" w:rsidRPr="00F74FB1">
        <w:rPr>
          <w:rFonts w:cs="Segoe UI"/>
          <w:b/>
          <w:bCs/>
          <w:color w:val="D29F0F" w:themeColor="background2" w:themeShade="80"/>
          <w:sz w:val="20"/>
          <w:szCs w:val="20"/>
          <w:u w:val="single"/>
        </w:rPr>
        <w:fldChar w:fldCharType="begin"/>
      </w:r>
      <w:r w:rsidR="007C42A0" w:rsidRPr="00F74FB1">
        <w:rPr>
          <w:rFonts w:cs="Segoe UI"/>
          <w:b/>
          <w:bCs/>
          <w:color w:val="D29F0F" w:themeColor="background2" w:themeShade="80"/>
          <w:sz w:val="20"/>
          <w:szCs w:val="20"/>
          <w:u w:val="single"/>
        </w:rPr>
        <w:instrText xml:space="preserve"> REF _Ref54644505 \r \h  \* MERGEFORMAT </w:instrText>
      </w:r>
      <w:r w:rsidR="007C42A0" w:rsidRPr="00F74FB1">
        <w:rPr>
          <w:rFonts w:cs="Segoe UI"/>
          <w:b/>
          <w:bCs/>
          <w:color w:val="D29F0F" w:themeColor="background2" w:themeShade="80"/>
          <w:sz w:val="20"/>
          <w:szCs w:val="20"/>
          <w:u w:val="single"/>
        </w:rPr>
      </w:r>
      <w:r w:rsidR="007C42A0" w:rsidRPr="00F74FB1">
        <w:rPr>
          <w:rFonts w:cs="Segoe UI"/>
          <w:b/>
          <w:bCs/>
          <w:color w:val="D29F0F" w:themeColor="background2" w:themeShade="80"/>
          <w:sz w:val="20"/>
          <w:szCs w:val="20"/>
          <w:u w:val="single"/>
        </w:rPr>
        <w:fldChar w:fldCharType="separate"/>
      </w:r>
      <w:r w:rsidR="007C42A0" w:rsidRPr="00F74FB1">
        <w:rPr>
          <w:rFonts w:cs="Segoe UI"/>
          <w:b/>
          <w:bCs/>
          <w:color w:val="D29F0F" w:themeColor="background2" w:themeShade="80"/>
          <w:sz w:val="20"/>
          <w:szCs w:val="20"/>
          <w:u w:val="single"/>
          <w:cs/>
        </w:rPr>
        <w:t>‎</w:t>
      </w:r>
      <w:r w:rsidR="007C42A0" w:rsidRPr="00F74FB1">
        <w:rPr>
          <w:rFonts w:cs="Segoe UI"/>
          <w:b/>
          <w:bCs/>
          <w:color w:val="D29F0F" w:themeColor="background2" w:themeShade="80"/>
          <w:sz w:val="20"/>
          <w:szCs w:val="20"/>
          <w:u w:val="single"/>
        </w:rPr>
        <w:t>24.2.3</w:t>
      </w:r>
      <w:r w:rsidR="007C42A0" w:rsidRPr="00F74FB1">
        <w:rPr>
          <w:rFonts w:cs="Segoe UI"/>
          <w:b/>
          <w:bCs/>
          <w:color w:val="D29F0F" w:themeColor="background2" w:themeShade="80"/>
          <w:sz w:val="20"/>
          <w:szCs w:val="20"/>
          <w:u w:val="single"/>
        </w:rPr>
        <w:fldChar w:fldCharType="end"/>
      </w:r>
      <w:r w:rsidR="007C42A0" w:rsidRPr="00F74FB1">
        <w:rPr>
          <w:rFonts w:cs="Segoe UI"/>
          <w:b/>
          <w:bCs/>
          <w:color w:val="D29F0F" w:themeColor="background2" w:themeShade="80"/>
          <w:sz w:val="20"/>
          <w:szCs w:val="20"/>
          <w:u w:val="single"/>
        </w:rPr>
        <w:t xml:space="preserve"> </w:t>
      </w:r>
      <w:r w:rsidR="007C42A0" w:rsidRPr="00F74FB1">
        <w:rPr>
          <w:rFonts w:cs="Segoe UI"/>
          <w:b/>
          <w:bCs/>
          <w:color w:val="D29F0F" w:themeColor="background2" w:themeShade="80"/>
          <w:sz w:val="20"/>
          <w:szCs w:val="20"/>
          <w:u w:val="single"/>
        </w:rPr>
        <w:fldChar w:fldCharType="begin"/>
      </w:r>
      <w:r w:rsidR="007C42A0" w:rsidRPr="00F74FB1">
        <w:rPr>
          <w:rFonts w:cs="Segoe UI"/>
          <w:b/>
          <w:bCs/>
          <w:color w:val="D29F0F" w:themeColor="background2" w:themeShade="80"/>
          <w:sz w:val="20"/>
          <w:szCs w:val="20"/>
          <w:u w:val="single"/>
        </w:rPr>
        <w:instrText xml:space="preserve"> REF _Ref54644505 \h  \* MERGEFORMAT </w:instrText>
      </w:r>
      <w:r w:rsidR="007C42A0" w:rsidRPr="00F74FB1">
        <w:rPr>
          <w:rFonts w:cs="Segoe UI"/>
          <w:b/>
          <w:bCs/>
          <w:color w:val="D29F0F" w:themeColor="background2" w:themeShade="80"/>
          <w:sz w:val="20"/>
          <w:szCs w:val="20"/>
          <w:u w:val="single"/>
        </w:rPr>
      </w:r>
      <w:r w:rsidR="007C42A0" w:rsidRPr="00F74FB1">
        <w:rPr>
          <w:rFonts w:cs="Segoe UI"/>
          <w:b/>
          <w:bCs/>
          <w:color w:val="D29F0F" w:themeColor="background2" w:themeShade="80"/>
          <w:sz w:val="20"/>
          <w:szCs w:val="20"/>
          <w:u w:val="single"/>
        </w:rPr>
        <w:fldChar w:fldCharType="separate"/>
      </w:r>
      <w:r w:rsidR="007C42A0" w:rsidRPr="00F74FB1">
        <w:rPr>
          <w:rFonts w:cs="Segoe UI"/>
          <w:b/>
          <w:bCs/>
          <w:color w:val="D29F0F" w:themeColor="background2" w:themeShade="80"/>
          <w:sz w:val="20"/>
          <w:szCs w:val="20"/>
          <w:u w:val="single"/>
        </w:rPr>
        <w:t>Module 4 – Education Finances</w:t>
      </w:r>
      <w:r w:rsidR="007C42A0" w:rsidRPr="00F74FB1">
        <w:rPr>
          <w:rFonts w:cs="Segoe UI"/>
          <w:b/>
          <w:bCs/>
          <w:color w:val="D29F0F" w:themeColor="background2" w:themeShade="80"/>
          <w:sz w:val="20"/>
          <w:szCs w:val="20"/>
          <w:u w:val="single"/>
        </w:rPr>
        <w:fldChar w:fldCharType="end"/>
      </w:r>
      <w:r w:rsidR="00A52980" w:rsidRPr="001E3F8A">
        <w:rPr>
          <w:sz w:val="20"/>
          <w:szCs w:val="20"/>
        </w:rPr>
        <w:br/>
      </w:r>
    </w:p>
    <w:p w14:paraId="7C4D3024" w14:textId="77777777" w:rsidR="00DF00EA" w:rsidRPr="001E3F8A" w:rsidRDefault="00DF00EA" w:rsidP="00DF00EA">
      <w:pPr>
        <w:pStyle w:val="Heading2"/>
        <w:rPr>
          <w:sz w:val="24"/>
          <w:szCs w:val="24"/>
        </w:rPr>
      </w:pPr>
      <w:bookmarkStart w:id="59" w:name="_Toc61959435"/>
      <w:r w:rsidRPr="001E3F8A">
        <w:rPr>
          <w:sz w:val="24"/>
          <w:szCs w:val="24"/>
        </w:rPr>
        <w:t>Key Areas</w:t>
      </w:r>
      <w:bookmarkEnd w:id="59"/>
    </w:p>
    <w:p w14:paraId="383CBD4E" w14:textId="77777777" w:rsidR="003859BE" w:rsidRPr="001E3F8A" w:rsidRDefault="00832998" w:rsidP="003859BE">
      <w:pPr>
        <w:keepNext/>
        <w:rPr>
          <w:sz w:val="20"/>
          <w:szCs w:val="20"/>
        </w:rPr>
      </w:pPr>
      <w:r w:rsidRPr="001E3F8A">
        <w:rPr>
          <w:noProof/>
          <w:sz w:val="20"/>
          <w:szCs w:val="20"/>
          <w:lang w:val="en-GB" w:eastAsia="en-GB"/>
        </w:rPr>
        <w:drawing>
          <wp:inline distT="0" distB="0" distL="0" distR="0" wp14:anchorId="45839878" wp14:editId="647D02A4">
            <wp:extent cx="5629275" cy="3209800"/>
            <wp:effectExtent l="0" t="0" r="0" b="0"/>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rotWithShape="1">
                    <a:blip r:embed="rId37">
                      <a:extLst>
                        <a:ext uri="{28A0092B-C50C-407E-A947-70E740481C1C}">
                          <a14:useLocalDpi xmlns:a14="http://schemas.microsoft.com/office/drawing/2010/main" val="0"/>
                        </a:ext>
                      </a:extLst>
                    </a:blip>
                    <a:srcRect r="17586"/>
                    <a:stretch/>
                  </pic:blipFill>
                  <pic:spPr bwMode="auto">
                    <a:xfrm>
                      <a:off x="0" y="0"/>
                      <a:ext cx="5658638" cy="3226543"/>
                    </a:xfrm>
                    <a:prstGeom prst="rect">
                      <a:avLst/>
                    </a:prstGeom>
                    <a:noFill/>
                    <a:ln>
                      <a:noFill/>
                    </a:ln>
                    <a:extLst>
                      <a:ext uri="{53640926-AAD7-44D8-BBD7-CCE9431645EC}">
                        <a14:shadowObscured xmlns:a14="http://schemas.microsoft.com/office/drawing/2010/main"/>
                      </a:ext>
                    </a:extLst>
                  </pic:spPr>
                </pic:pic>
              </a:graphicData>
            </a:graphic>
          </wp:inline>
        </w:drawing>
      </w:r>
    </w:p>
    <w:p w14:paraId="0D37264A" w14:textId="1C0CB7C0" w:rsidR="00DF00EA" w:rsidRPr="001E3F8A" w:rsidRDefault="003859BE" w:rsidP="003859BE">
      <w:pPr>
        <w:pStyle w:val="Figures"/>
        <w:rPr>
          <w:sz w:val="16"/>
          <w:szCs w:val="16"/>
        </w:rPr>
      </w:pPr>
      <w:bookmarkStart w:id="60" w:name="_Toc61959376"/>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17</w:t>
      </w:r>
      <w:r w:rsidR="008A1DCC" w:rsidRPr="001E3F8A">
        <w:rPr>
          <w:noProof/>
          <w:sz w:val="16"/>
          <w:szCs w:val="16"/>
        </w:rPr>
        <w:fldChar w:fldCharType="end"/>
      </w:r>
      <w:r w:rsidRPr="001E3F8A">
        <w:rPr>
          <w:noProof/>
          <w:sz w:val="16"/>
          <w:szCs w:val="16"/>
        </w:rPr>
        <w:t xml:space="preserve"> - Module 4 Key Areas</w:t>
      </w:r>
      <w:bookmarkEnd w:id="60"/>
    </w:p>
    <w:p w14:paraId="17C4AD44" w14:textId="77777777" w:rsidR="00A3643D" w:rsidRPr="001E3F8A" w:rsidRDefault="00A3643D">
      <w:pPr>
        <w:spacing w:line="264" w:lineRule="auto"/>
        <w:rPr>
          <w:sz w:val="20"/>
          <w:szCs w:val="20"/>
        </w:rPr>
      </w:pPr>
      <w:r w:rsidRPr="001E3F8A">
        <w:rPr>
          <w:sz w:val="20"/>
          <w:szCs w:val="20"/>
        </w:rPr>
        <w:br w:type="page"/>
      </w:r>
    </w:p>
    <w:p w14:paraId="6F37CF02" w14:textId="77777777" w:rsidR="00F55226" w:rsidRPr="001E3F8A" w:rsidRDefault="00A3643D" w:rsidP="00A3643D">
      <w:pPr>
        <w:pStyle w:val="Heading1"/>
        <w:rPr>
          <w:sz w:val="32"/>
          <w:szCs w:val="32"/>
        </w:rPr>
      </w:pPr>
      <w:bookmarkStart w:id="61" w:name="_Toc61959436"/>
      <w:r w:rsidRPr="001E3F8A">
        <w:rPr>
          <w:sz w:val="32"/>
          <w:szCs w:val="32"/>
        </w:rPr>
        <w:lastRenderedPageBreak/>
        <w:t>CHAPTER 8: MODULE 5 – HEALTH LABOUR MARKET FLOWS</w:t>
      </w:r>
      <w:bookmarkEnd w:id="61"/>
    </w:p>
    <w:p w14:paraId="4B0D809A" w14:textId="77777777" w:rsidR="00A3643D" w:rsidRPr="001E3F8A" w:rsidRDefault="00A3643D" w:rsidP="00A3643D">
      <w:pPr>
        <w:rPr>
          <w:sz w:val="20"/>
          <w:szCs w:val="20"/>
        </w:rPr>
      </w:pPr>
    </w:p>
    <w:p w14:paraId="600B7DF8" w14:textId="77777777" w:rsidR="00A3643D" w:rsidRPr="001E3F8A" w:rsidRDefault="00A3643D" w:rsidP="00A3643D">
      <w:pPr>
        <w:rPr>
          <w:sz w:val="20"/>
          <w:szCs w:val="20"/>
        </w:rPr>
      </w:pPr>
      <w:r w:rsidRPr="001E3F8A">
        <w:rPr>
          <w:rStyle w:val="IntenseQuoteChar"/>
          <w:sz w:val="22"/>
          <w:szCs w:val="20"/>
        </w:rPr>
        <w:t xml:space="preserve">Overview: </w:t>
      </w:r>
      <w:r w:rsidRPr="001E3F8A">
        <w:rPr>
          <w:sz w:val="20"/>
          <w:szCs w:val="20"/>
        </w:rPr>
        <w:t>This module provides distribution of labour market into entries, voluntary &amp; involuntary exits and imbalances. The defined indicators relate to the GSHRH target on the reduction of access constraints to health services, through the creation, filling and sustenance of jobs in the health and social care sectors. The benefits of data acquired in this module includes below key areas:</w:t>
      </w:r>
    </w:p>
    <w:p w14:paraId="33EC6DC2" w14:textId="77777777" w:rsidR="00A3643D" w:rsidRPr="001E3F8A" w:rsidRDefault="00A3643D" w:rsidP="00A3643D">
      <w:pPr>
        <w:pStyle w:val="ListParagraph"/>
        <w:numPr>
          <w:ilvl w:val="0"/>
          <w:numId w:val="29"/>
        </w:numPr>
        <w:rPr>
          <w:sz w:val="20"/>
          <w:szCs w:val="20"/>
        </w:rPr>
      </w:pPr>
      <w:r w:rsidRPr="001E3F8A">
        <w:rPr>
          <w:sz w:val="20"/>
          <w:szCs w:val="20"/>
        </w:rPr>
        <w:t>Improved understanding of labour market flows</w:t>
      </w:r>
    </w:p>
    <w:p w14:paraId="103B7D14" w14:textId="77777777" w:rsidR="00A3643D" w:rsidRPr="001E3F8A" w:rsidRDefault="00A3643D" w:rsidP="00A3643D">
      <w:pPr>
        <w:pStyle w:val="ListParagraph"/>
        <w:numPr>
          <w:ilvl w:val="0"/>
          <w:numId w:val="29"/>
        </w:numPr>
        <w:rPr>
          <w:sz w:val="20"/>
          <w:szCs w:val="20"/>
        </w:rPr>
      </w:pPr>
      <w:r w:rsidRPr="001E3F8A">
        <w:rPr>
          <w:sz w:val="20"/>
          <w:szCs w:val="20"/>
        </w:rPr>
        <w:t>Effective recruitment and retention policies to ensure smooth functioning of health sector workforce</w:t>
      </w:r>
    </w:p>
    <w:p w14:paraId="553A1453" w14:textId="77777777" w:rsidR="00A3643D" w:rsidRPr="001E3F8A" w:rsidRDefault="00A3643D" w:rsidP="00A3643D">
      <w:pPr>
        <w:pStyle w:val="ListParagraph"/>
        <w:numPr>
          <w:ilvl w:val="0"/>
          <w:numId w:val="29"/>
        </w:numPr>
        <w:rPr>
          <w:sz w:val="20"/>
          <w:szCs w:val="20"/>
        </w:rPr>
      </w:pPr>
      <w:r w:rsidRPr="001E3F8A">
        <w:rPr>
          <w:sz w:val="20"/>
          <w:szCs w:val="20"/>
        </w:rPr>
        <w:t>Highlights dependency on foreign workers</w:t>
      </w:r>
    </w:p>
    <w:p w14:paraId="302A8680" w14:textId="77777777" w:rsidR="00A3643D" w:rsidRPr="001E3F8A" w:rsidRDefault="00A3643D" w:rsidP="00A3643D">
      <w:pPr>
        <w:pStyle w:val="ListParagraph"/>
        <w:numPr>
          <w:ilvl w:val="0"/>
          <w:numId w:val="29"/>
        </w:numPr>
        <w:rPr>
          <w:sz w:val="20"/>
          <w:szCs w:val="20"/>
        </w:rPr>
      </w:pPr>
      <w:r w:rsidRPr="001E3F8A">
        <w:rPr>
          <w:sz w:val="20"/>
          <w:szCs w:val="20"/>
        </w:rPr>
        <w:t>Showcases movement of successful graduates into the health labour market</w:t>
      </w:r>
    </w:p>
    <w:p w14:paraId="6A76A7E0" w14:textId="5885F4B7" w:rsidR="00A3643D" w:rsidRPr="001E3F8A" w:rsidRDefault="00A3643D" w:rsidP="00182D54">
      <w:pPr>
        <w:rPr>
          <w:rFonts w:ascii="Segoe UI Semibold" w:hAnsi="Segoe UI Semibold" w:cs="Segoe UI Semibold"/>
          <w:b/>
          <w:bCs/>
          <w:sz w:val="20"/>
          <w:szCs w:val="20"/>
        </w:rPr>
      </w:pPr>
      <w:r w:rsidRPr="001E3F8A">
        <w:rPr>
          <w:rStyle w:val="IntenseQuoteChar"/>
          <w:sz w:val="22"/>
          <w:szCs w:val="20"/>
        </w:rPr>
        <w:t>Kindly Note</w:t>
      </w:r>
      <w:r w:rsidRPr="001E3F8A">
        <w:rPr>
          <w:sz w:val="20"/>
          <w:szCs w:val="20"/>
        </w:rPr>
        <w:t xml:space="preserve"> - We have not received data for all the indicators of this module. </w:t>
      </w:r>
      <w:r w:rsidR="005564BA" w:rsidRPr="001E3F8A">
        <w:rPr>
          <w:sz w:val="20"/>
          <w:szCs w:val="20"/>
        </w:rPr>
        <w:t>Details are present in section</w:t>
      </w:r>
      <w:r w:rsidR="005564BA" w:rsidRPr="001E3F8A">
        <w:rPr>
          <w:rFonts w:cs="Segoe UI"/>
          <w:sz w:val="20"/>
          <w:szCs w:val="20"/>
        </w:rPr>
        <w:t>:</w:t>
      </w:r>
      <w:r w:rsidRPr="001E3F8A">
        <w:rPr>
          <w:rFonts w:cs="Segoe UI"/>
          <w:sz w:val="20"/>
          <w:szCs w:val="20"/>
        </w:rPr>
        <w:t xml:space="preserve"> </w:t>
      </w:r>
      <w:r w:rsidR="00182D54">
        <w:rPr>
          <w:rFonts w:cs="Segoe UI"/>
          <w:b/>
          <w:bCs/>
          <w:color w:val="D29F0F" w:themeColor="background2" w:themeShade="80"/>
          <w:sz w:val="20"/>
          <w:szCs w:val="20"/>
          <w:u w:val="single"/>
        </w:rPr>
        <w:fldChar w:fldCharType="begin"/>
      </w:r>
      <w:r w:rsidR="00182D54" w:rsidRPr="00084FFF">
        <w:rPr>
          <w:rFonts w:cs="Segoe UI"/>
          <w:b/>
          <w:bCs/>
          <w:color w:val="D29F0F" w:themeColor="background2" w:themeShade="80"/>
          <w:sz w:val="20"/>
          <w:szCs w:val="20"/>
          <w:u w:val="single"/>
        </w:rPr>
        <w:instrText xml:space="preserve"> REF _Ref54644529 \r \h </w:instrText>
      </w:r>
      <w:r w:rsidR="00084FFF">
        <w:rPr>
          <w:rFonts w:cs="Segoe UI"/>
          <w:b/>
          <w:bCs/>
          <w:color w:val="D29F0F" w:themeColor="background2" w:themeShade="80"/>
          <w:sz w:val="20"/>
          <w:szCs w:val="20"/>
          <w:u w:val="single"/>
        </w:rPr>
        <w:instrText xml:space="preserve"> \* MERGEFORMAT </w:instrText>
      </w:r>
      <w:r w:rsidR="00182D54">
        <w:rPr>
          <w:rFonts w:cs="Segoe UI"/>
          <w:b/>
          <w:bCs/>
          <w:color w:val="D29F0F" w:themeColor="background2" w:themeShade="80"/>
          <w:sz w:val="20"/>
          <w:szCs w:val="20"/>
          <w:u w:val="single"/>
        </w:rPr>
      </w:r>
      <w:r w:rsidR="00182D54">
        <w:rPr>
          <w:rFonts w:cs="Segoe UI"/>
          <w:b/>
          <w:bCs/>
          <w:color w:val="D29F0F" w:themeColor="background2" w:themeShade="80"/>
          <w:sz w:val="20"/>
          <w:szCs w:val="20"/>
          <w:u w:val="single"/>
        </w:rPr>
        <w:fldChar w:fldCharType="separate"/>
      </w:r>
      <w:r w:rsidR="00182D54" w:rsidRPr="00084FFF">
        <w:rPr>
          <w:rFonts w:cs="Segoe UI"/>
          <w:b/>
          <w:bCs/>
          <w:color w:val="D29F0F" w:themeColor="background2" w:themeShade="80"/>
          <w:sz w:val="20"/>
          <w:szCs w:val="20"/>
          <w:u w:val="single"/>
          <w:cs/>
        </w:rPr>
        <w:t>‎</w:t>
      </w:r>
      <w:r w:rsidR="00182D54" w:rsidRPr="00084FFF">
        <w:rPr>
          <w:rFonts w:cs="Segoe UI"/>
          <w:b/>
          <w:bCs/>
          <w:color w:val="D29F0F" w:themeColor="background2" w:themeShade="80"/>
          <w:sz w:val="20"/>
          <w:szCs w:val="20"/>
          <w:u w:val="single"/>
        </w:rPr>
        <w:t>24.2.4</w:t>
      </w:r>
      <w:r w:rsidR="00182D54">
        <w:rPr>
          <w:rFonts w:cs="Segoe UI"/>
          <w:b/>
          <w:bCs/>
          <w:color w:val="D29F0F" w:themeColor="background2" w:themeShade="80"/>
          <w:sz w:val="20"/>
          <w:szCs w:val="20"/>
          <w:u w:val="single"/>
        </w:rPr>
        <w:fldChar w:fldCharType="end"/>
      </w:r>
      <w:r w:rsidR="00182D54" w:rsidRPr="00084FFF">
        <w:rPr>
          <w:rFonts w:cs="Segoe UI"/>
          <w:b/>
          <w:bCs/>
          <w:color w:val="D29F0F" w:themeColor="background2" w:themeShade="80"/>
          <w:sz w:val="20"/>
          <w:szCs w:val="20"/>
          <w:u w:val="single"/>
        </w:rPr>
        <w:t xml:space="preserve"> </w:t>
      </w:r>
      <w:r w:rsidR="00182D54" w:rsidRPr="00084FFF">
        <w:rPr>
          <w:rFonts w:cs="Segoe UI"/>
          <w:b/>
          <w:bCs/>
          <w:color w:val="D29F0F" w:themeColor="background2" w:themeShade="80"/>
          <w:sz w:val="20"/>
          <w:szCs w:val="20"/>
          <w:u w:val="single"/>
        </w:rPr>
        <w:fldChar w:fldCharType="begin"/>
      </w:r>
      <w:r w:rsidR="00182D54" w:rsidRPr="00084FFF">
        <w:rPr>
          <w:rFonts w:cs="Segoe UI"/>
          <w:b/>
          <w:bCs/>
          <w:color w:val="D29F0F" w:themeColor="background2" w:themeShade="80"/>
          <w:sz w:val="20"/>
          <w:szCs w:val="20"/>
          <w:u w:val="single"/>
        </w:rPr>
        <w:instrText xml:space="preserve"> REF _Ref54644529 \h </w:instrText>
      </w:r>
      <w:r w:rsidR="00084FFF" w:rsidRPr="00084FFF">
        <w:rPr>
          <w:rFonts w:cs="Segoe UI"/>
          <w:b/>
          <w:bCs/>
          <w:color w:val="D29F0F" w:themeColor="background2" w:themeShade="80"/>
          <w:sz w:val="20"/>
          <w:szCs w:val="20"/>
          <w:u w:val="single"/>
        </w:rPr>
        <w:instrText xml:space="preserve"> \* MERGEFORMAT </w:instrText>
      </w:r>
      <w:r w:rsidR="00182D54" w:rsidRPr="00084FFF">
        <w:rPr>
          <w:rFonts w:cs="Segoe UI"/>
          <w:b/>
          <w:bCs/>
          <w:color w:val="D29F0F" w:themeColor="background2" w:themeShade="80"/>
          <w:sz w:val="20"/>
          <w:szCs w:val="20"/>
          <w:u w:val="single"/>
        </w:rPr>
      </w:r>
      <w:r w:rsidR="00182D54" w:rsidRPr="00084FFF">
        <w:rPr>
          <w:rFonts w:cs="Segoe UI"/>
          <w:b/>
          <w:bCs/>
          <w:color w:val="D29F0F" w:themeColor="background2" w:themeShade="80"/>
          <w:sz w:val="20"/>
          <w:szCs w:val="20"/>
          <w:u w:val="single"/>
        </w:rPr>
        <w:fldChar w:fldCharType="separate"/>
      </w:r>
      <w:r w:rsidR="00182D54" w:rsidRPr="00084FFF">
        <w:rPr>
          <w:rFonts w:cs="Segoe UI"/>
          <w:b/>
          <w:bCs/>
          <w:color w:val="D29F0F" w:themeColor="background2" w:themeShade="80"/>
          <w:sz w:val="20"/>
          <w:szCs w:val="20"/>
          <w:u w:val="single"/>
        </w:rPr>
        <w:t>Module 5 – Health Labour Market Flows</w:t>
      </w:r>
      <w:r w:rsidR="00182D54" w:rsidRPr="00084FFF">
        <w:rPr>
          <w:rFonts w:cs="Segoe UI"/>
          <w:b/>
          <w:bCs/>
          <w:color w:val="D29F0F" w:themeColor="background2" w:themeShade="80"/>
          <w:sz w:val="20"/>
          <w:szCs w:val="20"/>
          <w:u w:val="single"/>
        </w:rPr>
        <w:fldChar w:fldCharType="end"/>
      </w:r>
    </w:p>
    <w:p w14:paraId="6513323C" w14:textId="77777777" w:rsidR="00812C36" w:rsidRPr="001E3F8A" w:rsidRDefault="00812C36" w:rsidP="00A3643D">
      <w:pPr>
        <w:rPr>
          <w:sz w:val="20"/>
          <w:szCs w:val="20"/>
        </w:rPr>
      </w:pPr>
    </w:p>
    <w:p w14:paraId="2C7B1D49" w14:textId="77777777" w:rsidR="00812C36" w:rsidRPr="001E3F8A" w:rsidRDefault="00812C36" w:rsidP="002D0C47">
      <w:pPr>
        <w:pStyle w:val="Heading2"/>
        <w:rPr>
          <w:sz w:val="24"/>
          <w:szCs w:val="24"/>
        </w:rPr>
      </w:pPr>
      <w:bookmarkStart w:id="62" w:name="_Toc61959437"/>
      <w:r w:rsidRPr="001E3F8A">
        <w:rPr>
          <w:sz w:val="24"/>
          <w:szCs w:val="24"/>
        </w:rPr>
        <w:t xml:space="preserve">Key </w:t>
      </w:r>
      <w:r w:rsidR="002D0C47" w:rsidRPr="001E3F8A">
        <w:rPr>
          <w:sz w:val="24"/>
          <w:szCs w:val="24"/>
        </w:rPr>
        <w:t>A</w:t>
      </w:r>
      <w:r w:rsidRPr="001E3F8A">
        <w:rPr>
          <w:sz w:val="24"/>
          <w:szCs w:val="24"/>
        </w:rPr>
        <w:t>reas</w:t>
      </w:r>
      <w:bookmarkEnd w:id="62"/>
    </w:p>
    <w:p w14:paraId="0A1F4C2B" w14:textId="77777777" w:rsidR="00AD66D6" w:rsidRPr="001E3F8A" w:rsidRDefault="002D0C47" w:rsidP="00AD66D6">
      <w:pPr>
        <w:keepNext/>
        <w:rPr>
          <w:sz w:val="20"/>
          <w:szCs w:val="20"/>
        </w:rPr>
      </w:pPr>
      <w:r w:rsidRPr="001E3F8A">
        <w:rPr>
          <w:noProof/>
          <w:sz w:val="20"/>
          <w:szCs w:val="20"/>
          <w:lang w:val="en-GB" w:eastAsia="en-GB"/>
        </w:rPr>
        <w:drawing>
          <wp:inline distT="0" distB="0" distL="0" distR="0" wp14:anchorId="2ADB3F9F" wp14:editId="38247BC5">
            <wp:extent cx="5619750" cy="2449736"/>
            <wp:effectExtent l="0" t="0" r="0" b="0"/>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rotWithShape="1">
                    <a:blip r:embed="rId38" cstate="print">
                      <a:extLst>
                        <a:ext uri="{28A0092B-C50C-407E-A947-70E740481C1C}">
                          <a14:useLocalDpi xmlns:a14="http://schemas.microsoft.com/office/drawing/2010/main" val="0"/>
                        </a:ext>
                      </a:extLst>
                    </a:blip>
                    <a:srcRect l="1585" r="4883"/>
                    <a:stretch/>
                  </pic:blipFill>
                  <pic:spPr bwMode="auto">
                    <a:xfrm>
                      <a:off x="0" y="0"/>
                      <a:ext cx="5619750" cy="2449736"/>
                    </a:xfrm>
                    <a:prstGeom prst="rect">
                      <a:avLst/>
                    </a:prstGeom>
                    <a:noFill/>
                    <a:ln>
                      <a:noFill/>
                    </a:ln>
                    <a:extLst>
                      <a:ext uri="{53640926-AAD7-44D8-BBD7-CCE9431645EC}">
                        <a14:shadowObscured xmlns:a14="http://schemas.microsoft.com/office/drawing/2010/main"/>
                      </a:ext>
                    </a:extLst>
                  </pic:spPr>
                </pic:pic>
              </a:graphicData>
            </a:graphic>
          </wp:inline>
        </w:drawing>
      </w:r>
    </w:p>
    <w:p w14:paraId="6DB9CE82" w14:textId="5561AA92" w:rsidR="002D0C47" w:rsidRPr="001E3F8A" w:rsidRDefault="00AD66D6" w:rsidP="00AD66D6">
      <w:pPr>
        <w:pStyle w:val="Figures"/>
        <w:rPr>
          <w:sz w:val="16"/>
          <w:szCs w:val="16"/>
        </w:rPr>
      </w:pPr>
      <w:bookmarkStart w:id="63" w:name="_Toc61959377"/>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18</w:t>
      </w:r>
      <w:r w:rsidR="008A1DCC" w:rsidRPr="001E3F8A">
        <w:rPr>
          <w:noProof/>
          <w:sz w:val="16"/>
          <w:szCs w:val="16"/>
        </w:rPr>
        <w:fldChar w:fldCharType="end"/>
      </w:r>
      <w:r w:rsidRPr="001E3F8A">
        <w:rPr>
          <w:noProof/>
          <w:sz w:val="16"/>
          <w:szCs w:val="16"/>
        </w:rPr>
        <w:t xml:space="preserve"> - Module 5 Key Areas</w:t>
      </w:r>
      <w:bookmarkEnd w:id="63"/>
    </w:p>
    <w:p w14:paraId="0C34369C" w14:textId="77777777" w:rsidR="00CA3267" w:rsidRPr="001E3F8A" w:rsidRDefault="001C2049" w:rsidP="002D0C47">
      <w:pPr>
        <w:rPr>
          <w:sz w:val="20"/>
          <w:szCs w:val="20"/>
        </w:rPr>
      </w:pPr>
      <w:r w:rsidRPr="001E3F8A">
        <w:rPr>
          <w:sz w:val="20"/>
          <w:szCs w:val="20"/>
        </w:rPr>
        <w:t xml:space="preserve"> </w:t>
      </w:r>
    </w:p>
    <w:p w14:paraId="4A1FA902" w14:textId="77777777" w:rsidR="00CA3267" w:rsidRPr="001E3F8A" w:rsidRDefault="00CA3267">
      <w:pPr>
        <w:spacing w:line="264" w:lineRule="auto"/>
        <w:rPr>
          <w:sz w:val="20"/>
          <w:szCs w:val="20"/>
        </w:rPr>
      </w:pPr>
      <w:r w:rsidRPr="001E3F8A">
        <w:rPr>
          <w:sz w:val="20"/>
          <w:szCs w:val="20"/>
        </w:rPr>
        <w:br w:type="page"/>
      </w:r>
    </w:p>
    <w:p w14:paraId="3BA37D41" w14:textId="77777777" w:rsidR="002D0C47" w:rsidRPr="001E3F8A" w:rsidRDefault="00757517" w:rsidP="00757517">
      <w:pPr>
        <w:pStyle w:val="Heading1"/>
        <w:rPr>
          <w:sz w:val="32"/>
          <w:szCs w:val="32"/>
        </w:rPr>
      </w:pPr>
      <w:bookmarkStart w:id="64" w:name="_Toc61959438"/>
      <w:r w:rsidRPr="001E3F8A">
        <w:rPr>
          <w:sz w:val="32"/>
          <w:szCs w:val="32"/>
        </w:rPr>
        <w:lastRenderedPageBreak/>
        <w:t xml:space="preserve">CHAPTER 9: MODULE 6 – </w:t>
      </w:r>
      <w:bookmarkStart w:id="65" w:name="_Hlk51850939"/>
      <w:r w:rsidRPr="001E3F8A">
        <w:rPr>
          <w:sz w:val="32"/>
          <w:szCs w:val="32"/>
        </w:rPr>
        <w:t>EMPLOYMENT CHARACTERISTICS AND WORKING CONDITIONS</w:t>
      </w:r>
      <w:bookmarkEnd w:id="64"/>
      <w:bookmarkEnd w:id="65"/>
    </w:p>
    <w:p w14:paraId="0A09040D" w14:textId="77777777" w:rsidR="00757517" w:rsidRPr="001E3F8A" w:rsidRDefault="00757517" w:rsidP="00757517">
      <w:pPr>
        <w:rPr>
          <w:sz w:val="20"/>
          <w:szCs w:val="20"/>
        </w:rPr>
      </w:pPr>
    </w:p>
    <w:p w14:paraId="16ED2D9C" w14:textId="77777777" w:rsidR="00951438" w:rsidRPr="001E3F8A" w:rsidRDefault="00951438" w:rsidP="00951438">
      <w:pPr>
        <w:rPr>
          <w:sz w:val="20"/>
          <w:szCs w:val="20"/>
        </w:rPr>
      </w:pPr>
      <w:r w:rsidRPr="001E3F8A">
        <w:rPr>
          <w:rStyle w:val="IntenseQuoteChar"/>
          <w:sz w:val="22"/>
          <w:szCs w:val="20"/>
        </w:rPr>
        <w:t>Overview:</w:t>
      </w:r>
      <w:r w:rsidRPr="001E3F8A">
        <w:rPr>
          <w:sz w:val="20"/>
          <w:szCs w:val="20"/>
        </w:rPr>
        <w:t xml:space="preserve"> This module highlights regulations affecting working conditions and employment practices. It can facilitate comprehensive labour market assessment in conjunction with Module 5.</w:t>
      </w:r>
    </w:p>
    <w:p w14:paraId="23FB66B5" w14:textId="77777777" w:rsidR="00951438" w:rsidRPr="001E3F8A" w:rsidRDefault="00951438" w:rsidP="00951438">
      <w:pPr>
        <w:rPr>
          <w:sz w:val="20"/>
          <w:szCs w:val="20"/>
        </w:rPr>
      </w:pPr>
      <w:r w:rsidRPr="001E3F8A">
        <w:rPr>
          <w:sz w:val="20"/>
          <w:szCs w:val="20"/>
        </w:rPr>
        <w:t>This module also focusses on self-employed and part time employee characteristics. The benefits of data acquired in this module includes below key areas:</w:t>
      </w:r>
    </w:p>
    <w:p w14:paraId="7E9FE798" w14:textId="77777777" w:rsidR="00951438" w:rsidRPr="001E3F8A" w:rsidRDefault="00951438" w:rsidP="00B07A1A">
      <w:pPr>
        <w:pStyle w:val="ListParagraph"/>
        <w:numPr>
          <w:ilvl w:val="0"/>
          <w:numId w:val="30"/>
        </w:numPr>
        <w:rPr>
          <w:sz w:val="20"/>
          <w:szCs w:val="20"/>
        </w:rPr>
      </w:pPr>
      <w:r w:rsidRPr="001E3F8A">
        <w:rPr>
          <w:sz w:val="20"/>
          <w:szCs w:val="20"/>
        </w:rPr>
        <w:t>Progressive review of causal and descriptive labour market analyses</w:t>
      </w:r>
    </w:p>
    <w:p w14:paraId="5784BB1D" w14:textId="77777777" w:rsidR="00951438" w:rsidRPr="001E3F8A" w:rsidRDefault="00951438" w:rsidP="00B07A1A">
      <w:pPr>
        <w:pStyle w:val="ListParagraph"/>
        <w:numPr>
          <w:ilvl w:val="0"/>
          <w:numId w:val="30"/>
        </w:numPr>
        <w:rPr>
          <w:sz w:val="20"/>
          <w:szCs w:val="20"/>
        </w:rPr>
      </w:pPr>
      <w:r w:rsidRPr="001E3F8A">
        <w:rPr>
          <w:sz w:val="20"/>
          <w:szCs w:val="20"/>
        </w:rPr>
        <w:t>Policies promoting work-life balance</w:t>
      </w:r>
    </w:p>
    <w:p w14:paraId="1A0B1BFB" w14:textId="77777777" w:rsidR="00951438" w:rsidRPr="001E3F8A" w:rsidRDefault="00951438" w:rsidP="00B07A1A">
      <w:pPr>
        <w:pStyle w:val="ListParagraph"/>
        <w:numPr>
          <w:ilvl w:val="0"/>
          <w:numId w:val="30"/>
        </w:numPr>
        <w:rPr>
          <w:sz w:val="20"/>
          <w:szCs w:val="20"/>
        </w:rPr>
      </w:pPr>
      <w:r w:rsidRPr="001E3F8A">
        <w:rPr>
          <w:sz w:val="20"/>
          <w:szCs w:val="20"/>
        </w:rPr>
        <w:t>Provides inputs towards respectful working conditions</w:t>
      </w:r>
    </w:p>
    <w:p w14:paraId="373D3ADC" w14:textId="77777777" w:rsidR="00951438" w:rsidRPr="001E3F8A" w:rsidRDefault="00951438" w:rsidP="00B07A1A">
      <w:pPr>
        <w:pStyle w:val="ListParagraph"/>
        <w:numPr>
          <w:ilvl w:val="0"/>
          <w:numId w:val="30"/>
        </w:numPr>
        <w:rPr>
          <w:sz w:val="20"/>
          <w:szCs w:val="20"/>
        </w:rPr>
      </w:pPr>
      <w:r w:rsidRPr="001E3F8A">
        <w:rPr>
          <w:sz w:val="20"/>
          <w:szCs w:val="20"/>
        </w:rPr>
        <w:t>Stresses upon health provider and facility safety based on prevention measures for health care worker and system attacks</w:t>
      </w:r>
    </w:p>
    <w:p w14:paraId="1F2153E1" w14:textId="48A1D2E1" w:rsidR="00B07A1A" w:rsidRPr="001E3F8A" w:rsidRDefault="00951438" w:rsidP="004E4FCE">
      <w:pPr>
        <w:rPr>
          <w:sz w:val="20"/>
          <w:szCs w:val="20"/>
        </w:rPr>
      </w:pPr>
      <w:r w:rsidRPr="001E3F8A">
        <w:rPr>
          <w:rStyle w:val="IntenseQuoteChar"/>
          <w:sz w:val="22"/>
          <w:szCs w:val="20"/>
        </w:rPr>
        <w:t>Kindly Note</w:t>
      </w:r>
      <w:r w:rsidRPr="001E3F8A">
        <w:rPr>
          <w:sz w:val="20"/>
          <w:szCs w:val="20"/>
        </w:rPr>
        <w:t xml:space="preserve"> - We have not received data for few indicators of this module. </w:t>
      </w:r>
      <w:r w:rsidR="000A309F" w:rsidRPr="001E3F8A">
        <w:rPr>
          <w:sz w:val="20"/>
          <w:szCs w:val="20"/>
        </w:rPr>
        <w:t xml:space="preserve">Details are present in section: </w:t>
      </w:r>
      <w:r w:rsidR="004E4FCE" w:rsidRPr="004E4FCE">
        <w:rPr>
          <w:rFonts w:cs="Segoe UI"/>
          <w:b/>
          <w:bCs/>
          <w:color w:val="D29F0F" w:themeColor="background2" w:themeShade="80"/>
          <w:sz w:val="20"/>
          <w:szCs w:val="20"/>
          <w:u w:val="single"/>
        </w:rPr>
        <w:fldChar w:fldCharType="begin"/>
      </w:r>
      <w:r w:rsidR="004E4FCE" w:rsidRPr="004E4FCE">
        <w:rPr>
          <w:rFonts w:cs="Segoe UI"/>
          <w:b/>
          <w:bCs/>
          <w:color w:val="D29F0F" w:themeColor="background2" w:themeShade="80"/>
          <w:sz w:val="20"/>
          <w:szCs w:val="20"/>
          <w:u w:val="single"/>
        </w:rPr>
        <w:instrText xml:space="preserve"> REF _Ref54644560 \r \h </w:instrText>
      </w:r>
      <w:r w:rsidR="004E4FCE">
        <w:rPr>
          <w:rFonts w:cs="Segoe UI"/>
          <w:b/>
          <w:bCs/>
          <w:color w:val="D29F0F" w:themeColor="background2" w:themeShade="80"/>
          <w:sz w:val="20"/>
          <w:szCs w:val="20"/>
          <w:u w:val="single"/>
        </w:rPr>
        <w:instrText xml:space="preserve"> \* MERGEFORMAT </w:instrText>
      </w:r>
      <w:r w:rsidR="004E4FCE" w:rsidRPr="004E4FCE">
        <w:rPr>
          <w:rFonts w:cs="Segoe UI"/>
          <w:b/>
          <w:bCs/>
          <w:color w:val="D29F0F" w:themeColor="background2" w:themeShade="80"/>
          <w:sz w:val="20"/>
          <w:szCs w:val="20"/>
          <w:u w:val="single"/>
        </w:rPr>
      </w:r>
      <w:r w:rsidR="004E4FCE" w:rsidRPr="004E4FCE">
        <w:rPr>
          <w:rFonts w:cs="Segoe UI"/>
          <w:b/>
          <w:bCs/>
          <w:color w:val="D29F0F" w:themeColor="background2" w:themeShade="80"/>
          <w:sz w:val="20"/>
          <w:szCs w:val="20"/>
          <w:u w:val="single"/>
        </w:rPr>
        <w:fldChar w:fldCharType="separate"/>
      </w:r>
      <w:r w:rsidR="004E4FCE" w:rsidRPr="004E4FCE">
        <w:rPr>
          <w:rFonts w:cs="Segoe UI"/>
          <w:b/>
          <w:bCs/>
          <w:color w:val="D29F0F" w:themeColor="background2" w:themeShade="80"/>
          <w:sz w:val="20"/>
          <w:szCs w:val="20"/>
          <w:u w:val="single"/>
          <w:cs/>
        </w:rPr>
        <w:t>‎</w:t>
      </w:r>
      <w:r w:rsidR="004E4FCE" w:rsidRPr="004E4FCE">
        <w:rPr>
          <w:rFonts w:cs="Segoe UI"/>
          <w:b/>
          <w:bCs/>
          <w:color w:val="D29F0F" w:themeColor="background2" w:themeShade="80"/>
          <w:sz w:val="20"/>
          <w:szCs w:val="20"/>
          <w:u w:val="single"/>
        </w:rPr>
        <w:t>24.2.5</w:t>
      </w:r>
      <w:r w:rsidR="004E4FCE" w:rsidRPr="004E4FCE">
        <w:rPr>
          <w:rFonts w:cs="Segoe UI"/>
          <w:b/>
          <w:bCs/>
          <w:color w:val="D29F0F" w:themeColor="background2" w:themeShade="80"/>
          <w:sz w:val="20"/>
          <w:szCs w:val="20"/>
          <w:u w:val="single"/>
        </w:rPr>
        <w:fldChar w:fldCharType="end"/>
      </w:r>
      <w:r w:rsidR="004E4FCE" w:rsidRPr="004E4FCE">
        <w:rPr>
          <w:rFonts w:cs="Segoe UI"/>
          <w:b/>
          <w:bCs/>
          <w:color w:val="D29F0F" w:themeColor="background2" w:themeShade="80"/>
          <w:sz w:val="20"/>
          <w:szCs w:val="20"/>
          <w:u w:val="single"/>
        </w:rPr>
        <w:t xml:space="preserve"> </w:t>
      </w:r>
      <w:r w:rsidR="004E4FCE" w:rsidRPr="004E4FCE">
        <w:rPr>
          <w:rFonts w:cs="Segoe UI"/>
          <w:b/>
          <w:bCs/>
          <w:color w:val="D29F0F" w:themeColor="background2" w:themeShade="80"/>
          <w:sz w:val="20"/>
          <w:szCs w:val="20"/>
          <w:u w:val="single"/>
        </w:rPr>
        <w:fldChar w:fldCharType="begin"/>
      </w:r>
      <w:r w:rsidR="004E4FCE" w:rsidRPr="004E4FCE">
        <w:rPr>
          <w:rFonts w:cs="Segoe UI"/>
          <w:b/>
          <w:bCs/>
          <w:color w:val="D29F0F" w:themeColor="background2" w:themeShade="80"/>
          <w:sz w:val="20"/>
          <w:szCs w:val="20"/>
          <w:u w:val="single"/>
        </w:rPr>
        <w:instrText xml:space="preserve"> REF _Ref54644560 \h </w:instrText>
      </w:r>
      <w:r w:rsidR="004E4FCE">
        <w:rPr>
          <w:rFonts w:cs="Segoe UI"/>
          <w:b/>
          <w:bCs/>
          <w:color w:val="D29F0F" w:themeColor="background2" w:themeShade="80"/>
          <w:sz w:val="20"/>
          <w:szCs w:val="20"/>
          <w:u w:val="single"/>
        </w:rPr>
        <w:instrText xml:space="preserve"> \* MERGEFORMAT </w:instrText>
      </w:r>
      <w:r w:rsidR="004E4FCE" w:rsidRPr="004E4FCE">
        <w:rPr>
          <w:rFonts w:cs="Segoe UI"/>
          <w:b/>
          <w:bCs/>
          <w:color w:val="D29F0F" w:themeColor="background2" w:themeShade="80"/>
          <w:sz w:val="20"/>
          <w:szCs w:val="20"/>
          <w:u w:val="single"/>
        </w:rPr>
      </w:r>
      <w:r w:rsidR="004E4FCE" w:rsidRPr="004E4FCE">
        <w:rPr>
          <w:rFonts w:cs="Segoe UI"/>
          <w:b/>
          <w:bCs/>
          <w:color w:val="D29F0F" w:themeColor="background2" w:themeShade="80"/>
          <w:sz w:val="20"/>
          <w:szCs w:val="20"/>
          <w:u w:val="single"/>
        </w:rPr>
        <w:fldChar w:fldCharType="separate"/>
      </w:r>
      <w:r w:rsidR="004E4FCE" w:rsidRPr="004E4FCE">
        <w:rPr>
          <w:rFonts w:cs="Segoe UI"/>
          <w:b/>
          <w:bCs/>
          <w:color w:val="D29F0F" w:themeColor="background2" w:themeShade="80"/>
          <w:sz w:val="20"/>
          <w:szCs w:val="20"/>
          <w:u w:val="single"/>
        </w:rPr>
        <w:t>Module 6 – Employment Characteristics and Working Conditions</w:t>
      </w:r>
      <w:r w:rsidR="004E4FCE" w:rsidRPr="004E4FCE">
        <w:rPr>
          <w:rFonts w:cs="Segoe UI"/>
          <w:b/>
          <w:bCs/>
          <w:color w:val="D29F0F" w:themeColor="background2" w:themeShade="80"/>
          <w:sz w:val="20"/>
          <w:szCs w:val="20"/>
          <w:u w:val="single"/>
        </w:rPr>
        <w:fldChar w:fldCharType="end"/>
      </w:r>
      <w:r w:rsidR="00F62E2B" w:rsidRPr="001E3F8A">
        <w:rPr>
          <w:sz w:val="20"/>
          <w:szCs w:val="20"/>
          <w:u w:val="single"/>
        </w:rPr>
        <w:br/>
      </w:r>
    </w:p>
    <w:p w14:paraId="5C9B9B81" w14:textId="77777777" w:rsidR="00B07A1A" w:rsidRPr="001E3F8A" w:rsidRDefault="00B07A1A" w:rsidP="00B07A1A">
      <w:pPr>
        <w:pStyle w:val="Heading2"/>
        <w:rPr>
          <w:sz w:val="24"/>
          <w:szCs w:val="24"/>
        </w:rPr>
      </w:pPr>
      <w:bookmarkStart w:id="66" w:name="_Toc61959439"/>
      <w:r w:rsidRPr="001E3F8A">
        <w:rPr>
          <w:sz w:val="24"/>
          <w:szCs w:val="24"/>
        </w:rPr>
        <w:t>Key Areas</w:t>
      </w:r>
      <w:bookmarkEnd w:id="66"/>
    </w:p>
    <w:p w14:paraId="58A9899D" w14:textId="77777777" w:rsidR="003277D9" w:rsidRPr="001E3F8A" w:rsidRDefault="000A4FA5" w:rsidP="003277D9">
      <w:pPr>
        <w:keepNext/>
        <w:jc w:val="center"/>
        <w:rPr>
          <w:sz w:val="20"/>
          <w:szCs w:val="20"/>
        </w:rPr>
      </w:pPr>
      <w:r w:rsidRPr="001E3F8A">
        <w:rPr>
          <w:noProof/>
          <w:sz w:val="20"/>
          <w:szCs w:val="20"/>
          <w:lang w:val="en-GB" w:eastAsia="en-GB"/>
        </w:rPr>
        <w:drawing>
          <wp:inline distT="0" distB="0" distL="0" distR="0" wp14:anchorId="6AAD1991" wp14:editId="0DBACA30">
            <wp:extent cx="4114800" cy="3015712"/>
            <wp:effectExtent l="0" t="0" r="0" b="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39">
                      <a:extLst>
                        <a:ext uri="{28A0092B-C50C-407E-A947-70E740481C1C}">
                          <a14:useLocalDpi xmlns:a14="http://schemas.microsoft.com/office/drawing/2010/main" val="0"/>
                        </a:ext>
                      </a:extLst>
                    </a:blip>
                    <a:srcRect/>
                    <a:stretch>
                      <a:fillRect/>
                    </a:stretch>
                  </pic:blipFill>
                  <pic:spPr bwMode="auto">
                    <a:xfrm>
                      <a:off x="0" y="0"/>
                      <a:ext cx="4145801" cy="3038433"/>
                    </a:xfrm>
                    <a:prstGeom prst="rect">
                      <a:avLst/>
                    </a:prstGeom>
                    <a:noFill/>
                  </pic:spPr>
                </pic:pic>
              </a:graphicData>
            </a:graphic>
          </wp:inline>
        </w:drawing>
      </w:r>
    </w:p>
    <w:p w14:paraId="7B113F7F" w14:textId="45449069" w:rsidR="000A4FA5" w:rsidRPr="001E3F8A" w:rsidRDefault="003277D9" w:rsidP="003277D9">
      <w:pPr>
        <w:pStyle w:val="Figures"/>
        <w:rPr>
          <w:sz w:val="16"/>
          <w:szCs w:val="16"/>
        </w:rPr>
      </w:pPr>
      <w:bookmarkStart w:id="67" w:name="_Toc61959378"/>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19</w:t>
      </w:r>
      <w:r w:rsidR="008A1DCC" w:rsidRPr="001E3F8A">
        <w:rPr>
          <w:noProof/>
          <w:sz w:val="16"/>
          <w:szCs w:val="16"/>
        </w:rPr>
        <w:fldChar w:fldCharType="end"/>
      </w:r>
      <w:r w:rsidRPr="001E3F8A">
        <w:rPr>
          <w:noProof/>
          <w:sz w:val="16"/>
          <w:szCs w:val="16"/>
        </w:rPr>
        <w:t xml:space="preserve"> - Module 6 Key Areas</w:t>
      </w:r>
      <w:bookmarkEnd w:id="67"/>
    </w:p>
    <w:p w14:paraId="5FBDE7D1" w14:textId="77777777" w:rsidR="000A4FA5" w:rsidRPr="001E3F8A" w:rsidRDefault="000A4FA5">
      <w:pPr>
        <w:spacing w:line="264" w:lineRule="auto"/>
        <w:rPr>
          <w:sz w:val="20"/>
          <w:szCs w:val="20"/>
        </w:rPr>
      </w:pPr>
      <w:r w:rsidRPr="001E3F8A">
        <w:rPr>
          <w:sz w:val="20"/>
          <w:szCs w:val="20"/>
        </w:rPr>
        <w:br w:type="page"/>
      </w:r>
    </w:p>
    <w:p w14:paraId="1373205C" w14:textId="77777777" w:rsidR="00B07A1A" w:rsidRPr="001E3F8A" w:rsidRDefault="000A4FA5" w:rsidP="000A4FA5">
      <w:pPr>
        <w:pStyle w:val="Heading2"/>
        <w:rPr>
          <w:sz w:val="24"/>
          <w:szCs w:val="24"/>
        </w:rPr>
      </w:pPr>
      <w:bookmarkStart w:id="68" w:name="_Toc61959440"/>
      <w:r w:rsidRPr="001E3F8A">
        <w:rPr>
          <w:sz w:val="24"/>
          <w:szCs w:val="24"/>
        </w:rPr>
        <w:lastRenderedPageBreak/>
        <w:t>Indicator Data</w:t>
      </w:r>
      <w:bookmarkEnd w:id="68"/>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0A4FA5" w:rsidRPr="001E3F8A" w14:paraId="3AE9E762"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2AD1E52" w14:textId="77777777" w:rsidR="000A4FA5" w:rsidRPr="001E3F8A" w:rsidRDefault="000A4FA5" w:rsidP="0027123F">
            <w:pPr>
              <w:rPr>
                <w:color w:val="FFFFFF" w:themeColor="background1"/>
                <w:sz w:val="20"/>
                <w:szCs w:val="20"/>
              </w:rPr>
            </w:pPr>
            <w:r w:rsidRPr="001E3F8A">
              <w:rPr>
                <w:color w:val="FFFFFF" w:themeColor="background1"/>
                <w:sz w:val="20"/>
                <w:szCs w:val="20"/>
              </w:rPr>
              <w:t>Indicator Id</w:t>
            </w:r>
          </w:p>
        </w:tc>
        <w:tc>
          <w:tcPr>
            <w:tcW w:w="6560" w:type="dxa"/>
          </w:tcPr>
          <w:p w14:paraId="067112C6" w14:textId="77777777" w:rsidR="000A4FA5" w:rsidRPr="001E3F8A" w:rsidRDefault="000A4FA5" w:rsidP="0027123F">
            <w:pPr>
              <w:jc w:val="left"/>
              <w:rPr>
                <w:color w:val="FFFFFF" w:themeColor="background1"/>
                <w:sz w:val="20"/>
                <w:szCs w:val="20"/>
              </w:rPr>
            </w:pPr>
            <w:r w:rsidRPr="001E3F8A">
              <w:rPr>
                <w:color w:val="FFFFFF" w:themeColor="background1"/>
                <w:sz w:val="20"/>
                <w:szCs w:val="20"/>
              </w:rPr>
              <w:t>6.01</w:t>
            </w:r>
          </w:p>
        </w:tc>
      </w:tr>
      <w:tr w:rsidR="000A4FA5" w:rsidRPr="001E3F8A" w14:paraId="22C39529" w14:textId="77777777" w:rsidTr="000A4FA5">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A5E6FF2" w14:textId="77777777" w:rsidR="000A4FA5" w:rsidRPr="001E3F8A" w:rsidRDefault="000A4FA5" w:rsidP="000A4FA5">
            <w:pPr>
              <w:rPr>
                <w:rFonts w:cs="Segoe UI"/>
                <w:b/>
                <w:bCs/>
                <w:sz w:val="18"/>
                <w:szCs w:val="18"/>
              </w:rPr>
            </w:pPr>
            <w:r w:rsidRPr="001E3F8A">
              <w:rPr>
                <w:rFonts w:cs="Segoe UI"/>
                <w:b/>
                <w:bCs/>
                <w:sz w:val="18"/>
                <w:szCs w:val="18"/>
              </w:rPr>
              <w:t>Unique Reference Id</w:t>
            </w:r>
          </w:p>
        </w:tc>
        <w:tc>
          <w:tcPr>
            <w:tcW w:w="6560" w:type="dxa"/>
          </w:tcPr>
          <w:p w14:paraId="53F96C7B" w14:textId="77777777" w:rsidR="000A4FA5" w:rsidRPr="001E3F8A" w:rsidRDefault="000A4FA5" w:rsidP="000A4FA5">
            <w:pPr>
              <w:jc w:val="left"/>
              <w:rPr>
                <w:sz w:val="18"/>
                <w:szCs w:val="18"/>
              </w:rPr>
            </w:pPr>
            <w:r w:rsidRPr="001E3F8A">
              <w:rPr>
                <w:sz w:val="18"/>
                <w:szCs w:val="18"/>
              </w:rPr>
              <w:t>ID_209</w:t>
            </w:r>
          </w:p>
        </w:tc>
      </w:tr>
      <w:tr w:rsidR="000A4FA5" w:rsidRPr="001E3F8A" w14:paraId="22270F3C" w14:textId="77777777" w:rsidTr="000A4FA5">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43DFDA4" w14:textId="77777777" w:rsidR="000A4FA5" w:rsidRPr="001E3F8A" w:rsidRDefault="000A4FA5" w:rsidP="000A4FA5">
            <w:pPr>
              <w:rPr>
                <w:rFonts w:cs="Segoe UI"/>
                <w:b/>
                <w:bCs/>
                <w:sz w:val="18"/>
                <w:szCs w:val="18"/>
              </w:rPr>
            </w:pPr>
            <w:r w:rsidRPr="001E3F8A">
              <w:rPr>
                <w:rFonts w:cs="Segoe UI"/>
                <w:b/>
                <w:bCs/>
                <w:sz w:val="18"/>
                <w:szCs w:val="18"/>
              </w:rPr>
              <w:t>Name</w:t>
            </w:r>
          </w:p>
        </w:tc>
        <w:tc>
          <w:tcPr>
            <w:tcW w:w="6560" w:type="dxa"/>
          </w:tcPr>
          <w:p w14:paraId="19385BD1" w14:textId="77777777" w:rsidR="000A4FA5" w:rsidRPr="001E3F8A" w:rsidRDefault="000A4FA5" w:rsidP="000A4FA5">
            <w:pPr>
              <w:jc w:val="left"/>
              <w:rPr>
                <w:sz w:val="18"/>
                <w:szCs w:val="18"/>
              </w:rPr>
            </w:pPr>
            <w:r w:rsidRPr="001E3F8A">
              <w:rPr>
                <w:sz w:val="18"/>
                <w:szCs w:val="18"/>
              </w:rPr>
              <w:t>Number of standard working hours per week as per national law/standards</w:t>
            </w:r>
          </w:p>
        </w:tc>
      </w:tr>
      <w:tr w:rsidR="000A4FA5" w:rsidRPr="001E3F8A" w14:paraId="4A347B9F" w14:textId="77777777" w:rsidTr="000A4FA5">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F802E03" w14:textId="77777777" w:rsidR="000A4FA5" w:rsidRPr="001E3F8A" w:rsidRDefault="000A4FA5" w:rsidP="000A4FA5">
            <w:pPr>
              <w:rPr>
                <w:rFonts w:cs="Segoe UI"/>
                <w:b/>
                <w:bCs/>
                <w:sz w:val="18"/>
                <w:szCs w:val="18"/>
              </w:rPr>
            </w:pPr>
            <w:r w:rsidRPr="001E3F8A">
              <w:rPr>
                <w:rFonts w:cs="Segoe UI"/>
                <w:b/>
                <w:bCs/>
                <w:sz w:val="18"/>
                <w:szCs w:val="18"/>
              </w:rPr>
              <w:t>Definition</w:t>
            </w:r>
          </w:p>
        </w:tc>
        <w:tc>
          <w:tcPr>
            <w:tcW w:w="6560" w:type="dxa"/>
          </w:tcPr>
          <w:p w14:paraId="0372124B" w14:textId="77777777" w:rsidR="000A4FA5" w:rsidRPr="001E3F8A" w:rsidRDefault="000A4FA5" w:rsidP="000A4FA5">
            <w:pPr>
              <w:jc w:val="left"/>
              <w:rPr>
                <w:sz w:val="18"/>
                <w:szCs w:val="18"/>
              </w:rPr>
            </w:pPr>
            <w:r w:rsidRPr="001E3F8A">
              <w:rPr>
                <w:sz w:val="18"/>
                <w:szCs w:val="18"/>
              </w:rPr>
              <w:t xml:space="preserve">Number of standard working hours per week as per national law/standards. </w:t>
            </w:r>
          </w:p>
        </w:tc>
      </w:tr>
      <w:tr w:rsidR="000A4FA5" w:rsidRPr="001E3F8A" w14:paraId="4322EBA6" w14:textId="77777777" w:rsidTr="000A4FA5">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A775B53" w14:textId="77777777" w:rsidR="000A4FA5" w:rsidRPr="001E3F8A" w:rsidRDefault="000A4FA5" w:rsidP="000A4FA5">
            <w:pPr>
              <w:rPr>
                <w:rFonts w:cs="Segoe UI"/>
                <w:b/>
                <w:bCs/>
                <w:sz w:val="18"/>
                <w:szCs w:val="18"/>
              </w:rPr>
            </w:pPr>
            <w:r w:rsidRPr="001E3F8A">
              <w:rPr>
                <w:rFonts w:cs="Segoe UI"/>
                <w:b/>
                <w:bCs/>
                <w:sz w:val="18"/>
                <w:szCs w:val="18"/>
              </w:rPr>
              <w:t>Value</w:t>
            </w:r>
          </w:p>
        </w:tc>
        <w:tc>
          <w:tcPr>
            <w:tcW w:w="6560" w:type="dxa"/>
          </w:tcPr>
          <w:p w14:paraId="2FF773D1" w14:textId="77777777" w:rsidR="000A4FA5" w:rsidRPr="001E3F8A" w:rsidRDefault="000A4FA5" w:rsidP="000A4FA5">
            <w:pPr>
              <w:jc w:val="left"/>
              <w:rPr>
                <w:b/>
                <w:bCs/>
                <w:sz w:val="18"/>
                <w:szCs w:val="18"/>
              </w:rPr>
            </w:pPr>
            <w:r w:rsidRPr="001E3F8A">
              <w:rPr>
                <w:b/>
                <w:bCs/>
                <w:sz w:val="18"/>
                <w:szCs w:val="18"/>
              </w:rPr>
              <w:t xml:space="preserve">48 </w:t>
            </w:r>
          </w:p>
        </w:tc>
      </w:tr>
      <w:tr w:rsidR="000A4FA5" w:rsidRPr="001E3F8A" w14:paraId="01BF562B" w14:textId="77777777" w:rsidTr="000A4FA5">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DB7072A" w14:textId="77777777" w:rsidR="000A4FA5" w:rsidRPr="001E3F8A" w:rsidRDefault="000A4FA5" w:rsidP="000A4FA5">
            <w:pPr>
              <w:rPr>
                <w:rFonts w:cs="Segoe UI"/>
                <w:b/>
                <w:bCs/>
                <w:sz w:val="18"/>
                <w:szCs w:val="18"/>
              </w:rPr>
            </w:pPr>
            <w:r w:rsidRPr="001E3F8A">
              <w:rPr>
                <w:rFonts w:cs="Segoe UI"/>
                <w:b/>
                <w:bCs/>
                <w:sz w:val="18"/>
                <w:szCs w:val="18"/>
              </w:rPr>
              <w:t>Unit</w:t>
            </w:r>
          </w:p>
        </w:tc>
        <w:tc>
          <w:tcPr>
            <w:tcW w:w="6560" w:type="dxa"/>
          </w:tcPr>
          <w:p w14:paraId="619A9126" w14:textId="77777777" w:rsidR="000A4FA5" w:rsidRPr="001E3F8A" w:rsidRDefault="000A4FA5" w:rsidP="000A4FA5">
            <w:pPr>
              <w:jc w:val="left"/>
              <w:rPr>
                <w:b/>
                <w:bCs/>
                <w:sz w:val="18"/>
                <w:szCs w:val="18"/>
              </w:rPr>
            </w:pPr>
            <w:r w:rsidRPr="001E3F8A">
              <w:rPr>
                <w:b/>
                <w:bCs/>
                <w:sz w:val="18"/>
                <w:szCs w:val="18"/>
              </w:rPr>
              <w:t>Hours per week</w:t>
            </w:r>
          </w:p>
        </w:tc>
      </w:tr>
      <w:tr w:rsidR="000A4FA5" w:rsidRPr="001E3F8A" w14:paraId="429CC5B7"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45970A9" w14:textId="77777777" w:rsidR="000A4FA5" w:rsidRPr="001E3F8A" w:rsidRDefault="000A4FA5" w:rsidP="000A4FA5">
            <w:pPr>
              <w:rPr>
                <w:rFonts w:cs="Segoe UI"/>
                <w:b/>
                <w:bCs/>
                <w:sz w:val="18"/>
                <w:szCs w:val="18"/>
              </w:rPr>
            </w:pPr>
            <w:r w:rsidRPr="001E3F8A">
              <w:rPr>
                <w:rFonts w:cs="Segoe UI"/>
                <w:b/>
                <w:bCs/>
                <w:sz w:val="18"/>
                <w:szCs w:val="18"/>
              </w:rPr>
              <w:t>Level</w:t>
            </w:r>
          </w:p>
        </w:tc>
        <w:tc>
          <w:tcPr>
            <w:tcW w:w="6560" w:type="dxa"/>
          </w:tcPr>
          <w:p w14:paraId="1643D05A" w14:textId="77777777" w:rsidR="000A4FA5" w:rsidRPr="001E3F8A" w:rsidRDefault="00AF1C82" w:rsidP="000A4FA5">
            <w:pPr>
              <w:jc w:val="left"/>
              <w:rPr>
                <w:sz w:val="18"/>
                <w:szCs w:val="18"/>
              </w:rPr>
            </w:pPr>
            <w:r w:rsidRPr="001E3F8A">
              <w:rPr>
                <w:sz w:val="18"/>
                <w:szCs w:val="18"/>
              </w:rPr>
              <w:t>UAE Public Sector</w:t>
            </w:r>
          </w:p>
        </w:tc>
      </w:tr>
      <w:tr w:rsidR="000A4FA5" w:rsidRPr="001E3F8A" w14:paraId="01B28B78"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359E017" w14:textId="77777777" w:rsidR="000A4FA5" w:rsidRPr="001E3F8A" w:rsidRDefault="000A4FA5" w:rsidP="0027123F">
            <w:pPr>
              <w:rPr>
                <w:rFonts w:cs="Segoe UI"/>
                <w:b/>
                <w:bCs/>
                <w:sz w:val="18"/>
                <w:szCs w:val="18"/>
              </w:rPr>
            </w:pPr>
            <w:r w:rsidRPr="001E3F8A">
              <w:rPr>
                <w:rFonts w:cs="Segoe UI"/>
                <w:b/>
                <w:bCs/>
                <w:w w:val="89"/>
                <w:sz w:val="18"/>
                <w:szCs w:val="18"/>
              </w:rPr>
              <w:t>Data Sources</w:t>
            </w:r>
          </w:p>
        </w:tc>
        <w:tc>
          <w:tcPr>
            <w:tcW w:w="6560" w:type="dxa"/>
          </w:tcPr>
          <w:p w14:paraId="79F68754" w14:textId="77777777" w:rsidR="000A4FA5" w:rsidRPr="001E3F8A" w:rsidRDefault="000A4FA5" w:rsidP="0027123F">
            <w:pPr>
              <w:jc w:val="left"/>
              <w:rPr>
                <w:sz w:val="18"/>
                <w:szCs w:val="18"/>
              </w:rPr>
            </w:pPr>
            <w:r w:rsidRPr="001E3F8A">
              <w:rPr>
                <w:sz w:val="18"/>
                <w:szCs w:val="18"/>
              </w:rPr>
              <w:t>Ministry of Health and Prevention (MOHAP)</w:t>
            </w:r>
          </w:p>
        </w:tc>
      </w:tr>
    </w:tbl>
    <w:p w14:paraId="399D2813" w14:textId="77777777" w:rsidR="000A4FA5" w:rsidRPr="001E3F8A" w:rsidRDefault="000A4FA5" w:rsidP="000A4FA5">
      <w:pPr>
        <w:rPr>
          <w:sz w:val="20"/>
          <w:szCs w:val="20"/>
        </w:rPr>
      </w:pPr>
    </w:p>
    <w:p w14:paraId="5D17448F" w14:textId="77777777" w:rsidR="000A4FA5" w:rsidRPr="001E3F8A" w:rsidRDefault="000A4FA5" w:rsidP="000A4FA5">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0A4FA5" w:rsidRPr="001E3F8A" w14:paraId="0E9DD84F"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60AE02C1" w14:textId="77777777" w:rsidR="000A4FA5" w:rsidRPr="001E3F8A" w:rsidRDefault="000A4FA5"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0EAC9A08" w14:textId="77777777" w:rsidR="000A4FA5" w:rsidRPr="001E3F8A" w:rsidRDefault="00AF1C82" w:rsidP="0027123F">
            <w:pPr>
              <w:jc w:val="left"/>
              <w:rPr>
                <w:color w:val="FFFFFF" w:themeColor="background1"/>
                <w:sz w:val="20"/>
                <w:szCs w:val="20"/>
              </w:rPr>
            </w:pPr>
            <w:r w:rsidRPr="001E3F8A">
              <w:rPr>
                <w:color w:val="FFFFFF" w:themeColor="background1"/>
                <w:sz w:val="20"/>
                <w:szCs w:val="20"/>
              </w:rPr>
              <w:t>6.03</w:t>
            </w:r>
          </w:p>
        </w:tc>
      </w:tr>
      <w:tr w:rsidR="00AF1C82" w:rsidRPr="001E3F8A" w14:paraId="5DC8B54F" w14:textId="77777777" w:rsidTr="00AF1C82">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8801967" w14:textId="77777777" w:rsidR="00AF1C82" w:rsidRPr="001E3F8A" w:rsidRDefault="00AF1C82" w:rsidP="00AF1C82">
            <w:pPr>
              <w:rPr>
                <w:rFonts w:cs="Segoe UI"/>
                <w:b/>
                <w:bCs/>
                <w:sz w:val="18"/>
                <w:szCs w:val="18"/>
              </w:rPr>
            </w:pPr>
            <w:r w:rsidRPr="001E3F8A">
              <w:rPr>
                <w:rFonts w:cs="Segoe UI"/>
                <w:b/>
                <w:bCs/>
                <w:sz w:val="18"/>
                <w:szCs w:val="18"/>
              </w:rPr>
              <w:t>Unique Reference Id</w:t>
            </w:r>
          </w:p>
        </w:tc>
        <w:tc>
          <w:tcPr>
            <w:tcW w:w="6560" w:type="dxa"/>
          </w:tcPr>
          <w:p w14:paraId="455B61EE" w14:textId="77777777" w:rsidR="00AF1C82" w:rsidRPr="001E3F8A" w:rsidRDefault="00AF1C82" w:rsidP="00AF1C82">
            <w:pPr>
              <w:jc w:val="left"/>
              <w:rPr>
                <w:sz w:val="18"/>
                <w:szCs w:val="18"/>
              </w:rPr>
            </w:pPr>
            <w:r w:rsidRPr="001E3F8A">
              <w:rPr>
                <w:sz w:val="18"/>
                <w:szCs w:val="18"/>
              </w:rPr>
              <w:t>ID_211</w:t>
            </w:r>
          </w:p>
        </w:tc>
      </w:tr>
      <w:tr w:rsidR="00AF1C82" w:rsidRPr="001E3F8A" w14:paraId="60E209BC" w14:textId="77777777" w:rsidTr="00AF1C82">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7E08D55" w14:textId="77777777" w:rsidR="00AF1C82" w:rsidRPr="001E3F8A" w:rsidRDefault="00AF1C82" w:rsidP="00AF1C82">
            <w:pPr>
              <w:rPr>
                <w:rFonts w:cs="Segoe UI"/>
                <w:b/>
                <w:bCs/>
                <w:sz w:val="18"/>
                <w:szCs w:val="18"/>
              </w:rPr>
            </w:pPr>
            <w:r w:rsidRPr="001E3F8A">
              <w:rPr>
                <w:rFonts w:cs="Segoe UI"/>
                <w:b/>
                <w:bCs/>
                <w:sz w:val="18"/>
                <w:szCs w:val="18"/>
              </w:rPr>
              <w:t>Name</w:t>
            </w:r>
          </w:p>
        </w:tc>
        <w:tc>
          <w:tcPr>
            <w:tcW w:w="6560" w:type="dxa"/>
          </w:tcPr>
          <w:p w14:paraId="7C9AFCD2" w14:textId="77777777" w:rsidR="00AF1C82" w:rsidRPr="001E3F8A" w:rsidRDefault="00AF1C82" w:rsidP="00AF1C82">
            <w:pPr>
              <w:jc w:val="left"/>
              <w:rPr>
                <w:sz w:val="18"/>
                <w:szCs w:val="18"/>
              </w:rPr>
            </w:pPr>
            <w:r w:rsidRPr="001E3F8A">
              <w:rPr>
                <w:sz w:val="18"/>
                <w:szCs w:val="18"/>
              </w:rPr>
              <w:t>Existence of national/subnational policies/laws regulating working hours and conditions</w:t>
            </w:r>
          </w:p>
        </w:tc>
      </w:tr>
      <w:tr w:rsidR="000A4FA5" w:rsidRPr="001E3F8A" w14:paraId="3F181A25"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A9C5E77" w14:textId="77777777" w:rsidR="000A4FA5" w:rsidRPr="001E3F8A" w:rsidRDefault="000A4FA5" w:rsidP="0027123F">
            <w:pPr>
              <w:rPr>
                <w:rFonts w:cs="Segoe UI"/>
                <w:b/>
                <w:bCs/>
                <w:sz w:val="18"/>
                <w:szCs w:val="18"/>
              </w:rPr>
            </w:pPr>
            <w:r w:rsidRPr="001E3F8A">
              <w:rPr>
                <w:rFonts w:cs="Segoe UI"/>
                <w:b/>
                <w:bCs/>
                <w:sz w:val="18"/>
                <w:szCs w:val="18"/>
              </w:rPr>
              <w:t>Possible Values</w:t>
            </w:r>
          </w:p>
        </w:tc>
        <w:tc>
          <w:tcPr>
            <w:tcW w:w="6560" w:type="dxa"/>
          </w:tcPr>
          <w:p w14:paraId="3BE0EE05" w14:textId="77777777" w:rsidR="000A4FA5" w:rsidRPr="001E3F8A" w:rsidRDefault="000A4FA5" w:rsidP="0027123F">
            <w:pPr>
              <w:jc w:val="left"/>
              <w:rPr>
                <w:sz w:val="18"/>
                <w:szCs w:val="18"/>
              </w:rPr>
            </w:pPr>
            <w:r w:rsidRPr="001E3F8A">
              <w:rPr>
                <w:sz w:val="18"/>
                <w:szCs w:val="18"/>
              </w:rPr>
              <w:t>Yes/No/Partly</w:t>
            </w:r>
          </w:p>
        </w:tc>
      </w:tr>
      <w:tr w:rsidR="000A4FA5" w:rsidRPr="001E3F8A" w14:paraId="714832B4"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AAFDF9A" w14:textId="77777777" w:rsidR="000A4FA5" w:rsidRPr="001E3F8A" w:rsidRDefault="000A4FA5" w:rsidP="0027123F">
            <w:pPr>
              <w:rPr>
                <w:rFonts w:cs="Segoe UI"/>
                <w:b/>
                <w:bCs/>
                <w:sz w:val="18"/>
                <w:szCs w:val="18"/>
              </w:rPr>
            </w:pPr>
            <w:r w:rsidRPr="001E3F8A">
              <w:rPr>
                <w:rFonts w:cs="Segoe UI"/>
                <w:b/>
                <w:bCs/>
                <w:sz w:val="18"/>
                <w:szCs w:val="18"/>
              </w:rPr>
              <w:t>Definition</w:t>
            </w:r>
          </w:p>
        </w:tc>
        <w:tc>
          <w:tcPr>
            <w:tcW w:w="6560" w:type="dxa"/>
          </w:tcPr>
          <w:p w14:paraId="6821C879" w14:textId="77777777" w:rsidR="000A4FA5" w:rsidRPr="001E3F8A" w:rsidRDefault="00AF1C82" w:rsidP="0027123F">
            <w:pPr>
              <w:jc w:val="left"/>
              <w:rPr>
                <w:sz w:val="18"/>
                <w:szCs w:val="18"/>
              </w:rPr>
            </w:pPr>
            <w:r w:rsidRPr="001E3F8A">
              <w:rPr>
                <w:sz w:val="18"/>
                <w:szCs w:val="18"/>
              </w:rPr>
              <w:t>The following questions help determine the existence of national/subnational policies/laws regulating working hours and conditions</w:t>
            </w:r>
          </w:p>
          <w:p w14:paraId="7314A644" w14:textId="77777777" w:rsidR="000A4FA5" w:rsidRPr="001E3F8A" w:rsidRDefault="000A4FA5"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0A4FA5" w:rsidRPr="001E3F8A" w14:paraId="33890539"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7A3B7683" w14:textId="77777777" w:rsidR="000A4FA5" w:rsidRPr="001E3F8A" w:rsidRDefault="000A4FA5" w:rsidP="0027123F">
                  <w:pPr>
                    <w:rPr>
                      <w:sz w:val="18"/>
                      <w:szCs w:val="18"/>
                    </w:rPr>
                  </w:pPr>
                  <w:r w:rsidRPr="001E3F8A">
                    <w:rPr>
                      <w:sz w:val="18"/>
                      <w:szCs w:val="18"/>
                    </w:rPr>
                    <w:t>Supporting Question</w:t>
                  </w:r>
                </w:p>
              </w:tc>
              <w:tc>
                <w:tcPr>
                  <w:tcW w:w="1220" w:type="dxa"/>
                </w:tcPr>
                <w:p w14:paraId="563E6A83" w14:textId="77777777" w:rsidR="000A4FA5" w:rsidRPr="001E3F8A" w:rsidRDefault="000A4FA5"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AF1C82" w:rsidRPr="001E3F8A" w14:paraId="3E82B3D6" w14:textId="77777777" w:rsidTr="00AF1C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vAlign w:val="center"/>
                </w:tcPr>
                <w:p w14:paraId="2A9A292F" w14:textId="77777777" w:rsidR="00AF1C82" w:rsidRPr="001E3F8A" w:rsidRDefault="00AF1C82" w:rsidP="00AF1C82">
                  <w:pPr>
                    <w:rPr>
                      <w:b w:val="0"/>
                      <w:bCs w:val="0"/>
                      <w:sz w:val="18"/>
                      <w:szCs w:val="18"/>
                    </w:rPr>
                  </w:pPr>
                  <w:r w:rsidRPr="001E3F8A">
                    <w:rPr>
                      <w:b w:val="0"/>
                      <w:bCs w:val="0"/>
                      <w:sz w:val="18"/>
                      <w:szCs w:val="18"/>
                    </w:rPr>
                    <w:t>Has the government and its competent authorities regulated the maximum number of working days allowed per week?</w:t>
                  </w:r>
                </w:p>
              </w:tc>
              <w:tc>
                <w:tcPr>
                  <w:tcW w:w="1220" w:type="dxa"/>
                </w:tcPr>
                <w:p w14:paraId="772AC2DE" w14:textId="77777777" w:rsidR="00AF1C82" w:rsidRPr="001E3F8A" w:rsidRDefault="00AF1C82" w:rsidP="00AF1C82">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AF1C82" w:rsidRPr="001E3F8A" w14:paraId="54B1380D" w14:textId="77777777" w:rsidTr="00AF1C82">
              <w:tc>
                <w:tcPr>
                  <w:cnfStyle w:val="001000000000" w:firstRow="0" w:lastRow="0" w:firstColumn="1" w:lastColumn="0" w:oddVBand="0" w:evenVBand="0" w:oddHBand="0" w:evenHBand="0" w:firstRowFirstColumn="0" w:firstRowLastColumn="0" w:lastRowFirstColumn="0" w:lastRowLastColumn="0"/>
                  <w:tcW w:w="5040" w:type="dxa"/>
                  <w:vAlign w:val="center"/>
                </w:tcPr>
                <w:p w14:paraId="3739F5E1" w14:textId="77777777" w:rsidR="00AF1C82" w:rsidRPr="001E3F8A" w:rsidRDefault="00AF1C82" w:rsidP="00AF1C82">
                  <w:pPr>
                    <w:rPr>
                      <w:b w:val="0"/>
                      <w:bCs w:val="0"/>
                      <w:sz w:val="18"/>
                      <w:szCs w:val="18"/>
                    </w:rPr>
                  </w:pPr>
                  <w:r w:rsidRPr="001E3F8A">
                    <w:rPr>
                      <w:b w:val="0"/>
                      <w:bCs w:val="0"/>
                      <w:sz w:val="18"/>
                      <w:szCs w:val="18"/>
                    </w:rPr>
                    <w:t>Has the government and its competent authorities regulated the premium for night work, for work on a weekly rest day, for overtime work (as a percentage of hourly pay)?</w:t>
                  </w:r>
                </w:p>
              </w:tc>
              <w:tc>
                <w:tcPr>
                  <w:tcW w:w="1220" w:type="dxa"/>
                </w:tcPr>
                <w:p w14:paraId="459A8A1C" w14:textId="77777777" w:rsidR="00AF1C82" w:rsidRPr="001E3F8A" w:rsidRDefault="00AF1C82" w:rsidP="00AF1C82">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AF1C82" w:rsidRPr="001E3F8A" w14:paraId="340074D5" w14:textId="77777777" w:rsidTr="00AF1C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vAlign w:val="center"/>
                </w:tcPr>
                <w:p w14:paraId="2DC0296F" w14:textId="77777777" w:rsidR="00AF1C82" w:rsidRPr="001E3F8A" w:rsidRDefault="00AF1C82" w:rsidP="00AF1C82">
                  <w:pPr>
                    <w:rPr>
                      <w:b w:val="0"/>
                      <w:bCs w:val="0"/>
                      <w:sz w:val="18"/>
                      <w:szCs w:val="18"/>
                    </w:rPr>
                  </w:pPr>
                  <w:r w:rsidRPr="001E3F8A">
                    <w:rPr>
                      <w:b w:val="0"/>
                      <w:bCs w:val="0"/>
                      <w:sz w:val="18"/>
                      <w:szCs w:val="18"/>
                    </w:rPr>
                    <w:t>Has the government and its competent authorities regulated whether non-pregnant and non-nursing women can work the same night hours as men?</w:t>
                  </w:r>
                </w:p>
              </w:tc>
              <w:tc>
                <w:tcPr>
                  <w:tcW w:w="1220" w:type="dxa"/>
                </w:tcPr>
                <w:p w14:paraId="40025194" w14:textId="77777777" w:rsidR="00AF1C82" w:rsidRPr="001E3F8A" w:rsidRDefault="00AF1C82" w:rsidP="00AF1C82">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AF1C82" w:rsidRPr="001E3F8A" w14:paraId="1EEE8B3D" w14:textId="77777777" w:rsidTr="00AF1C82">
              <w:tc>
                <w:tcPr>
                  <w:cnfStyle w:val="001000000000" w:firstRow="0" w:lastRow="0" w:firstColumn="1" w:lastColumn="0" w:oddVBand="0" w:evenVBand="0" w:oddHBand="0" w:evenHBand="0" w:firstRowFirstColumn="0" w:firstRowLastColumn="0" w:lastRowFirstColumn="0" w:lastRowLastColumn="0"/>
                  <w:tcW w:w="5040" w:type="dxa"/>
                  <w:vAlign w:val="center"/>
                </w:tcPr>
                <w:p w14:paraId="108ECF98" w14:textId="77777777" w:rsidR="00AF1C82" w:rsidRPr="001E3F8A" w:rsidRDefault="00AF1C82" w:rsidP="00AF1C82">
                  <w:pPr>
                    <w:rPr>
                      <w:b w:val="0"/>
                      <w:bCs w:val="0"/>
                      <w:sz w:val="18"/>
                      <w:szCs w:val="18"/>
                    </w:rPr>
                  </w:pPr>
                  <w:r w:rsidRPr="001E3F8A">
                    <w:rPr>
                      <w:b w:val="0"/>
                      <w:bCs w:val="0"/>
                      <w:sz w:val="18"/>
                      <w:szCs w:val="18"/>
                    </w:rPr>
                    <w:t>Has the government and its competent authorities regulated whether there are restrictions on night work, overtime or holiday work?</w:t>
                  </w:r>
                </w:p>
              </w:tc>
              <w:tc>
                <w:tcPr>
                  <w:tcW w:w="1220" w:type="dxa"/>
                </w:tcPr>
                <w:p w14:paraId="51BEC73F" w14:textId="77777777" w:rsidR="00AF1C82" w:rsidRPr="001E3F8A" w:rsidRDefault="00AF1C82" w:rsidP="00AF1C82">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AF1C82" w:rsidRPr="001E3F8A" w14:paraId="28619BD9" w14:textId="77777777" w:rsidTr="00AF1C8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vAlign w:val="center"/>
                </w:tcPr>
                <w:p w14:paraId="40606459" w14:textId="77777777" w:rsidR="00AF1C82" w:rsidRPr="001E3F8A" w:rsidRDefault="00AF1C82" w:rsidP="00AF1C82">
                  <w:pPr>
                    <w:rPr>
                      <w:b w:val="0"/>
                      <w:bCs w:val="0"/>
                      <w:sz w:val="18"/>
                      <w:szCs w:val="18"/>
                    </w:rPr>
                  </w:pPr>
                  <w:r w:rsidRPr="001E3F8A">
                    <w:rPr>
                      <w:b w:val="0"/>
                      <w:bCs w:val="0"/>
                      <w:sz w:val="18"/>
                      <w:szCs w:val="18"/>
                    </w:rPr>
                    <w:t>Has the government and its competent authorities regulated the average paid annual leave for workers with 1, 5 and 10 years of tenure?</w:t>
                  </w:r>
                </w:p>
              </w:tc>
              <w:tc>
                <w:tcPr>
                  <w:tcW w:w="1220" w:type="dxa"/>
                </w:tcPr>
                <w:p w14:paraId="4CF68538" w14:textId="77777777" w:rsidR="00AF1C82" w:rsidRPr="001E3F8A" w:rsidRDefault="00AF1C82" w:rsidP="00AF1C82">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AF1C82" w:rsidRPr="001E3F8A" w14:paraId="3D0FB1C9" w14:textId="77777777" w:rsidTr="00AF1C82">
              <w:trPr>
                <w:trHeight w:val="1145"/>
              </w:trPr>
              <w:tc>
                <w:tcPr>
                  <w:cnfStyle w:val="001000000000" w:firstRow="0" w:lastRow="0" w:firstColumn="1" w:lastColumn="0" w:oddVBand="0" w:evenVBand="0" w:oddHBand="0" w:evenHBand="0" w:firstRowFirstColumn="0" w:firstRowLastColumn="0" w:lastRowFirstColumn="0" w:lastRowLastColumn="0"/>
                  <w:tcW w:w="5040" w:type="dxa"/>
                  <w:vAlign w:val="center"/>
                </w:tcPr>
                <w:p w14:paraId="43A499E4" w14:textId="77777777" w:rsidR="00AF1C82" w:rsidRPr="001E3F8A" w:rsidRDefault="00AF1C82" w:rsidP="00AF1C82">
                  <w:pPr>
                    <w:rPr>
                      <w:b w:val="0"/>
                      <w:bCs w:val="0"/>
                      <w:sz w:val="18"/>
                      <w:szCs w:val="18"/>
                    </w:rPr>
                  </w:pPr>
                  <w:r w:rsidRPr="001E3F8A">
                    <w:rPr>
                      <w:b w:val="0"/>
                      <w:bCs w:val="0"/>
                      <w:sz w:val="18"/>
                      <w:szCs w:val="18"/>
                    </w:rPr>
                    <w:t>Has the government and its competent authorities regulated whether regulations, laws or policies differ according to employment status?</w:t>
                  </w:r>
                </w:p>
              </w:tc>
              <w:tc>
                <w:tcPr>
                  <w:tcW w:w="1220" w:type="dxa"/>
                </w:tcPr>
                <w:p w14:paraId="1CB0934D" w14:textId="77777777" w:rsidR="00AF1C82" w:rsidRPr="001E3F8A" w:rsidRDefault="00AF1C82" w:rsidP="00AF1C82">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1E244A6E" w14:textId="77777777" w:rsidR="000A4FA5" w:rsidRPr="001E3F8A" w:rsidRDefault="000A4FA5" w:rsidP="0027123F">
            <w:pPr>
              <w:jc w:val="left"/>
              <w:rPr>
                <w:sz w:val="18"/>
                <w:szCs w:val="18"/>
              </w:rPr>
            </w:pPr>
          </w:p>
        </w:tc>
      </w:tr>
      <w:tr w:rsidR="000A4FA5" w:rsidRPr="001E3F8A" w14:paraId="31E5ECA2"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9CE0DEF" w14:textId="77777777" w:rsidR="000A4FA5" w:rsidRPr="001E3F8A" w:rsidRDefault="000A4FA5" w:rsidP="0027123F">
            <w:pPr>
              <w:rPr>
                <w:rFonts w:cs="Segoe UI"/>
                <w:b/>
                <w:bCs/>
                <w:sz w:val="18"/>
                <w:szCs w:val="18"/>
              </w:rPr>
            </w:pPr>
            <w:r w:rsidRPr="001E3F8A">
              <w:rPr>
                <w:rFonts w:cs="Segoe UI"/>
                <w:b/>
                <w:bCs/>
                <w:sz w:val="18"/>
                <w:szCs w:val="18"/>
              </w:rPr>
              <w:t>Value</w:t>
            </w:r>
          </w:p>
        </w:tc>
        <w:tc>
          <w:tcPr>
            <w:tcW w:w="6560" w:type="dxa"/>
          </w:tcPr>
          <w:p w14:paraId="70F9956A" w14:textId="77777777" w:rsidR="000A4FA5" w:rsidRPr="001E3F8A" w:rsidRDefault="000A4FA5" w:rsidP="0027123F">
            <w:pPr>
              <w:jc w:val="left"/>
              <w:rPr>
                <w:b/>
                <w:bCs/>
                <w:sz w:val="18"/>
                <w:szCs w:val="18"/>
              </w:rPr>
            </w:pPr>
            <w:r w:rsidRPr="001E3F8A">
              <w:rPr>
                <w:b/>
                <w:bCs/>
                <w:sz w:val="18"/>
                <w:szCs w:val="18"/>
              </w:rPr>
              <w:t>Yes</w:t>
            </w:r>
          </w:p>
        </w:tc>
      </w:tr>
      <w:tr w:rsidR="000A4FA5" w:rsidRPr="001E3F8A" w14:paraId="10096999"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CB3D6B2" w14:textId="77777777" w:rsidR="000A4FA5" w:rsidRPr="001E3F8A" w:rsidRDefault="000A4FA5" w:rsidP="0027123F">
            <w:pPr>
              <w:rPr>
                <w:rFonts w:cs="Segoe UI"/>
                <w:b/>
                <w:bCs/>
                <w:sz w:val="18"/>
                <w:szCs w:val="18"/>
              </w:rPr>
            </w:pPr>
            <w:r w:rsidRPr="001E3F8A">
              <w:rPr>
                <w:rFonts w:cs="Segoe UI"/>
                <w:b/>
                <w:bCs/>
                <w:sz w:val="18"/>
                <w:szCs w:val="18"/>
              </w:rPr>
              <w:t>Level</w:t>
            </w:r>
          </w:p>
        </w:tc>
        <w:tc>
          <w:tcPr>
            <w:tcW w:w="6560" w:type="dxa"/>
          </w:tcPr>
          <w:p w14:paraId="7A404E51" w14:textId="77777777" w:rsidR="000A4FA5" w:rsidRPr="001E3F8A" w:rsidRDefault="00AF1C82" w:rsidP="0027123F">
            <w:pPr>
              <w:jc w:val="left"/>
              <w:rPr>
                <w:sz w:val="18"/>
                <w:szCs w:val="18"/>
              </w:rPr>
            </w:pPr>
            <w:r w:rsidRPr="001E3F8A">
              <w:rPr>
                <w:sz w:val="18"/>
                <w:szCs w:val="18"/>
              </w:rPr>
              <w:t>UAE Public Sector</w:t>
            </w:r>
          </w:p>
        </w:tc>
      </w:tr>
      <w:tr w:rsidR="000A4FA5" w:rsidRPr="001E3F8A" w14:paraId="0590C23F"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424C2E9" w14:textId="77777777" w:rsidR="000A4FA5" w:rsidRPr="001E3F8A" w:rsidRDefault="000A4FA5" w:rsidP="0027123F">
            <w:pPr>
              <w:rPr>
                <w:rFonts w:cs="Segoe UI"/>
                <w:b/>
                <w:bCs/>
                <w:sz w:val="18"/>
                <w:szCs w:val="18"/>
              </w:rPr>
            </w:pPr>
            <w:r w:rsidRPr="001E3F8A">
              <w:rPr>
                <w:rFonts w:cs="Segoe UI"/>
                <w:b/>
                <w:bCs/>
                <w:w w:val="89"/>
                <w:sz w:val="18"/>
                <w:szCs w:val="18"/>
              </w:rPr>
              <w:t>Data Sources</w:t>
            </w:r>
          </w:p>
        </w:tc>
        <w:tc>
          <w:tcPr>
            <w:tcW w:w="6560" w:type="dxa"/>
          </w:tcPr>
          <w:p w14:paraId="2156448E" w14:textId="77777777" w:rsidR="000A4FA5" w:rsidRPr="001E3F8A" w:rsidRDefault="00AF1C82" w:rsidP="0027123F">
            <w:pPr>
              <w:jc w:val="left"/>
              <w:rPr>
                <w:sz w:val="18"/>
                <w:szCs w:val="18"/>
              </w:rPr>
            </w:pPr>
            <w:r w:rsidRPr="001E3F8A">
              <w:rPr>
                <w:sz w:val="18"/>
                <w:szCs w:val="18"/>
              </w:rPr>
              <w:t>Federal Authority for Government Human Resources (FAHR)</w:t>
            </w:r>
          </w:p>
        </w:tc>
      </w:tr>
    </w:tbl>
    <w:p w14:paraId="1D78A961" w14:textId="77777777" w:rsidR="000A4FA5" w:rsidRPr="001E3F8A" w:rsidRDefault="000A4FA5" w:rsidP="000A4FA5">
      <w:pPr>
        <w:rPr>
          <w:sz w:val="20"/>
          <w:szCs w:val="20"/>
        </w:rPr>
      </w:pPr>
    </w:p>
    <w:p w14:paraId="3906B472" w14:textId="77777777" w:rsidR="00A51CF3" w:rsidRPr="001E3F8A" w:rsidRDefault="00A51CF3">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A51CF3" w:rsidRPr="001E3F8A" w14:paraId="3800AEDE"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51455AD2" w14:textId="77777777" w:rsidR="00A51CF3" w:rsidRPr="001E3F8A" w:rsidRDefault="00A51CF3" w:rsidP="0027123F">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6CBA0939" w14:textId="77777777" w:rsidR="00A51CF3" w:rsidRPr="001E3F8A" w:rsidRDefault="00A51CF3" w:rsidP="0027123F">
            <w:pPr>
              <w:jc w:val="left"/>
              <w:rPr>
                <w:color w:val="FFFFFF" w:themeColor="background1"/>
                <w:sz w:val="20"/>
                <w:szCs w:val="20"/>
              </w:rPr>
            </w:pPr>
            <w:r w:rsidRPr="001E3F8A">
              <w:rPr>
                <w:color w:val="FFFFFF" w:themeColor="background1"/>
                <w:sz w:val="20"/>
                <w:szCs w:val="20"/>
              </w:rPr>
              <w:t>6.05</w:t>
            </w:r>
          </w:p>
        </w:tc>
      </w:tr>
      <w:tr w:rsidR="00A51CF3" w:rsidRPr="001E3F8A" w14:paraId="07C0FD84" w14:textId="77777777" w:rsidTr="00A51CF3">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D414881" w14:textId="77777777" w:rsidR="00A51CF3" w:rsidRPr="001E3F8A" w:rsidRDefault="00A51CF3" w:rsidP="00A51CF3">
            <w:pPr>
              <w:rPr>
                <w:rFonts w:cs="Segoe UI"/>
                <w:b/>
                <w:bCs/>
                <w:sz w:val="18"/>
                <w:szCs w:val="18"/>
              </w:rPr>
            </w:pPr>
            <w:r w:rsidRPr="001E3F8A">
              <w:rPr>
                <w:rFonts w:cs="Segoe UI"/>
                <w:b/>
                <w:bCs/>
                <w:sz w:val="18"/>
                <w:szCs w:val="18"/>
              </w:rPr>
              <w:t>Unique Reference Id</w:t>
            </w:r>
          </w:p>
        </w:tc>
        <w:tc>
          <w:tcPr>
            <w:tcW w:w="6560" w:type="dxa"/>
          </w:tcPr>
          <w:p w14:paraId="1C8725C7" w14:textId="77777777" w:rsidR="00A51CF3" w:rsidRPr="001E3F8A" w:rsidRDefault="00A51CF3" w:rsidP="00A51CF3">
            <w:pPr>
              <w:jc w:val="left"/>
              <w:rPr>
                <w:sz w:val="18"/>
                <w:szCs w:val="18"/>
              </w:rPr>
            </w:pPr>
            <w:r w:rsidRPr="001E3F8A">
              <w:rPr>
                <w:sz w:val="18"/>
                <w:szCs w:val="18"/>
              </w:rPr>
              <w:t>ID_213</w:t>
            </w:r>
          </w:p>
        </w:tc>
      </w:tr>
      <w:tr w:rsidR="00A51CF3" w:rsidRPr="001E3F8A" w14:paraId="06EF27B3" w14:textId="77777777" w:rsidTr="00A51CF3">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1CA699A" w14:textId="77777777" w:rsidR="00A51CF3" w:rsidRPr="001E3F8A" w:rsidRDefault="00A51CF3" w:rsidP="00A51CF3">
            <w:pPr>
              <w:rPr>
                <w:rFonts w:cs="Segoe UI"/>
                <w:b/>
                <w:bCs/>
                <w:sz w:val="18"/>
                <w:szCs w:val="18"/>
              </w:rPr>
            </w:pPr>
            <w:r w:rsidRPr="001E3F8A">
              <w:rPr>
                <w:rFonts w:cs="Segoe UI"/>
                <w:b/>
                <w:bCs/>
                <w:sz w:val="18"/>
                <w:szCs w:val="18"/>
              </w:rPr>
              <w:t>Name</w:t>
            </w:r>
          </w:p>
        </w:tc>
        <w:tc>
          <w:tcPr>
            <w:tcW w:w="6560" w:type="dxa"/>
          </w:tcPr>
          <w:p w14:paraId="1D41F8B6" w14:textId="77777777" w:rsidR="00A51CF3" w:rsidRPr="001E3F8A" w:rsidRDefault="00A51CF3" w:rsidP="00A51CF3">
            <w:pPr>
              <w:jc w:val="left"/>
              <w:rPr>
                <w:sz w:val="18"/>
                <w:szCs w:val="18"/>
              </w:rPr>
            </w:pPr>
            <w:r w:rsidRPr="001E3F8A">
              <w:rPr>
                <w:sz w:val="18"/>
                <w:szCs w:val="18"/>
              </w:rPr>
              <w:t>Existence of national/subnational policies/laws regulating social protection</w:t>
            </w:r>
          </w:p>
        </w:tc>
      </w:tr>
      <w:tr w:rsidR="00A51CF3" w:rsidRPr="001E3F8A" w14:paraId="2BCFBF63"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FD2BFBE" w14:textId="77777777" w:rsidR="00A51CF3" w:rsidRPr="001E3F8A" w:rsidRDefault="00A51CF3" w:rsidP="0027123F">
            <w:pPr>
              <w:rPr>
                <w:rFonts w:cs="Segoe UI"/>
                <w:b/>
                <w:bCs/>
                <w:sz w:val="18"/>
                <w:szCs w:val="18"/>
              </w:rPr>
            </w:pPr>
            <w:r w:rsidRPr="001E3F8A">
              <w:rPr>
                <w:rFonts w:cs="Segoe UI"/>
                <w:b/>
                <w:bCs/>
                <w:sz w:val="18"/>
                <w:szCs w:val="18"/>
              </w:rPr>
              <w:t>Possible Values</w:t>
            </w:r>
          </w:p>
        </w:tc>
        <w:tc>
          <w:tcPr>
            <w:tcW w:w="6560" w:type="dxa"/>
          </w:tcPr>
          <w:p w14:paraId="73129AF6" w14:textId="77777777" w:rsidR="00A51CF3" w:rsidRPr="001E3F8A" w:rsidRDefault="00A51CF3" w:rsidP="0027123F">
            <w:pPr>
              <w:jc w:val="left"/>
              <w:rPr>
                <w:sz w:val="18"/>
                <w:szCs w:val="18"/>
              </w:rPr>
            </w:pPr>
            <w:r w:rsidRPr="001E3F8A">
              <w:rPr>
                <w:sz w:val="18"/>
                <w:szCs w:val="18"/>
              </w:rPr>
              <w:t>Yes/No/Partly</w:t>
            </w:r>
          </w:p>
        </w:tc>
      </w:tr>
      <w:tr w:rsidR="00A51CF3" w:rsidRPr="001E3F8A" w14:paraId="7200C566"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BEE01B8" w14:textId="77777777" w:rsidR="00A51CF3" w:rsidRPr="001E3F8A" w:rsidRDefault="00A51CF3" w:rsidP="0027123F">
            <w:pPr>
              <w:rPr>
                <w:rFonts w:cs="Segoe UI"/>
                <w:b/>
                <w:bCs/>
                <w:sz w:val="18"/>
                <w:szCs w:val="18"/>
              </w:rPr>
            </w:pPr>
            <w:r w:rsidRPr="001E3F8A">
              <w:rPr>
                <w:rFonts w:cs="Segoe UI"/>
                <w:b/>
                <w:bCs/>
                <w:sz w:val="18"/>
                <w:szCs w:val="18"/>
              </w:rPr>
              <w:t>Definition</w:t>
            </w:r>
          </w:p>
        </w:tc>
        <w:tc>
          <w:tcPr>
            <w:tcW w:w="6560" w:type="dxa"/>
          </w:tcPr>
          <w:p w14:paraId="54C4D7FE" w14:textId="77777777" w:rsidR="00A51CF3" w:rsidRPr="001E3F8A" w:rsidRDefault="00A51CF3" w:rsidP="0027123F">
            <w:pPr>
              <w:jc w:val="left"/>
              <w:rPr>
                <w:sz w:val="18"/>
                <w:szCs w:val="18"/>
              </w:rPr>
            </w:pPr>
            <w:r w:rsidRPr="001E3F8A">
              <w:rPr>
                <w:sz w:val="18"/>
                <w:szCs w:val="18"/>
              </w:rPr>
              <w:t>The following questions help determine the existence of national/subnational policies/laws regulating social protection</w:t>
            </w:r>
          </w:p>
          <w:p w14:paraId="1E9F178C" w14:textId="77777777" w:rsidR="00A51CF3" w:rsidRPr="001E3F8A" w:rsidRDefault="00A51CF3" w:rsidP="0027123F">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A51CF3" w:rsidRPr="001E3F8A" w14:paraId="69830F0B" w14:textId="77777777" w:rsidTr="002712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8571B64" w14:textId="77777777" w:rsidR="00A51CF3" w:rsidRPr="001E3F8A" w:rsidRDefault="00A51CF3" w:rsidP="0027123F">
                  <w:pPr>
                    <w:rPr>
                      <w:sz w:val="18"/>
                      <w:szCs w:val="18"/>
                    </w:rPr>
                  </w:pPr>
                  <w:r w:rsidRPr="001E3F8A">
                    <w:rPr>
                      <w:sz w:val="18"/>
                      <w:szCs w:val="18"/>
                    </w:rPr>
                    <w:t>Supporting Question</w:t>
                  </w:r>
                </w:p>
              </w:tc>
              <w:tc>
                <w:tcPr>
                  <w:tcW w:w="1220" w:type="dxa"/>
                </w:tcPr>
                <w:p w14:paraId="20C2BAC0" w14:textId="77777777" w:rsidR="00A51CF3" w:rsidRPr="001E3F8A" w:rsidRDefault="00A51CF3" w:rsidP="0027123F">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A51CF3" w:rsidRPr="001E3F8A" w14:paraId="6783BE12"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63E51B25" w14:textId="77777777" w:rsidR="00A51CF3" w:rsidRPr="001E3F8A" w:rsidRDefault="00A51CF3" w:rsidP="00A51CF3">
                  <w:pPr>
                    <w:rPr>
                      <w:b w:val="0"/>
                      <w:bCs w:val="0"/>
                      <w:sz w:val="18"/>
                      <w:szCs w:val="18"/>
                    </w:rPr>
                  </w:pPr>
                  <w:r w:rsidRPr="001E3F8A">
                    <w:rPr>
                      <w:b w:val="0"/>
                      <w:bCs w:val="0"/>
                      <w:sz w:val="18"/>
                      <w:szCs w:val="18"/>
                    </w:rPr>
                    <w:t>Is there a national policy or programme regarding maternity leave or pregnancy leave?</w:t>
                  </w:r>
                </w:p>
              </w:tc>
              <w:tc>
                <w:tcPr>
                  <w:tcW w:w="1220" w:type="dxa"/>
                </w:tcPr>
                <w:p w14:paraId="674F47D6" w14:textId="77777777" w:rsidR="00A51CF3" w:rsidRPr="001E3F8A" w:rsidRDefault="00A51CF3" w:rsidP="00A51CF3">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A51CF3" w:rsidRPr="001E3F8A" w14:paraId="050288CA"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441FB6DE" w14:textId="77777777" w:rsidR="00A51CF3" w:rsidRPr="001E3F8A" w:rsidRDefault="00A51CF3" w:rsidP="00A51CF3">
                  <w:pPr>
                    <w:rPr>
                      <w:b w:val="0"/>
                      <w:bCs w:val="0"/>
                      <w:sz w:val="18"/>
                      <w:szCs w:val="18"/>
                    </w:rPr>
                  </w:pPr>
                  <w:r w:rsidRPr="001E3F8A">
                    <w:rPr>
                      <w:b w:val="0"/>
                      <w:bCs w:val="0"/>
                      <w:sz w:val="18"/>
                      <w:szCs w:val="18"/>
                    </w:rPr>
                    <w:t>Is there a national policy or programme regarding parental leave?</w:t>
                  </w:r>
                </w:p>
              </w:tc>
              <w:tc>
                <w:tcPr>
                  <w:tcW w:w="1220" w:type="dxa"/>
                </w:tcPr>
                <w:p w14:paraId="0FB745EF" w14:textId="77777777" w:rsidR="00A51CF3" w:rsidRPr="001E3F8A" w:rsidRDefault="00A51CF3" w:rsidP="00A51CF3">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A51CF3" w:rsidRPr="001E3F8A" w14:paraId="778CFC3D"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4D46723E" w14:textId="77777777" w:rsidR="00A51CF3" w:rsidRPr="001E3F8A" w:rsidRDefault="00A51CF3" w:rsidP="00A51CF3">
                  <w:pPr>
                    <w:rPr>
                      <w:b w:val="0"/>
                      <w:bCs w:val="0"/>
                      <w:sz w:val="18"/>
                      <w:szCs w:val="18"/>
                    </w:rPr>
                  </w:pPr>
                  <w:r w:rsidRPr="001E3F8A">
                    <w:rPr>
                      <w:b w:val="0"/>
                      <w:bCs w:val="0"/>
                      <w:sz w:val="18"/>
                      <w:szCs w:val="18"/>
                    </w:rPr>
                    <w:t>Is there a national policy or programme regarding childcare support?</w:t>
                  </w:r>
                </w:p>
              </w:tc>
              <w:tc>
                <w:tcPr>
                  <w:tcW w:w="1220" w:type="dxa"/>
                </w:tcPr>
                <w:p w14:paraId="22998B98" w14:textId="77777777" w:rsidR="00A51CF3" w:rsidRPr="001E3F8A" w:rsidRDefault="00A51CF3" w:rsidP="00A51CF3">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A51CF3" w:rsidRPr="001E3F8A" w14:paraId="64D9D30B" w14:textId="77777777" w:rsidTr="0027123F">
              <w:tc>
                <w:tcPr>
                  <w:cnfStyle w:val="001000000000" w:firstRow="0" w:lastRow="0" w:firstColumn="1" w:lastColumn="0" w:oddVBand="0" w:evenVBand="0" w:oddHBand="0" w:evenHBand="0" w:firstRowFirstColumn="0" w:firstRowLastColumn="0" w:lastRowFirstColumn="0" w:lastRowLastColumn="0"/>
                  <w:tcW w:w="5040" w:type="dxa"/>
                </w:tcPr>
                <w:p w14:paraId="76B5AEF0" w14:textId="77777777" w:rsidR="00A51CF3" w:rsidRPr="001E3F8A" w:rsidRDefault="00A51CF3" w:rsidP="00A51CF3">
                  <w:pPr>
                    <w:rPr>
                      <w:b w:val="0"/>
                      <w:bCs w:val="0"/>
                      <w:sz w:val="18"/>
                      <w:szCs w:val="18"/>
                    </w:rPr>
                  </w:pPr>
                  <w:r w:rsidRPr="001E3F8A">
                    <w:rPr>
                      <w:b w:val="0"/>
                      <w:bCs w:val="0"/>
                      <w:sz w:val="18"/>
                      <w:szCs w:val="18"/>
                    </w:rPr>
                    <w:t>Is there a national policy or programme regarding leave entitlements to care for sick family members?</w:t>
                  </w:r>
                </w:p>
              </w:tc>
              <w:tc>
                <w:tcPr>
                  <w:tcW w:w="1220" w:type="dxa"/>
                </w:tcPr>
                <w:p w14:paraId="330513EA" w14:textId="77777777" w:rsidR="00A51CF3" w:rsidRPr="001E3F8A" w:rsidRDefault="00A51CF3" w:rsidP="00A51CF3">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A51CF3" w:rsidRPr="001E3F8A" w14:paraId="50FFE015" w14:textId="77777777" w:rsidTr="0027123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13824170" w14:textId="77777777" w:rsidR="00A51CF3" w:rsidRPr="001E3F8A" w:rsidRDefault="00A51CF3" w:rsidP="00A51CF3">
                  <w:pPr>
                    <w:rPr>
                      <w:b w:val="0"/>
                      <w:bCs w:val="0"/>
                      <w:sz w:val="18"/>
                      <w:szCs w:val="18"/>
                    </w:rPr>
                  </w:pPr>
                  <w:r w:rsidRPr="001E3F8A">
                    <w:rPr>
                      <w:b w:val="0"/>
                      <w:bCs w:val="0"/>
                      <w:sz w:val="18"/>
                      <w:szCs w:val="18"/>
                    </w:rPr>
                    <w:t>Is there a national policy or programme regarding leave entitlements for in-service training and continuing professional development?</w:t>
                  </w:r>
                </w:p>
              </w:tc>
              <w:tc>
                <w:tcPr>
                  <w:tcW w:w="1220" w:type="dxa"/>
                </w:tcPr>
                <w:p w14:paraId="07152382" w14:textId="77777777" w:rsidR="00A51CF3" w:rsidRPr="001E3F8A" w:rsidRDefault="00A51CF3" w:rsidP="00A51CF3">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bl>
          <w:p w14:paraId="034465C4" w14:textId="77777777" w:rsidR="00A51CF3" w:rsidRPr="001E3F8A" w:rsidRDefault="00A51CF3" w:rsidP="0027123F">
            <w:pPr>
              <w:jc w:val="left"/>
              <w:rPr>
                <w:sz w:val="18"/>
                <w:szCs w:val="18"/>
              </w:rPr>
            </w:pPr>
          </w:p>
        </w:tc>
      </w:tr>
      <w:tr w:rsidR="00A51CF3" w:rsidRPr="001E3F8A" w14:paraId="68C8AAF5"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2A1D8EA" w14:textId="77777777" w:rsidR="00A51CF3" w:rsidRPr="001E3F8A" w:rsidRDefault="00A51CF3" w:rsidP="0027123F">
            <w:pPr>
              <w:rPr>
                <w:rFonts w:cs="Segoe UI"/>
                <w:b/>
                <w:bCs/>
                <w:sz w:val="18"/>
                <w:szCs w:val="18"/>
              </w:rPr>
            </w:pPr>
            <w:r w:rsidRPr="001E3F8A">
              <w:rPr>
                <w:rFonts w:cs="Segoe UI"/>
                <w:b/>
                <w:bCs/>
                <w:sz w:val="18"/>
                <w:szCs w:val="18"/>
              </w:rPr>
              <w:t>Value</w:t>
            </w:r>
          </w:p>
        </w:tc>
        <w:tc>
          <w:tcPr>
            <w:tcW w:w="6560" w:type="dxa"/>
          </w:tcPr>
          <w:p w14:paraId="360B40FB" w14:textId="77777777" w:rsidR="00A51CF3" w:rsidRPr="001E3F8A" w:rsidRDefault="00A51CF3" w:rsidP="0027123F">
            <w:pPr>
              <w:jc w:val="left"/>
              <w:rPr>
                <w:b/>
                <w:bCs/>
                <w:sz w:val="18"/>
                <w:szCs w:val="18"/>
              </w:rPr>
            </w:pPr>
            <w:r w:rsidRPr="001E3F8A">
              <w:rPr>
                <w:b/>
                <w:bCs/>
                <w:sz w:val="18"/>
                <w:szCs w:val="18"/>
              </w:rPr>
              <w:t>Yes</w:t>
            </w:r>
          </w:p>
        </w:tc>
      </w:tr>
      <w:tr w:rsidR="00A51CF3" w:rsidRPr="001E3F8A" w14:paraId="40090E12"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55367AC" w14:textId="77777777" w:rsidR="00A51CF3" w:rsidRPr="001E3F8A" w:rsidRDefault="00A51CF3" w:rsidP="0027123F">
            <w:pPr>
              <w:rPr>
                <w:rFonts w:cs="Segoe UI"/>
                <w:b/>
                <w:bCs/>
                <w:sz w:val="18"/>
                <w:szCs w:val="18"/>
              </w:rPr>
            </w:pPr>
            <w:r w:rsidRPr="001E3F8A">
              <w:rPr>
                <w:rFonts w:cs="Segoe UI"/>
                <w:b/>
                <w:bCs/>
                <w:sz w:val="18"/>
                <w:szCs w:val="18"/>
              </w:rPr>
              <w:t>Level</w:t>
            </w:r>
          </w:p>
        </w:tc>
        <w:tc>
          <w:tcPr>
            <w:tcW w:w="6560" w:type="dxa"/>
          </w:tcPr>
          <w:p w14:paraId="1BBD1631" w14:textId="77777777" w:rsidR="00A51CF3" w:rsidRPr="001E3F8A" w:rsidRDefault="00A51CF3" w:rsidP="0027123F">
            <w:pPr>
              <w:jc w:val="left"/>
              <w:rPr>
                <w:sz w:val="18"/>
                <w:szCs w:val="18"/>
              </w:rPr>
            </w:pPr>
            <w:r w:rsidRPr="001E3F8A">
              <w:rPr>
                <w:sz w:val="18"/>
                <w:szCs w:val="18"/>
              </w:rPr>
              <w:t>UAE Public Sector</w:t>
            </w:r>
          </w:p>
        </w:tc>
      </w:tr>
      <w:tr w:rsidR="00A51CF3" w:rsidRPr="001E3F8A" w14:paraId="7232EEF6"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66DB230" w14:textId="77777777" w:rsidR="00A51CF3" w:rsidRPr="001E3F8A" w:rsidRDefault="00A51CF3" w:rsidP="0027123F">
            <w:pPr>
              <w:rPr>
                <w:rFonts w:cs="Segoe UI"/>
                <w:b/>
                <w:bCs/>
                <w:sz w:val="18"/>
                <w:szCs w:val="18"/>
              </w:rPr>
            </w:pPr>
            <w:r w:rsidRPr="001E3F8A">
              <w:rPr>
                <w:rFonts w:cs="Segoe UI"/>
                <w:b/>
                <w:bCs/>
                <w:w w:val="89"/>
                <w:sz w:val="18"/>
                <w:szCs w:val="18"/>
              </w:rPr>
              <w:t>Data Sources</w:t>
            </w:r>
          </w:p>
        </w:tc>
        <w:tc>
          <w:tcPr>
            <w:tcW w:w="6560" w:type="dxa"/>
          </w:tcPr>
          <w:p w14:paraId="2959B9A0" w14:textId="77777777" w:rsidR="00A51CF3" w:rsidRPr="001E3F8A" w:rsidRDefault="00A51CF3" w:rsidP="0027123F">
            <w:pPr>
              <w:jc w:val="left"/>
              <w:rPr>
                <w:sz w:val="18"/>
                <w:szCs w:val="18"/>
              </w:rPr>
            </w:pPr>
            <w:r w:rsidRPr="001E3F8A">
              <w:rPr>
                <w:sz w:val="18"/>
                <w:szCs w:val="18"/>
              </w:rPr>
              <w:t>Federal Authority for Government Human Resources (FAHR)</w:t>
            </w:r>
          </w:p>
        </w:tc>
      </w:tr>
    </w:tbl>
    <w:p w14:paraId="27064A48" w14:textId="77777777" w:rsidR="00A51CF3" w:rsidRPr="001E3F8A" w:rsidRDefault="00A51CF3" w:rsidP="000A4FA5">
      <w:pPr>
        <w:rPr>
          <w:sz w:val="20"/>
          <w:szCs w:val="20"/>
        </w:rPr>
      </w:pPr>
    </w:p>
    <w:p w14:paraId="375C69D3" w14:textId="77777777" w:rsidR="00A51CF3" w:rsidRPr="001E3F8A" w:rsidRDefault="00A51CF3">
      <w:pPr>
        <w:spacing w:line="264" w:lineRule="auto"/>
        <w:rPr>
          <w:sz w:val="20"/>
          <w:szCs w:val="20"/>
        </w:rPr>
      </w:pPr>
      <w:r w:rsidRPr="001E3F8A">
        <w:rPr>
          <w:sz w:val="20"/>
          <w:szCs w:val="20"/>
        </w:rPr>
        <w:br w:type="page"/>
      </w:r>
    </w:p>
    <w:p w14:paraId="6F5489EF" w14:textId="77777777" w:rsidR="00A51CF3" w:rsidRPr="001E3F8A" w:rsidRDefault="00A51CF3" w:rsidP="00A51CF3">
      <w:pPr>
        <w:pStyle w:val="Heading2"/>
        <w:rPr>
          <w:sz w:val="24"/>
          <w:szCs w:val="24"/>
        </w:rPr>
      </w:pPr>
      <w:bookmarkStart w:id="69" w:name="_Toc61959441"/>
      <w:r w:rsidRPr="001E3F8A">
        <w:rPr>
          <w:sz w:val="24"/>
          <w:szCs w:val="24"/>
        </w:rPr>
        <w:lastRenderedPageBreak/>
        <w:t>Module Summary</w:t>
      </w:r>
      <w:bookmarkEnd w:id="69"/>
    </w:p>
    <w:p w14:paraId="193C7E34" w14:textId="77777777" w:rsidR="00A51CF3" w:rsidRPr="001E3F8A" w:rsidRDefault="00A51CF3" w:rsidP="00A51CF3">
      <w:pPr>
        <w:pStyle w:val="IntenseQuote"/>
        <w:rPr>
          <w:sz w:val="20"/>
          <w:szCs w:val="20"/>
        </w:rPr>
      </w:pPr>
      <w:r w:rsidRPr="001E3F8A">
        <w:rPr>
          <w:sz w:val="20"/>
          <w:szCs w:val="20"/>
        </w:rPr>
        <w:t xml:space="preserve">Key Summary for </w:t>
      </w:r>
      <w:r w:rsidR="00FD0A67" w:rsidRPr="001E3F8A">
        <w:rPr>
          <w:sz w:val="20"/>
          <w:szCs w:val="20"/>
        </w:rPr>
        <w:t>employment characteristics and working conditions</w:t>
      </w:r>
    </w:p>
    <w:p w14:paraId="40C2456A" w14:textId="77777777" w:rsidR="00A51CF3" w:rsidRPr="001E3F8A" w:rsidRDefault="00A51CF3" w:rsidP="00A51CF3">
      <w:pPr>
        <w:pStyle w:val="ListParagraph"/>
        <w:numPr>
          <w:ilvl w:val="0"/>
          <w:numId w:val="25"/>
        </w:numPr>
        <w:spacing w:after="240"/>
        <w:rPr>
          <w:sz w:val="20"/>
          <w:szCs w:val="20"/>
        </w:rPr>
      </w:pPr>
      <w:r w:rsidRPr="001E3F8A">
        <w:rPr>
          <w:rStyle w:val="IntenseQuoteChar"/>
          <w:i/>
          <w:iCs/>
          <w:sz w:val="22"/>
          <w:szCs w:val="20"/>
        </w:rPr>
        <w:t>48 Hours</w:t>
      </w:r>
      <w:r w:rsidRPr="001E3F8A">
        <w:rPr>
          <w:sz w:val="20"/>
          <w:szCs w:val="20"/>
        </w:rPr>
        <w:t xml:space="preserve"> per week is the standard defined for public sector.</w:t>
      </w:r>
    </w:p>
    <w:p w14:paraId="77EDDA02" w14:textId="77777777" w:rsidR="00A51CF3" w:rsidRPr="001E3F8A" w:rsidRDefault="00A51CF3" w:rsidP="00A51CF3">
      <w:pPr>
        <w:pStyle w:val="ListParagraph"/>
        <w:numPr>
          <w:ilvl w:val="0"/>
          <w:numId w:val="25"/>
        </w:numPr>
        <w:spacing w:after="240"/>
        <w:rPr>
          <w:sz w:val="20"/>
          <w:szCs w:val="20"/>
        </w:rPr>
      </w:pPr>
      <w:r w:rsidRPr="001E3F8A">
        <w:rPr>
          <w:sz w:val="20"/>
          <w:szCs w:val="20"/>
        </w:rPr>
        <w:t xml:space="preserve">Well defined </w:t>
      </w:r>
      <w:r w:rsidRPr="001E3F8A">
        <w:rPr>
          <w:rStyle w:val="IntenseQuoteChar"/>
          <w:i/>
          <w:iCs/>
          <w:sz w:val="22"/>
          <w:szCs w:val="20"/>
        </w:rPr>
        <w:t>gender-neutral policies</w:t>
      </w:r>
      <w:r w:rsidRPr="001E3F8A">
        <w:rPr>
          <w:sz w:val="20"/>
          <w:szCs w:val="20"/>
        </w:rPr>
        <w:t xml:space="preserve"> exist in public sector for below areas</w:t>
      </w:r>
    </w:p>
    <w:p w14:paraId="7AD16B25" w14:textId="77777777" w:rsidR="00A51CF3" w:rsidRPr="001E3F8A" w:rsidRDefault="00A51CF3" w:rsidP="00A51CF3">
      <w:pPr>
        <w:pStyle w:val="ListParagraph"/>
        <w:numPr>
          <w:ilvl w:val="1"/>
          <w:numId w:val="31"/>
        </w:numPr>
        <w:spacing w:after="240"/>
        <w:rPr>
          <w:sz w:val="20"/>
          <w:szCs w:val="20"/>
        </w:rPr>
      </w:pPr>
      <w:r w:rsidRPr="001E3F8A">
        <w:rPr>
          <w:sz w:val="20"/>
          <w:szCs w:val="20"/>
        </w:rPr>
        <w:t>Regulation of working hours in inclusive of Night shifts, Overtime and Holiday work.</w:t>
      </w:r>
    </w:p>
    <w:p w14:paraId="4F086459" w14:textId="77777777" w:rsidR="00A51CF3" w:rsidRPr="001E3F8A" w:rsidRDefault="00A51CF3" w:rsidP="00A51CF3">
      <w:pPr>
        <w:pStyle w:val="ListParagraph"/>
        <w:numPr>
          <w:ilvl w:val="1"/>
          <w:numId w:val="31"/>
        </w:numPr>
        <w:spacing w:after="240"/>
        <w:rPr>
          <w:sz w:val="20"/>
          <w:szCs w:val="20"/>
        </w:rPr>
      </w:pPr>
      <w:r w:rsidRPr="001E3F8A">
        <w:rPr>
          <w:sz w:val="20"/>
          <w:szCs w:val="20"/>
        </w:rPr>
        <w:t>Regulation of social protection in terms of leaves due to maternity, childcare, sick family members and training (In-Service and CPD).</w:t>
      </w:r>
    </w:p>
    <w:p w14:paraId="0FFE988E" w14:textId="77777777" w:rsidR="00A51CF3" w:rsidRPr="001E3F8A" w:rsidRDefault="00A51CF3" w:rsidP="00A51CF3">
      <w:pPr>
        <w:pStyle w:val="ListParagraph"/>
        <w:numPr>
          <w:ilvl w:val="0"/>
          <w:numId w:val="25"/>
        </w:numPr>
        <w:spacing w:after="240"/>
        <w:rPr>
          <w:sz w:val="20"/>
          <w:szCs w:val="20"/>
        </w:rPr>
      </w:pPr>
      <w:r w:rsidRPr="001E3F8A">
        <w:rPr>
          <w:sz w:val="20"/>
          <w:szCs w:val="20"/>
        </w:rPr>
        <w:t xml:space="preserve">Consistent work hour regulations for </w:t>
      </w:r>
      <w:r w:rsidRPr="001E3F8A">
        <w:rPr>
          <w:rStyle w:val="IntenseQuoteChar"/>
          <w:i/>
          <w:iCs/>
          <w:sz w:val="22"/>
          <w:szCs w:val="20"/>
        </w:rPr>
        <w:t xml:space="preserve">females </w:t>
      </w:r>
      <w:r w:rsidRPr="001E3F8A">
        <w:rPr>
          <w:sz w:val="20"/>
          <w:szCs w:val="20"/>
        </w:rPr>
        <w:t xml:space="preserve">especially in terms of </w:t>
      </w:r>
      <w:r w:rsidRPr="001E3F8A">
        <w:rPr>
          <w:rStyle w:val="IntenseQuoteChar"/>
          <w:i/>
          <w:iCs/>
          <w:sz w:val="22"/>
          <w:szCs w:val="20"/>
        </w:rPr>
        <w:t>extra work</w:t>
      </w:r>
      <w:r w:rsidRPr="001E3F8A">
        <w:rPr>
          <w:sz w:val="20"/>
          <w:szCs w:val="20"/>
        </w:rPr>
        <w:t xml:space="preserve"> and </w:t>
      </w:r>
      <w:r w:rsidRPr="001E3F8A">
        <w:rPr>
          <w:rStyle w:val="IntenseQuoteChar"/>
          <w:i/>
          <w:iCs/>
          <w:sz w:val="22"/>
          <w:szCs w:val="20"/>
        </w:rPr>
        <w:t>night hours</w:t>
      </w:r>
      <w:r w:rsidRPr="001E3F8A">
        <w:rPr>
          <w:sz w:val="20"/>
          <w:szCs w:val="20"/>
        </w:rPr>
        <w:t>.</w:t>
      </w:r>
    </w:p>
    <w:p w14:paraId="352F3A7B" w14:textId="77777777" w:rsidR="00A51CF3" w:rsidRPr="001E3F8A" w:rsidRDefault="00A51CF3" w:rsidP="00A51CF3">
      <w:pPr>
        <w:pStyle w:val="ListParagraph"/>
        <w:numPr>
          <w:ilvl w:val="0"/>
          <w:numId w:val="25"/>
        </w:numPr>
        <w:spacing w:after="240"/>
        <w:rPr>
          <w:sz w:val="20"/>
          <w:szCs w:val="20"/>
        </w:rPr>
      </w:pPr>
      <w:r w:rsidRPr="001E3F8A">
        <w:rPr>
          <w:sz w:val="20"/>
          <w:szCs w:val="20"/>
        </w:rPr>
        <w:t xml:space="preserve">Well-defined regulations for </w:t>
      </w:r>
      <w:r w:rsidRPr="001E3F8A">
        <w:rPr>
          <w:rStyle w:val="IntenseQuoteChar"/>
          <w:i/>
          <w:iCs/>
          <w:sz w:val="22"/>
          <w:szCs w:val="20"/>
        </w:rPr>
        <w:t xml:space="preserve">part-time </w:t>
      </w:r>
      <w:r w:rsidRPr="001E3F8A">
        <w:rPr>
          <w:sz w:val="20"/>
          <w:szCs w:val="20"/>
        </w:rPr>
        <w:t>worker permit.</w:t>
      </w:r>
    </w:p>
    <w:p w14:paraId="6FE351AE" w14:textId="77777777" w:rsidR="00083127" w:rsidRPr="001E3F8A" w:rsidRDefault="00083127">
      <w:pPr>
        <w:spacing w:line="264" w:lineRule="auto"/>
        <w:rPr>
          <w:sz w:val="20"/>
          <w:szCs w:val="20"/>
        </w:rPr>
      </w:pPr>
      <w:r w:rsidRPr="001E3F8A">
        <w:rPr>
          <w:sz w:val="20"/>
          <w:szCs w:val="20"/>
        </w:rPr>
        <w:br w:type="page"/>
      </w:r>
    </w:p>
    <w:p w14:paraId="7EC1679C" w14:textId="77777777" w:rsidR="00A51CF3" w:rsidRPr="001E3F8A" w:rsidRDefault="00E32875" w:rsidP="00E32875">
      <w:pPr>
        <w:pStyle w:val="Heading1"/>
        <w:rPr>
          <w:sz w:val="32"/>
          <w:szCs w:val="32"/>
        </w:rPr>
      </w:pPr>
      <w:bookmarkStart w:id="70" w:name="_Toc61959442"/>
      <w:r w:rsidRPr="001E3F8A">
        <w:rPr>
          <w:sz w:val="32"/>
          <w:szCs w:val="32"/>
        </w:rPr>
        <w:lastRenderedPageBreak/>
        <w:t>CHAPTER 10: MODULE 7 - HEALTH WORKFORCE SPENDING &amp; REMUNERATION</w:t>
      </w:r>
      <w:bookmarkEnd w:id="70"/>
    </w:p>
    <w:p w14:paraId="5CB0BEFC" w14:textId="77777777" w:rsidR="00E32875" w:rsidRPr="001E3F8A" w:rsidRDefault="00E32875" w:rsidP="00E32875">
      <w:pPr>
        <w:rPr>
          <w:sz w:val="20"/>
          <w:szCs w:val="20"/>
        </w:rPr>
      </w:pPr>
    </w:p>
    <w:p w14:paraId="039BB85F" w14:textId="77777777" w:rsidR="00E32875" w:rsidRPr="001E3F8A" w:rsidRDefault="00E32875" w:rsidP="00E32875">
      <w:pPr>
        <w:rPr>
          <w:sz w:val="20"/>
          <w:szCs w:val="20"/>
        </w:rPr>
      </w:pPr>
      <w:r w:rsidRPr="001E3F8A">
        <w:rPr>
          <w:rStyle w:val="IntenseQuoteChar"/>
          <w:sz w:val="22"/>
          <w:szCs w:val="20"/>
        </w:rPr>
        <w:t>Overview</w:t>
      </w:r>
      <w:r w:rsidRPr="001E3F8A">
        <w:rPr>
          <w:sz w:val="20"/>
          <w:szCs w:val="20"/>
        </w:rPr>
        <w:t>: This module focuses on public/private expenditure on health workforce and definition of regulation and policies towards worker compensation. In conjunction with module 4 the cumulative data provides a summary of the financial environment of health workforce. The benefits of data acquired in this module includes below key areas:</w:t>
      </w:r>
    </w:p>
    <w:p w14:paraId="07FCBA6E" w14:textId="77777777" w:rsidR="00E32875" w:rsidRPr="001E3F8A" w:rsidRDefault="00E32875" w:rsidP="00E32875">
      <w:pPr>
        <w:rPr>
          <w:sz w:val="20"/>
          <w:szCs w:val="20"/>
        </w:rPr>
      </w:pPr>
      <w:r w:rsidRPr="001E3F8A">
        <w:rPr>
          <w:sz w:val="20"/>
          <w:szCs w:val="20"/>
        </w:rPr>
        <w:t>•</w:t>
      </w:r>
      <w:r w:rsidRPr="001E3F8A">
        <w:rPr>
          <w:sz w:val="20"/>
          <w:szCs w:val="20"/>
        </w:rPr>
        <w:tab/>
        <w:t xml:space="preserve">Emphasis on monitoring Gender Pay Gap </w:t>
      </w:r>
    </w:p>
    <w:p w14:paraId="0588BDFE" w14:textId="77777777" w:rsidR="00E32875" w:rsidRPr="001E3F8A" w:rsidRDefault="00E32875" w:rsidP="00E32875">
      <w:pPr>
        <w:rPr>
          <w:sz w:val="20"/>
          <w:szCs w:val="20"/>
        </w:rPr>
      </w:pPr>
      <w:r w:rsidRPr="001E3F8A">
        <w:rPr>
          <w:sz w:val="20"/>
          <w:szCs w:val="20"/>
        </w:rPr>
        <w:t>•</w:t>
      </w:r>
      <w:r w:rsidRPr="001E3F8A">
        <w:rPr>
          <w:sz w:val="20"/>
          <w:szCs w:val="20"/>
        </w:rPr>
        <w:tab/>
        <w:t>Economic analysis on flow of funds in health workforce</w:t>
      </w:r>
    </w:p>
    <w:p w14:paraId="69ED7D4E" w14:textId="77777777" w:rsidR="00E32875" w:rsidRPr="001E3F8A" w:rsidRDefault="00E32875" w:rsidP="00E32875">
      <w:pPr>
        <w:rPr>
          <w:sz w:val="20"/>
          <w:szCs w:val="20"/>
        </w:rPr>
      </w:pPr>
      <w:r w:rsidRPr="001E3F8A">
        <w:rPr>
          <w:sz w:val="20"/>
          <w:szCs w:val="20"/>
        </w:rPr>
        <w:t>•</w:t>
      </w:r>
      <w:r w:rsidRPr="001E3F8A">
        <w:rPr>
          <w:sz w:val="20"/>
          <w:szCs w:val="20"/>
        </w:rPr>
        <w:tab/>
        <w:t>Crucial information for budget allocation with government entities</w:t>
      </w:r>
    </w:p>
    <w:p w14:paraId="60921975" w14:textId="605A7C4E" w:rsidR="00E32875" w:rsidRPr="001E3F8A" w:rsidRDefault="00E32875" w:rsidP="001354F0">
      <w:pPr>
        <w:rPr>
          <w:sz w:val="20"/>
          <w:szCs w:val="20"/>
        </w:rPr>
      </w:pPr>
      <w:r w:rsidRPr="001E3F8A">
        <w:rPr>
          <w:rStyle w:val="IntenseQuoteChar"/>
          <w:sz w:val="22"/>
          <w:szCs w:val="20"/>
        </w:rPr>
        <w:t>Kindly Note</w:t>
      </w:r>
      <w:r w:rsidRPr="001E3F8A">
        <w:rPr>
          <w:sz w:val="20"/>
          <w:szCs w:val="20"/>
        </w:rPr>
        <w:t xml:space="preserve"> - We have not received data for few indicators of this module. D</w:t>
      </w:r>
      <w:r w:rsidR="006445FD" w:rsidRPr="001E3F8A">
        <w:rPr>
          <w:sz w:val="20"/>
          <w:szCs w:val="20"/>
        </w:rPr>
        <w:t>etails are present in section:</w:t>
      </w:r>
      <w:r w:rsidR="006C7CE3">
        <w:rPr>
          <w:sz w:val="20"/>
          <w:szCs w:val="20"/>
        </w:rPr>
        <w:t xml:space="preserve"> </w:t>
      </w:r>
      <w:r w:rsidR="001354F0">
        <w:rPr>
          <w:rFonts w:cs="Segoe UI"/>
          <w:b/>
          <w:bCs/>
          <w:color w:val="D29F0F" w:themeColor="background2" w:themeShade="80"/>
          <w:sz w:val="20"/>
          <w:szCs w:val="20"/>
          <w:u w:val="single"/>
        </w:rPr>
        <w:fldChar w:fldCharType="begin"/>
      </w:r>
      <w:r w:rsidR="001354F0" w:rsidRPr="001354F0">
        <w:rPr>
          <w:rFonts w:cs="Segoe UI"/>
          <w:b/>
          <w:bCs/>
          <w:color w:val="D29F0F" w:themeColor="background2" w:themeShade="80"/>
          <w:sz w:val="20"/>
          <w:szCs w:val="20"/>
          <w:u w:val="single"/>
        </w:rPr>
        <w:instrText xml:space="preserve"> REF _Ref54644586 \r \h </w:instrText>
      </w:r>
      <w:r w:rsidR="001354F0">
        <w:rPr>
          <w:rFonts w:cs="Segoe UI"/>
          <w:b/>
          <w:bCs/>
          <w:color w:val="D29F0F" w:themeColor="background2" w:themeShade="80"/>
          <w:sz w:val="20"/>
          <w:szCs w:val="20"/>
          <w:u w:val="single"/>
        </w:rPr>
        <w:instrText xml:space="preserve"> \* MERGEFORMAT </w:instrText>
      </w:r>
      <w:r w:rsidR="001354F0">
        <w:rPr>
          <w:rFonts w:cs="Segoe UI"/>
          <w:b/>
          <w:bCs/>
          <w:color w:val="D29F0F" w:themeColor="background2" w:themeShade="80"/>
          <w:sz w:val="20"/>
          <w:szCs w:val="20"/>
          <w:u w:val="single"/>
        </w:rPr>
      </w:r>
      <w:r w:rsidR="001354F0">
        <w:rPr>
          <w:rFonts w:cs="Segoe UI"/>
          <w:b/>
          <w:bCs/>
          <w:color w:val="D29F0F" w:themeColor="background2" w:themeShade="80"/>
          <w:sz w:val="20"/>
          <w:szCs w:val="20"/>
          <w:u w:val="single"/>
        </w:rPr>
        <w:fldChar w:fldCharType="separate"/>
      </w:r>
      <w:r w:rsidR="001354F0" w:rsidRPr="001354F0">
        <w:rPr>
          <w:rFonts w:cs="Segoe UI"/>
          <w:b/>
          <w:bCs/>
          <w:color w:val="D29F0F" w:themeColor="background2" w:themeShade="80"/>
          <w:sz w:val="20"/>
          <w:szCs w:val="20"/>
          <w:u w:val="single"/>
          <w:cs/>
        </w:rPr>
        <w:t>‎</w:t>
      </w:r>
      <w:r w:rsidR="001354F0" w:rsidRPr="001354F0">
        <w:rPr>
          <w:rFonts w:cs="Segoe UI"/>
          <w:b/>
          <w:bCs/>
          <w:color w:val="D29F0F" w:themeColor="background2" w:themeShade="80"/>
          <w:sz w:val="20"/>
          <w:szCs w:val="20"/>
          <w:u w:val="single"/>
        </w:rPr>
        <w:t xml:space="preserve"> 24.2.6</w:t>
      </w:r>
      <w:r w:rsidR="001354F0">
        <w:rPr>
          <w:rFonts w:cs="Segoe UI"/>
          <w:b/>
          <w:bCs/>
          <w:color w:val="D29F0F" w:themeColor="background2" w:themeShade="80"/>
          <w:sz w:val="20"/>
          <w:szCs w:val="20"/>
          <w:u w:val="single"/>
        </w:rPr>
        <w:fldChar w:fldCharType="end"/>
      </w:r>
      <w:r w:rsidR="001354F0" w:rsidRPr="001354F0">
        <w:rPr>
          <w:rFonts w:cs="Segoe UI"/>
          <w:b/>
          <w:bCs/>
          <w:color w:val="D29F0F" w:themeColor="background2" w:themeShade="80"/>
          <w:sz w:val="20"/>
          <w:szCs w:val="20"/>
          <w:u w:val="single"/>
        </w:rPr>
        <w:t xml:space="preserve"> </w:t>
      </w:r>
      <w:r w:rsidR="001354F0" w:rsidRPr="001354F0">
        <w:rPr>
          <w:rFonts w:cs="Segoe UI"/>
          <w:b/>
          <w:bCs/>
          <w:color w:val="D29F0F" w:themeColor="background2" w:themeShade="80"/>
          <w:sz w:val="20"/>
          <w:szCs w:val="20"/>
          <w:u w:val="single"/>
        </w:rPr>
        <w:fldChar w:fldCharType="begin"/>
      </w:r>
      <w:r w:rsidR="001354F0" w:rsidRPr="001354F0">
        <w:rPr>
          <w:rFonts w:cs="Segoe UI"/>
          <w:b/>
          <w:bCs/>
          <w:color w:val="D29F0F" w:themeColor="background2" w:themeShade="80"/>
          <w:sz w:val="20"/>
          <w:szCs w:val="20"/>
          <w:u w:val="single"/>
        </w:rPr>
        <w:instrText xml:space="preserve"> REF _Ref54644586 \h </w:instrText>
      </w:r>
      <w:r w:rsidR="001354F0">
        <w:rPr>
          <w:rFonts w:cs="Segoe UI"/>
          <w:b/>
          <w:bCs/>
          <w:color w:val="D29F0F" w:themeColor="background2" w:themeShade="80"/>
          <w:sz w:val="20"/>
          <w:szCs w:val="20"/>
          <w:u w:val="single"/>
        </w:rPr>
        <w:instrText xml:space="preserve"> \* MERGEFORMAT </w:instrText>
      </w:r>
      <w:r w:rsidR="001354F0" w:rsidRPr="001354F0">
        <w:rPr>
          <w:rFonts w:cs="Segoe UI"/>
          <w:b/>
          <w:bCs/>
          <w:color w:val="D29F0F" w:themeColor="background2" w:themeShade="80"/>
          <w:sz w:val="20"/>
          <w:szCs w:val="20"/>
          <w:u w:val="single"/>
        </w:rPr>
      </w:r>
      <w:r w:rsidR="001354F0" w:rsidRPr="001354F0">
        <w:rPr>
          <w:rFonts w:cs="Segoe UI"/>
          <w:b/>
          <w:bCs/>
          <w:color w:val="D29F0F" w:themeColor="background2" w:themeShade="80"/>
          <w:sz w:val="20"/>
          <w:szCs w:val="20"/>
          <w:u w:val="single"/>
        </w:rPr>
        <w:fldChar w:fldCharType="separate"/>
      </w:r>
      <w:r w:rsidR="001354F0" w:rsidRPr="001354F0">
        <w:rPr>
          <w:rFonts w:cs="Segoe UI"/>
          <w:b/>
          <w:bCs/>
          <w:color w:val="D29F0F" w:themeColor="background2" w:themeShade="80"/>
          <w:sz w:val="20"/>
          <w:szCs w:val="20"/>
          <w:u w:val="single"/>
        </w:rPr>
        <w:t>Module 7 – Health Workforce Expenditure</w:t>
      </w:r>
      <w:r w:rsidR="001354F0" w:rsidRPr="001354F0">
        <w:rPr>
          <w:rFonts w:cs="Segoe UI"/>
          <w:b/>
          <w:bCs/>
          <w:color w:val="D29F0F" w:themeColor="background2" w:themeShade="80"/>
          <w:sz w:val="20"/>
          <w:szCs w:val="20"/>
          <w:u w:val="single"/>
        </w:rPr>
        <w:fldChar w:fldCharType="end"/>
      </w:r>
      <w:r w:rsidR="002B2E09" w:rsidRPr="001E3F8A">
        <w:rPr>
          <w:sz w:val="20"/>
          <w:szCs w:val="20"/>
        </w:rPr>
        <w:br/>
      </w:r>
    </w:p>
    <w:p w14:paraId="5FE79829" w14:textId="77777777" w:rsidR="00E32875" w:rsidRPr="001E3F8A" w:rsidRDefault="00E32875" w:rsidP="00E32875">
      <w:pPr>
        <w:pStyle w:val="Heading2"/>
        <w:rPr>
          <w:sz w:val="24"/>
          <w:szCs w:val="24"/>
        </w:rPr>
      </w:pPr>
      <w:bookmarkStart w:id="71" w:name="_Toc61959443"/>
      <w:r w:rsidRPr="001E3F8A">
        <w:rPr>
          <w:sz w:val="24"/>
          <w:szCs w:val="24"/>
        </w:rPr>
        <w:t>Key Areas</w:t>
      </w:r>
      <w:bookmarkEnd w:id="71"/>
    </w:p>
    <w:p w14:paraId="52C543FF" w14:textId="77777777" w:rsidR="00480ED5" w:rsidRPr="001E3F8A" w:rsidRDefault="00845679" w:rsidP="00480ED5">
      <w:pPr>
        <w:keepNext/>
        <w:rPr>
          <w:sz w:val="20"/>
          <w:szCs w:val="20"/>
        </w:rPr>
      </w:pPr>
      <w:r w:rsidRPr="001E3F8A">
        <w:rPr>
          <w:noProof/>
          <w:sz w:val="20"/>
          <w:szCs w:val="20"/>
          <w:lang w:val="en-GB" w:eastAsia="en-GB"/>
        </w:rPr>
        <w:drawing>
          <wp:inline distT="0" distB="0" distL="0" distR="0" wp14:anchorId="51EB463D" wp14:editId="49F271D8">
            <wp:extent cx="5507355" cy="3125290"/>
            <wp:effectExtent l="0" t="0" r="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40">
                      <a:extLst>
                        <a:ext uri="{28A0092B-C50C-407E-A947-70E740481C1C}">
                          <a14:useLocalDpi xmlns:a14="http://schemas.microsoft.com/office/drawing/2010/main" val="0"/>
                        </a:ext>
                      </a:extLst>
                    </a:blip>
                    <a:srcRect/>
                    <a:stretch>
                      <a:fillRect/>
                    </a:stretch>
                  </pic:blipFill>
                  <pic:spPr bwMode="auto">
                    <a:xfrm>
                      <a:off x="0" y="0"/>
                      <a:ext cx="5535418" cy="3141215"/>
                    </a:xfrm>
                    <a:prstGeom prst="rect">
                      <a:avLst/>
                    </a:prstGeom>
                    <a:noFill/>
                  </pic:spPr>
                </pic:pic>
              </a:graphicData>
            </a:graphic>
          </wp:inline>
        </w:drawing>
      </w:r>
    </w:p>
    <w:p w14:paraId="74CE6513" w14:textId="67164A08" w:rsidR="00E32875" w:rsidRPr="001E3F8A" w:rsidRDefault="00480ED5" w:rsidP="00480ED5">
      <w:pPr>
        <w:pStyle w:val="Figures"/>
        <w:rPr>
          <w:sz w:val="16"/>
          <w:szCs w:val="16"/>
        </w:rPr>
      </w:pPr>
      <w:bookmarkStart w:id="72" w:name="_Toc61959379"/>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20</w:t>
      </w:r>
      <w:r w:rsidR="008A1DCC" w:rsidRPr="001E3F8A">
        <w:rPr>
          <w:noProof/>
          <w:sz w:val="16"/>
          <w:szCs w:val="16"/>
        </w:rPr>
        <w:fldChar w:fldCharType="end"/>
      </w:r>
      <w:r w:rsidRPr="001E3F8A">
        <w:rPr>
          <w:noProof/>
          <w:sz w:val="16"/>
          <w:szCs w:val="16"/>
        </w:rPr>
        <w:t xml:space="preserve"> - Module 7 Key Areas</w:t>
      </w:r>
      <w:bookmarkEnd w:id="72"/>
    </w:p>
    <w:p w14:paraId="2D088922" w14:textId="77777777" w:rsidR="00D111CA" w:rsidRPr="001E3F8A" w:rsidRDefault="00D111CA">
      <w:pPr>
        <w:spacing w:line="264" w:lineRule="auto"/>
        <w:rPr>
          <w:sz w:val="20"/>
          <w:szCs w:val="20"/>
        </w:rPr>
      </w:pPr>
      <w:r w:rsidRPr="001E3F8A">
        <w:rPr>
          <w:sz w:val="20"/>
          <w:szCs w:val="20"/>
        </w:rPr>
        <w:br w:type="page"/>
      </w:r>
    </w:p>
    <w:p w14:paraId="3B81A150" w14:textId="77777777" w:rsidR="00E32875" w:rsidRPr="001E3F8A" w:rsidRDefault="00D111CA" w:rsidP="00D111CA">
      <w:pPr>
        <w:pStyle w:val="Heading2"/>
        <w:rPr>
          <w:sz w:val="24"/>
          <w:szCs w:val="24"/>
        </w:rPr>
      </w:pPr>
      <w:bookmarkStart w:id="73" w:name="_Toc61959444"/>
      <w:r w:rsidRPr="001E3F8A">
        <w:rPr>
          <w:sz w:val="24"/>
          <w:szCs w:val="24"/>
        </w:rPr>
        <w:lastRenderedPageBreak/>
        <w:t>Indicator Data</w:t>
      </w:r>
      <w:bookmarkEnd w:id="73"/>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4C4A11" w:rsidRPr="001E3F8A" w14:paraId="5D2B9C6C"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77164A3C" w14:textId="77777777" w:rsidR="004C4A11" w:rsidRPr="001E3F8A" w:rsidRDefault="004C4A11" w:rsidP="0027123F">
            <w:pPr>
              <w:rPr>
                <w:color w:val="FFFFFF" w:themeColor="background1"/>
                <w:sz w:val="20"/>
                <w:szCs w:val="20"/>
              </w:rPr>
            </w:pPr>
            <w:r w:rsidRPr="001E3F8A">
              <w:rPr>
                <w:color w:val="FFFFFF" w:themeColor="background1"/>
                <w:sz w:val="20"/>
                <w:szCs w:val="20"/>
              </w:rPr>
              <w:t>Indicator Id</w:t>
            </w:r>
          </w:p>
        </w:tc>
        <w:tc>
          <w:tcPr>
            <w:tcW w:w="6560" w:type="dxa"/>
          </w:tcPr>
          <w:p w14:paraId="2D2AC746" w14:textId="77777777" w:rsidR="004C4A11" w:rsidRPr="001E3F8A" w:rsidRDefault="004C4A11" w:rsidP="0027123F">
            <w:pPr>
              <w:jc w:val="left"/>
              <w:rPr>
                <w:color w:val="FFFFFF" w:themeColor="background1"/>
                <w:sz w:val="20"/>
                <w:szCs w:val="20"/>
              </w:rPr>
            </w:pPr>
            <w:r w:rsidRPr="001E3F8A">
              <w:rPr>
                <w:color w:val="FFFFFF" w:themeColor="background1"/>
                <w:sz w:val="20"/>
                <w:szCs w:val="20"/>
              </w:rPr>
              <w:t>7.06</w:t>
            </w:r>
          </w:p>
        </w:tc>
      </w:tr>
      <w:tr w:rsidR="0027123F" w:rsidRPr="001E3F8A" w14:paraId="386BDF35"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D1CCCD3" w14:textId="77777777" w:rsidR="0027123F" w:rsidRPr="001E3F8A" w:rsidRDefault="0027123F" w:rsidP="0027123F">
            <w:pPr>
              <w:rPr>
                <w:rFonts w:cs="Segoe UI"/>
                <w:b/>
                <w:bCs/>
                <w:sz w:val="18"/>
                <w:szCs w:val="18"/>
              </w:rPr>
            </w:pPr>
            <w:r w:rsidRPr="001E3F8A">
              <w:rPr>
                <w:rFonts w:cs="Segoe UI"/>
                <w:b/>
                <w:bCs/>
                <w:sz w:val="18"/>
                <w:szCs w:val="18"/>
              </w:rPr>
              <w:t>Unique Reference Id</w:t>
            </w:r>
          </w:p>
        </w:tc>
        <w:tc>
          <w:tcPr>
            <w:tcW w:w="6560" w:type="dxa"/>
          </w:tcPr>
          <w:p w14:paraId="04EAA295" w14:textId="77777777" w:rsidR="0027123F" w:rsidRPr="001E3F8A" w:rsidRDefault="0027123F" w:rsidP="0027123F">
            <w:pPr>
              <w:jc w:val="left"/>
              <w:rPr>
                <w:sz w:val="18"/>
                <w:szCs w:val="18"/>
              </w:rPr>
            </w:pPr>
            <w:r w:rsidRPr="001E3F8A">
              <w:rPr>
                <w:sz w:val="18"/>
                <w:szCs w:val="18"/>
              </w:rPr>
              <w:t>ID_224</w:t>
            </w:r>
          </w:p>
        </w:tc>
      </w:tr>
      <w:tr w:rsidR="0027123F" w:rsidRPr="001E3F8A" w14:paraId="05C0B525"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D5ECD1F" w14:textId="77777777" w:rsidR="0027123F" w:rsidRPr="001E3F8A" w:rsidRDefault="0027123F" w:rsidP="0027123F">
            <w:pPr>
              <w:rPr>
                <w:rFonts w:cs="Segoe UI"/>
                <w:b/>
                <w:bCs/>
                <w:sz w:val="18"/>
                <w:szCs w:val="18"/>
              </w:rPr>
            </w:pPr>
            <w:r w:rsidRPr="001E3F8A">
              <w:rPr>
                <w:rFonts w:cs="Segoe UI"/>
                <w:b/>
                <w:bCs/>
                <w:sz w:val="18"/>
                <w:szCs w:val="18"/>
              </w:rPr>
              <w:t>Name</w:t>
            </w:r>
          </w:p>
        </w:tc>
        <w:tc>
          <w:tcPr>
            <w:tcW w:w="6560" w:type="dxa"/>
          </w:tcPr>
          <w:p w14:paraId="58EFE212" w14:textId="77777777" w:rsidR="0027123F" w:rsidRPr="001E3F8A" w:rsidRDefault="0027123F" w:rsidP="0027123F">
            <w:pPr>
              <w:jc w:val="left"/>
              <w:rPr>
                <w:sz w:val="18"/>
                <w:szCs w:val="18"/>
              </w:rPr>
            </w:pPr>
            <w:r w:rsidRPr="001E3F8A">
              <w:rPr>
                <w:sz w:val="18"/>
                <w:szCs w:val="18"/>
              </w:rPr>
              <w:t>Existence of national/subnational policies or standards on public sector wage ceilings</w:t>
            </w:r>
          </w:p>
        </w:tc>
      </w:tr>
      <w:tr w:rsidR="0027123F" w:rsidRPr="001E3F8A" w14:paraId="2C98FB71"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CF1EF6F" w14:textId="77777777" w:rsidR="0027123F" w:rsidRPr="001E3F8A" w:rsidRDefault="0027123F" w:rsidP="0027123F">
            <w:pPr>
              <w:rPr>
                <w:rFonts w:cs="Segoe UI"/>
                <w:b/>
                <w:bCs/>
                <w:sz w:val="18"/>
                <w:szCs w:val="18"/>
              </w:rPr>
            </w:pPr>
            <w:r w:rsidRPr="001E3F8A">
              <w:rPr>
                <w:rFonts w:cs="Segoe UI"/>
                <w:b/>
                <w:bCs/>
                <w:sz w:val="18"/>
                <w:szCs w:val="18"/>
              </w:rPr>
              <w:t>Possible Values</w:t>
            </w:r>
          </w:p>
        </w:tc>
        <w:tc>
          <w:tcPr>
            <w:tcW w:w="6560" w:type="dxa"/>
          </w:tcPr>
          <w:p w14:paraId="787B487E" w14:textId="77777777" w:rsidR="0027123F" w:rsidRPr="001E3F8A" w:rsidRDefault="0027123F" w:rsidP="0027123F">
            <w:pPr>
              <w:jc w:val="left"/>
              <w:rPr>
                <w:sz w:val="18"/>
                <w:szCs w:val="18"/>
              </w:rPr>
            </w:pPr>
            <w:r w:rsidRPr="001E3F8A">
              <w:rPr>
                <w:sz w:val="18"/>
                <w:szCs w:val="18"/>
              </w:rPr>
              <w:t>Yes/No</w:t>
            </w:r>
          </w:p>
        </w:tc>
      </w:tr>
      <w:tr w:rsidR="0027123F" w:rsidRPr="001E3F8A" w14:paraId="2475600A"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3F2E6A9" w14:textId="77777777" w:rsidR="0027123F" w:rsidRPr="001E3F8A" w:rsidRDefault="0027123F" w:rsidP="0027123F">
            <w:pPr>
              <w:rPr>
                <w:rFonts w:cs="Segoe UI"/>
                <w:b/>
                <w:bCs/>
                <w:sz w:val="18"/>
                <w:szCs w:val="18"/>
              </w:rPr>
            </w:pPr>
            <w:r w:rsidRPr="001E3F8A">
              <w:rPr>
                <w:rFonts w:cs="Segoe UI"/>
                <w:b/>
                <w:bCs/>
                <w:sz w:val="18"/>
                <w:szCs w:val="18"/>
              </w:rPr>
              <w:t>Definition</w:t>
            </w:r>
          </w:p>
        </w:tc>
        <w:tc>
          <w:tcPr>
            <w:tcW w:w="6560" w:type="dxa"/>
          </w:tcPr>
          <w:p w14:paraId="1887953F" w14:textId="52FA8A51" w:rsidR="0027123F" w:rsidRPr="001E3F8A" w:rsidRDefault="0027123F" w:rsidP="0027123F">
            <w:pPr>
              <w:jc w:val="left"/>
              <w:rPr>
                <w:sz w:val="18"/>
                <w:szCs w:val="18"/>
              </w:rPr>
            </w:pPr>
            <w:r w:rsidRPr="001E3F8A">
              <w:rPr>
                <w:sz w:val="18"/>
                <w:szCs w:val="18"/>
              </w:rPr>
              <w:t>Existence of national/subnational policies or standards on public sector wage ceilings. Such policies would generally be applicable not only to the health sector, but to the whole public sector</w:t>
            </w:r>
            <w:r w:rsidR="00FC3241" w:rsidRPr="001E3F8A">
              <w:rPr>
                <w:sz w:val="18"/>
                <w:szCs w:val="18"/>
              </w:rPr>
              <w:t>.</w:t>
            </w:r>
          </w:p>
        </w:tc>
      </w:tr>
      <w:tr w:rsidR="0027123F" w:rsidRPr="001E3F8A" w14:paraId="486EC69A"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5F2246B" w14:textId="77777777" w:rsidR="0027123F" w:rsidRPr="001E3F8A" w:rsidRDefault="0027123F" w:rsidP="0027123F">
            <w:pPr>
              <w:rPr>
                <w:rFonts w:cs="Segoe UI"/>
                <w:b/>
                <w:bCs/>
                <w:sz w:val="18"/>
                <w:szCs w:val="18"/>
              </w:rPr>
            </w:pPr>
            <w:r w:rsidRPr="001E3F8A">
              <w:rPr>
                <w:rFonts w:cs="Segoe UI"/>
                <w:b/>
                <w:bCs/>
                <w:sz w:val="18"/>
                <w:szCs w:val="18"/>
              </w:rPr>
              <w:t>Value</w:t>
            </w:r>
          </w:p>
        </w:tc>
        <w:tc>
          <w:tcPr>
            <w:tcW w:w="6560" w:type="dxa"/>
          </w:tcPr>
          <w:p w14:paraId="756BECF7" w14:textId="77777777" w:rsidR="0027123F" w:rsidRPr="001E3F8A" w:rsidRDefault="0027123F" w:rsidP="0027123F">
            <w:pPr>
              <w:jc w:val="left"/>
              <w:rPr>
                <w:b/>
                <w:bCs/>
                <w:sz w:val="18"/>
                <w:szCs w:val="18"/>
              </w:rPr>
            </w:pPr>
            <w:r w:rsidRPr="001E3F8A">
              <w:rPr>
                <w:b/>
                <w:bCs/>
                <w:sz w:val="18"/>
                <w:szCs w:val="18"/>
              </w:rPr>
              <w:t>Yes</w:t>
            </w:r>
          </w:p>
        </w:tc>
      </w:tr>
      <w:tr w:rsidR="0027123F" w:rsidRPr="001E3F8A" w14:paraId="51CE9550"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CC5D9FC" w14:textId="77777777" w:rsidR="0027123F" w:rsidRPr="001E3F8A" w:rsidRDefault="0027123F" w:rsidP="0027123F">
            <w:pPr>
              <w:rPr>
                <w:rFonts w:cs="Segoe UI"/>
                <w:b/>
                <w:bCs/>
                <w:sz w:val="18"/>
                <w:szCs w:val="18"/>
              </w:rPr>
            </w:pPr>
            <w:r w:rsidRPr="001E3F8A">
              <w:rPr>
                <w:rFonts w:cs="Segoe UI"/>
                <w:b/>
                <w:bCs/>
                <w:sz w:val="18"/>
                <w:szCs w:val="18"/>
              </w:rPr>
              <w:t>Level</w:t>
            </w:r>
          </w:p>
        </w:tc>
        <w:tc>
          <w:tcPr>
            <w:tcW w:w="6560" w:type="dxa"/>
          </w:tcPr>
          <w:p w14:paraId="2D4882CC" w14:textId="77777777" w:rsidR="0027123F" w:rsidRPr="001E3F8A" w:rsidRDefault="0027123F" w:rsidP="0027123F">
            <w:pPr>
              <w:jc w:val="left"/>
              <w:rPr>
                <w:sz w:val="18"/>
                <w:szCs w:val="18"/>
              </w:rPr>
            </w:pPr>
            <w:r w:rsidRPr="001E3F8A">
              <w:rPr>
                <w:sz w:val="18"/>
                <w:szCs w:val="18"/>
              </w:rPr>
              <w:t xml:space="preserve">UAE Public Sector </w:t>
            </w:r>
          </w:p>
        </w:tc>
      </w:tr>
      <w:tr w:rsidR="0027123F" w:rsidRPr="001E3F8A" w14:paraId="2FF7C469"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D4309A8" w14:textId="77777777" w:rsidR="0027123F" w:rsidRPr="001E3F8A" w:rsidRDefault="0027123F" w:rsidP="0027123F">
            <w:pPr>
              <w:rPr>
                <w:rFonts w:cs="Segoe UI"/>
                <w:b/>
                <w:bCs/>
                <w:sz w:val="18"/>
                <w:szCs w:val="18"/>
              </w:rPr>
            </w:pPr>
            <w:r w:rsidRPr="001E3F8A">
              <w:rPr>
                <w:rFonts w:cs="Segoe UI"/>
                <w:b/>
                <w:bCs/>
                <w:w w:val="89"/>
                <w:sz w:val="18"/>
                <w:szCs w:val="18"/>
              </w:rPr>
              <w:t>Data Sources</w:t>
            </w:r>
          </w:p>
        </w:tc>
        <w:tc>
          <w:tcPr>
            <w:tcW w:w="6560" w:type="dxa"/>
          </w:tcPr>
          <w:p w14:paraId="0FD66BF1" w14:textId="77777777" w:rsidR="0027123F" w:rsidRPr="001E3F8A" w:rsidRDefault="0027123F" w:rsidP="0027123F">
            <w:pPr>
              <w:jc w:val="left"/>
              <w:rPr>
                <w:sz w:val="18"/>
                <w:szCs w:val="18"/>
              </w:rPr>
            </w:pPr>
            <w:r w:rsidRPr="001E3F8A">
              <w:rPr>
                <w:sz w:val="18"/>
                <w:szCs w:val="18"/>
              </w:rPr>
              <w:t>Ministry of Health and Prevention (MOHAP)</w:t>
            </w:r>
          </w:p>
        </w:tc>
      </w:tr>
    </w:tbl>
    <w:p w14:paraId="4F36AB0A" w14:textId="77777777" w:rsidR="00D111CA" w:rsidRPr="001E3F8A" w:rsidRDefault="00D111CA" w:rsidP="00D111CA">
      <w:pPr>
        <w:rPr>
          <w:sz w:val="20"/>
          <w:szCs w:val="20"/>
        </w:rPr>
      </w:pPr>
    </w:p>
    <w:p w14:paraId="7F4C6FA0" w14:textId="77777777" w:rsidR="0027123F" w:rsidRPr="001E3F8A" w:rsidRDefault="0027123F" w:rsidP="00D111CA">
      <w:pPr>
        <w:rPr>
          <w:sz w:val="20"/>
          <w:szCs w:val="20"/>
        </w:rPr>
      </w:pP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27123F" w:rsidRPr="001E3F8A" w14:paraId="0358260A" w14:textId="77777777" w:rsidTr="0027123F">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32635AE4" w14:textId="77777777" w:rsidR="0027123F" w:rsidRPr="001E3F8A" w:rsidRDefault="0027123F" w:rsidP="0027123F">
            <w:pPr>
              <w:rPr>
                <w:color w:val="FFFFFF" w:themeColor="background1"/>
                <w:sz w:val="20"/>
                <w:szCs w:val="20"/>
              </w:rPr>
            </w:pPr>
            <w:r w:rsidRPr="001E3F8A">
              <w:rPr>
                <w:color w:val="FFFFFF" w:themeColor="background1"/>
                <w:sz w:val="20"/>
                <w:szCs w:val="20"/>
              </w:rPr>
              <w:t>Indicator Id</w:t>
            </w:r>
          </w:p>
        </w:tc>
        <w:tc>
          <w:tcPr>
            <w:tcW w:w="6560" w:type="dxa"/>
          </w:tcPr>
          <w:p w14:paraId="28A2A9C8" w14:textId="77777777" w:rsidR="0027123F" w:rsidRPr="001E3F8A" w:rsidRDefault="0027123F" w:rsidP="0027123F">
            <w:pPr>
              <w:jc w:val="left"/>
              <w:rPr>
                <w:color w:val="FFFFFF" w:themeColor="background1"/>
                <w:sz w:val="20"/>
                <w:szCs w:val="20"/>
              </w:rPr>
            </w:pPr>
            <w:r w:rsidRPr="001E3F8A">
              <w:rPr>
                <w:color w:val="FFFFFF" w:themeColor="background1"/>
                <w:sz w:val="20"/>
                <w:szCs w:val="20"/>
              </w:rPr>
              <w:t>7.07</w:t>
            </w:r>
          </w:p>
        </w:tc>
      </w:tr>
      <w:tr w:rsidR="0027123F" w:rsidRPr="001E3F8A" w14:paraId="037989D7"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7B812F0" w14:textId="77777777" w:rsidR="0027123F" w:rsidRPr="001E3F8A" w:rsidRDefault="0027123F" w:rsidP="0027123F">
            <w:pPr>
              <w:rPr>
                <w:rFonts w:cs="Segoe UI"/>
                <w:b/>
                <w:bCs/>
                <w:sz w:val="18"/>
                <w:szCs w:val="18"/>
              </w:rPr>
            </w:pPr>
            <w:r w:rsidRPr="001E3F8A">
              <w:rPr>
                <w:rFonts w:cs="Segoe UI"/>
                <w:b/>
                <w:bCs/>
                <w:sz w:val="18"/>
                <w:szCs w:val="18"/>
              </w:rPr>
              <w:t>Unique Reference Id</w:t>
            </w:r>
          </w:p>
        </w:tc>
        <w:tc>
          <w:tcPr>
            <w:tcW w:w="6560" w:type="dxa"/>
          </w:tcPr>
          <w:p w14:paraId="1BBB8211" w14:textId="77777777" w:rsidR="0027123F" w:rsidRPr="001E3F8A" w:rsidRDefault="0027123F" w:rsidP="0027123F">
            <w:pPr>
              <w:jc w:val="left"/>
              <w:rPr>
                <w:sz w:val="18"/>
                <w:szCs w:val="18"/>
              </w:rPr>
            </w:pPr>
            <w:r w:rsidRPr="001E3F8A">
              <w:rPr>
                <w:sz w:val="18"/>
                <w:szCs w:val="18"/>
              </w:rPr>
              <w:t>ID_225</w:t>
            </w:r>
          </w:p>
        </w:tc>
      </w:tr>
      <w:tr w:rsidR="0027123F" w:rsidRPr="001E3F8A" w14:paraId="2F9FBFA9"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8A9B167" w14:textId="77777777" w:rsidR="0027123F" w:rsidRPr="001E3F8A" w:rsidRDefault="0027123F" w:rsidP="0027123F">
            <w:pPr>
              <w:rPr>
                <w:rFonts w:cs="Segoe UI"/>
                <w:b/>
                <w:bCs/>
                <w:sz w:val="18"/>
                <w:szCs w:val="18"/>
              </w:rPr>
            </w:pPr>
            <w:r w:rsidRPr="001E3F8A">
              <w:rPr>
                <w:rFonts w:cs="Segoe UI"/>
                <w:b/>
                <w:bCs/>
                <w:sz w:val="18"/>
                <w:szCs w:val="18"/>
              </w:rPr>
              <w:t>Name</w:t>
            </w:r>
          </w:p>
        </w:tc>
        <w:tc>
          <w:tcPr>
            <w:tcW w:w="6560" w:type="dxa"/>
          </w:tcPr>
          <w:p w14:paraId="5107B461" w14:textId="77777777" w:rsidR="0027123F" w:rsidRPr="001E3F8A" w:rsidRDefault="0027123F" w:rsidP="0027123F">
            <w:pPr>
              <w:jc w:val="left"/>
              <w:rPr>
                <w:sz w:val="18"/>
                <w:szCs w:val="18"/>
              </w:rPr>
            </w:pPr>
            <w:r w:rsidRPr="001E3F8A">
              <w:rPr>
                <w:sz w:val="18"/>
                <w:szCs w:val="18"/>
              </w:rPr>
              <w:t>Gender wage gap</w:t>
            </w:r>
          </w:p>
        </w:tc>
      </w:tr>
      <w:tr w:rsidR="0027123F" w:rsidRPr="001E3F8A" w14:paraId="56CCBAEA"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E8888BE" w14:textId="77777777" w:rsidR="0027123F" w:rsidRPr="001E3F8A" w:rsidRDefault="0027123F" w:rsidP="0027123F">
            <w:pPr>
              <w:rPr>
                <w:rFonts w:cs="Segoe UI"/>
                <w:b/>
                <w:bCs/>
                <w:sz w:val="18"/>
                <w:szCs w:val="18"/>
              </w:rPr>
            </w:pPr>
            <w:r w:rsidRPr="001E3F8A">
              <w:rPr>
                <w:rFonts w:cs="Segoe UI"/>
                <w:b/>
                <w:bCs/>
                <w:sz w:val="18"/>
                <w:szCs w:val="18"/>
              </w:rPr>
              <w:t>Definition</w:t>
            </w:r>
          </w:p>
        </w:tc>
        <w:tc>
          <w:tcPr>
            <w:tcW w:w="6560" w:type="dxa"/>
          </w:tcPr>
          <w:p w14:paraId="76F2AC66" w14:textId="77777777" w:rsidR="0027123F" w:rsidRPr="001E3F8A" w:rsidRDefault="0027123F" w:rsidP="0027123F">
            <w:pPr>
              <w:jc w:val="left"/>
              <w:rPr>
                <w:sz w:val="18"/>
                <w:szCs w:val="18"/>
              </w:rPr>
            </w:pPr>
            <w:r w:rsidRPr="001E3F8A">
              <w:rPr>
                <w:sz w:val="18"/>
                <w:szCs w:val="18"/>
              </w:rPr>
              <w:t>The gender wage gap is the unadjusted difference between median earnings of men and women relative to median earnings of men. Data refer to full-time employees and to the self-employed.</w:t>
            </w:r>
          </w:p>
        </w:tc>
      </w:tr>
      <w:tr w:rsidR="0027123F" w:rsidRPr="001E3F8A" w14:paraId="56D1D3CC"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72B9893" w14:textId="77777777" w:rsidR="0027123F" w:rsidRPr="001E3F8A" w:rsidRDefault="0027123F" w:rsidP="0027123F">
            <w:pPr>
              <w:rPr>
                <w:rFonts w:cs="Segoe UI"/>
                <w:b/>
                <w:bCs/>
                <w:sz w:val="18"/>
                <w:szCs w:val="18"/>
              </w:rPr>
            </w:pPr>
            <w:r w:rsidRPr="001E3F8A">
              <w:rPr>
                <w:rFonts w:cs="Segoe UI"/>
                <w:b/>
                <w:bCs/>
                <w:sz w:val="18"/>
                <w:szCs w:val="18"/>
              </w:rPr>
              <w:t>Numerator</w:t>
            </w:r>
          </w:p>
        </w:tc>
        <w:tc>
          <w:tcPr>
            <w:tcW w:w="6560" w:type="dxa"/>
          </w:tcPr>
          <w:p w14:paraId="2E88F2A8" w14:textId="77777777" w:rsidR="0027123F" w:rsidRPr="001E3F8A" w:rsidRDefault="0027123F" w:rsidP="0027123F">
            <w:pPr>
              <w:jc w:val="left"/>
              <w:rPr>
                <w:sz w:val="18"/>
                <w:szCs w:val="18"/>
              </w:rPr>
            </w:pPr>
            <w:r w:rsidRPr="001E3F8A">
              <w:rPr>
                <w:sz w:val="18"/>
                <w:szCs w:val="18"/>
              </w:rPr>
              <w:t>Difference between median earnings of men and women</w:t>
            </w:r>
          </w:p>
        </w:tc>
      </w:tr>
      <w:tr w:rsidR="0027123F" w:rsidRPr="001E3F8A" w14:paraId="08989949"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AB71EDD" w14:textId="77777777" w:rsidR="0027123F" w:rsidRPr="001E3F8A" w:rsidRDefault="0027123F" w:rsidP="0027123F">
            <w:pPr>
              <w:rPr>
                <w:rFonts w:cs="Segoe UI"/>
                <w:b/>
                <w:bCs/>
                <w:sz w:val="18"/>
                <w:szCs w:val="18"/>
              </w:rPr>
            </w:pPr>
            <w:r w:rsidRPr="001E3F8A">
              <w:rPr>
                <w:rFonts w:cs="Segoe UI"/>
                <w:b/>
                <w:bCs/>
                <w:sz w:val="18"/>
                <w:szCs w:val="18"/>
              </w:rPr>
              <w:t>Denominator</w:t>
            </w:r>
          </w:p>
        </w:tc>
        <w:tc>
          <w:tcPr>
            <w:tcW w:w="6560" w:type="dxa"/>
          </w:tcPr>
          <w:p w14:paraId="6E27D162" w14:textId="77777777" w:rsidR="0027123F" w:rsidRPr="001E3F8A" w:rsidRDefault="0027123F" w:rsidP="0027123F">
            <w:pPr>
              <w:jc w:val="left"/>
              <w:rPr>
                <w:sz w:val="18"/>
                <w:szCs w:val="18"/>
              </w:rPr>
            </w:pPr>
            <w:r w:rsidRPr="001E3F8A">
              <w:rPr>
                <w:sz w:val="18"/>
                <w:szCs w:val="18"/>
              </w:rPr>
              <w:t>Median earnings of men</w:t>
            </w:r>
          </w:p>
        </w:tc>
      </w:tr>
      <w:tr w:rsidR="0027123F" w:rsidRPr="001E3F8A" w14:paraId="06708219"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13D4296" w14:textId="77777777" w:rsidR="0027123F" w:rsidRPr="001E3F8A" w:rsidRDefault="0027123F" w:rsidP="0027123F">
            <w:pPr>
              <w:rPr>
                <w:rFonts w:cs="Segoe UI"/>
                <w:b/>
                <w:bCs/>
                <w:sz w:val="18"/>
                <w:szCs w:val="18"/>
              </w:rPr>
            </w:pPr>
            <w:r w:rsidRPr="001E3F8A">
              <w:rPr>
                <w:rFonts w:cs="Segoe UI"/>
                <w:b/>
                <w:bCs/>
                <w:sz w:val="18"/>
                <w:szCs w:val="18"/>
              </w:rPr>
              <w:t>Value</w:t>
            </w:r>
          </w:p>
        </w:tc>
        <w:tc>
          <w:tcPr>
            <w:tcW w:w="6560" w:type="dxa"/>
          </w:tcPr>
          <w:p w14:paraId="06304FC2" w14:textId="77777777" w:rsidR="0027123F" w:rsidRPr="001E3F8A" w:rsidRDefault="0027123F" w:rsidP="0027123F">
            <w:pPr>
              <w:jc w:val="left"/>
              <w:rPr>
                <w:b/>
                <w:bCs/>
                <w:sz w:val="18"/>
                <w:szCs w:val="18"/>
              </w:rPr>
            </w:pPr>
            <w:r w:rsidRPr="001E3F8A">
              <w:rPr>
                <w:b/>
                <w:bCs/>
                <w:sz w:val="18"/>
                <w:szCs w:val="18"/>
              </w:rPr>
              <w:t>0</w:t>
            </w:r>
          </w:p>
        </w:tc>
      </w:tr>
      <w:tr w:rsidR="0027123F" w:rsidRPr="001E3F8A" w14:paraId="0858711B"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53BAA89" w14:textId="77777777" w:rsidR="0027123F" w:rsidRPr="001E3F8A" w:rsidRDefault="0027123F" w:rsidP="0027123F">
            <w:pPr>
              <w:rPr>
                <w:rFonts w:cs="Segoe UI"/>
                <w:b/>
                <w:bCs/>
                <w:sz w:val="18"/>
                <w:szCs w:val="18"/>
              </w:rPr>
            </w:pPr>
            <w:r w:rsidRPr="001E3F8A">
              <w:rPr>
                <w:rFonts w:cs="Segoe UI"/>
                <w:b/>
                <w:bCs/>
                <w:sz w:val="18"/>
                <w:szCs w:val="18"/>
              </w:rPr>
              <w:t>Unit</w:t>
            </w:r>
          </w:p>
        </w:tc>
        <w:tc>
          <w:tcPr>
            <w:tcW w:w="6560" w:type="dxa"/>
          </w:tcPr>
          <w:p w14:paraId="7D0A1F1C" w14:textId="77777777" w:rsidR="0027123F" w:rsidRPr="001E3F8A" w:rsidRDefault="0027123F" w:rsidP="0027123F">
            <w:pPr>
              <w:jc w:val="left"/>
              <w:rPr>
                <w:b/>
                <w:bCs/>
                <w:sz w:val="18"/>
                <w:szCs w:val="18"/>
              </w:rPr>
            </w:pPr>
            <w:r w:rsidRPr="001E3F8A">
              <w:rPr>
                <w:b/>
                <w:bCs/>
                <w:sz w:val="18"/>
                <w:szCs w:val="18"/>
              </w:rPr>
              <w:t>Percent (%)</w:t>
            </w:r>
          </w:p>
        </w:tc>
      </w:tr>
      <w:tr w:rsidR="0027123F" w:rsidRPr="001E3F8A" w14:paraId="7A497EB2" w14:textId="77777777" w:rsidTr="0027123F">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3F7DD11" w14:textId="77777777" w:rsidR="0027123F" w:rsidRPr="001E3F8A" w:rsidRDefault="0027123F" w:rsidP="0027123F">
            <w:pPr>
              <w:rPr>
                <w:rFonts w:cs="Segoe UI"/>
                <w:b/>
                <w:bCs/>
                <w:sz w:val="18"/>
                <w:szCs w:val="18"/>
              </w:rPr>
            </w:pPr>
            <w:r w:rsidRPr="001E3F8A">
              <w:rPr>
                <w:rFonts w:cs="Segoe UI"/>
                <w:b/>
                <w:bCs/>
                <w:sz w:val="18"/>
                <w:szCs w:val="18"/>
              </w:rPr>
              <w:t>Level</w:t>
            </w:r>
          </w:p>
        </w:tc>
        <w:tc>
          <w:tcPr>
            <w:tcW w:w="6560" w:type="dxa"/>
          </w:tcPr>
          <w:p w14:paraId="16E8C13A" w14:textId="77777777" w:rsidR="0027123F" w:rsidRPr="001E3F8A" w:rsidRDefault="0027123F" w:rsidP="0027123F">
            <w:pPr>
              <w:jc w:val="left"/>
              <w:rPr>
                <w:sz w:val="18"/>
                <w:szCs w:val="18"/>
              </w:rPr>
            </w:pPr>
            <w:r w:rsidRPr="001E3F8A">
              <w:rPr>
                <w:sz w:val="18"/>
                <w:szCs w:val="18"/>
              </w:rPr>
              <w:t>UAE Public Sector - Partial</w:t>
            </w:r>
          </w:p>
        </w:tc>
      </w:tr>
      <w:tr w:rsidR="0027123F" w:rsidRPr="001E3F8A" w14:paraId="7FE23BB3" w14:textId="77777777" w:rsidTr="0027123F">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08E6E71" w14:textId="77777777" w:rsidR="0027123F" w:rsidRPr="001E3F8A" w:rsidRDefault="0027123F" w:rsidP="0027123F">
            <w:pPr>
              <w:rPr>
                <w:rFonts w:cs="Segoe UI"/>
                <w:b/>
                <w:bCs/>
                <w:sz w:val="18"/>
                <w:szCs w:val="18"/>
              </w:rPr>
            </w:pPr>
            <w:r w:rsidRPr="001E3F8A">
              <w:rPr>
                <w:rFonts w:cs="Segoe UI"/>
                <w:b/>
                <w:bCs/>
                <w:sz w:val="18"/>
                <w:szCs w:val="18"/>
              </w:rPr>
              <w:t>Data Sources</w:t>
            </w:r>
          </w:p>
        </w:tc>
        <w:tc>
          <w:tcPr>
            <w:tcW w:w="6560" w:type="dxa"/>
          </w:tcPr>
          <w:p w14:paraId="232FE7F4" w14:textId="77777777" w:rsidR="0027123F" w:rsidRPr="001E3F8A" w:rsidRDefault="0027123F" w:rsidP="0027123F">
            <w:pPr>
              <w:jc w:val="left"/>
              <w:rPr>
                <w:sz w:val="18"/>
                <w:szCs w:val="18"/>
              </w:rPr>
            </w:pPr>
            <w:r w:rsidRPr="001E3F8A">
              <w:rPr>
                <w:sz w:val="18"/>
                <w:szCs w:val="18"/>
              </w:rPr>
              <w:t>Ministry of Health and Prevention (MOHAP)</w:t>
            </w:r>
          </w:p>
        </w:tc>
      </w:tr>
    </w:tbl>
    <w:p w14:paraId="25194DD8" w14:textId="77777777" w:rsidR="00FD0A67" w:rsidRPr="001E3F8A" w:rsidRDefault="00FD0A67" w:rsidP="00FD0A67">
      <w:pPr>
        <w:pStyle w:val="Heading2"/>
        <w:rPr>
          <w:sz w:val="24"/>
          <w:szCs w:val="24"/>
        </w:rPr>
      </w:pPr>
      <w:bookmarkStart w:id="74" w:name="_Toc61959445"/>
      <w:r w:rsidRPr="001E3F8A">
        <w:rPr>
          <w:sz w:val="24"/>
          <w:szCs w:val="24"/>
        </w:rPr>
        <w:lastRenderedPageBreak/>
        <w:t>Module Summary</w:t>
      </w:r>
      <w:bookmarkEnd w:id="74"/>
    </w:p>
    <w:p w14:paraId="56CC2F35" w14:textId="77777777" w:rsidR="00FD0A67" w:rsidRPr="001E3F8A" w:rsidRDefault="00FD0A67" w:rsidP="00FD0A67">
      <w:pPr>
        <w:pStyle w:val="IntenseQuote"/>
        <w:rPr>
          <w:sz w:val="20"/>
          <w:szCs w:val="20"/>
        </w:rPr>
      </w:pPr>
      <w:r w:rsidRPr="001E3F8A">
        <w:rPr>
          <w:sz w:val="20"/>
          <w:szCs w:val="20"/>
        </w:rPr>
        <w:t>Key Summary for Health Workforce Expenditure and Remuneration</w:t>
      </w:r>
    </w:p>
    <w:p w14:paraId="723BF8FD" w14:textId="77777777" w:rsidR="00FD0A67" w:rsidRPr="001E3F8A" w:rsidRDefault="00FD0A67" w:rsidP="00FD0A67">
      <w:pPr>
        <w:pStyle w:val="ListParagraph"/>
        <w:numPr>
          <w:ilvl w:val="0"/>
          <w:numId w:val="25"/>
        </w:numPr>
        <w:spacing w:after="240"/>
        <w:rPr>
          <w:sz w:val="20"/>
          <w:szCs w:val="20"/>
        </w:rPr>
      </w:pPr>
      <w:r w:rsidRPr="001E3F8A">
        <w:rPr>
          <w:sz w:val="20"/>
          <w:szCs w:val="20"/>
        </w:rPr>
        <w:t xml:space="preserve">There is </w:t>
      </w:r>
      <w:r w:rsidRPr="001E3F8A">
        <w:rPr>
          <w:rStyle w:val="IntenseQuoteChar"/>
          <w:i/>
          <w:iCs/>
          <w:sz w:val="22"/>
          <w:szCs w:val="20"/>
        </w:rPr>
        <w:t>no gender wage disparity</w:t>
      </w:r>
      <w:r w:rsidRPr="001E3F8A">
        <w:rPr>
          <w:sz w:val="20"/>
          <w:szCs w:val="20"/>
        </w:rPr>
        <w:t xml:space="preserve"> in MOHAP based institutions.</w:t>
      </w:r>
    </w:p>
    <w:p w14:paraId="01CC01F7" w14:textId="08BFDE25" w:rsidR="0027123F" w:rsidRPr="001E3F8A" w:rsidRDefault="00FD0A67" w:rsidP="00FD0A67">
      <w:pPr>
        <w:pStyle w:val="ListParagraph"/>
        <w:numPr>
          <w:ilvl w:val="0"/>
          <w:numId w:val="25"/>
        </w:numPr>
        <w:spacing w:after="240"/>
        <w:rPr>
          <w:sz w:val="20"/>
          <w:szCs w:val="20"/>
        </w:rPr>
      </w:pPr>
      <w:r w:rsidRPr="001E3F8A">
        <w:rPr>
          <w:sz w:val="20"/>
          <w:szCs w:val="20"/>
        </w:rPr>
        <w:t xml:space="preserve">There is existence for </w:t>
      </w:r>
      <w:r w:rsidRPr="001E3F8A">
        <w:rPr>
          <w:rStyle w:val="IntenseQuoteChar"/>
          <w:i/>
          <w:iCs/>
          <w:sz w:val="22"/>
          <w:szCs w:val="20"/>
        </w:rPr>
        <w:t>public sector wage ceiling</w:t>
      </w:r>
      <w:r w:rsidRPr="001E3F8A">
        <w:rPr>
          <w:sz w:val="20"/>
          <w:szCs w:val="20"/>
        </w:rPr>
        <w:t xml:space="preserve"> for controlling maximum salary values that can be earned by health employees however exceptions are made for special expert contracts</w:t>
      </w:r>
      <w:r w:rsidR="00D21509" w:rsidRPr="001E3F8A">
        <w:rPr>
          <w:sz w:val="20"/>
          <w:szCs w:val="20"/>
        </w:rPr>
        <w:t>.</w:t>
      </w:r>
    </w:p>
    <w:p w14:paraId="0A74248B" w14:textId="77777777" w:rsidR="00FD0A67" w:rsidRPr="001E3F8A" w:rsidRDefault="00FD0A67">
      <w:pPr>
        <w:spacing w:line="264" w:lineRule="auto"/>
        <w:rPr>
          <w:sz w:val="20"/>
          <w:szCs w:val="20"/>
        </w:rPr>
      </w:pPr>
      <w:r w:rsidRPr="001E3F8A">
        <w:rPr>
          <w:sz w:val="20"/>
          <w:szCs w:val="20"/>
        </w:rPr>
        <w:br w:type="page"/>
      </w:r>
    </w:p>
    <w:p w14:paraId="24AAAABD" w14:textId="77777777" w:rsidR="00FD0A67" w:rsidRPr="001E3F8A" w:rsidRDefault="00FD0A67" w:rsidP="00FD0A67">
      <w:pPr>
        <w:pStyle w:val="Heading1"/>
        <w:rPr>
          <w:sz w:val="32"/>
          <w:szCs w:val="32"/>
        </w:rPr>
      </w:pPr>
      <w:bookmarkStart w:id="75" w:name="_Toc61959446"/>
      <w:r w:rsidRPr="001E3F8A">
        <w:rPr>
          <w:sz w:val="32"/>
          <w:szCs w:val="32"/>
        </w:rPr>
        <w:lastRenderedPageBreak/>
        <w:t>CHAPTER 11: MODULE 8 - SKILL-MIX COMPOSITION FOR MODELS OF CARE</w:t>
      </w:r>
      <w:bookmarkEnd w:id="75"/>
    </w:p>
    <w:p w14:paraId="4264CEA5" w14:textId="77777777" w:rsidR="00FD0A67" w:rsidRPr="001E3F8A" w:rsidRDefault="00FD0A67" w:rsidP="00FD0A67">
      <w:pPr>
        <w:rPr>
          <w:sz w:val="20"/>
          <w:szCs w:val="20"/>
        </w:rPr>
      </w:pPr>
    </w:p>
    <w:p w14:paraId="3058712A" w14:textId="77777777" w:rsidR="00FD0A67" w:rsidRPr="001E3F8A" w:rsidRDefault="00FD0A67" w:rsidP="00FD0A67">
      <w:pPr>
        <w:rPr>
          <w:sz w:val="20"/>
          <w:szCs w:val="20"/>
        </w:rPr>
      </w:pPr>
      <w:r w:rsidRPr="001E3F8A">
        <w:rPr>
          <w:rStyle w:val="IntenseQuoteChar"/>
          <w:sz w:val="22"/>
          <w:szCs w:val="20"/>
        </w:rPr>
        <w:t xml:space="preserve">Overview: </w:t>
      </w:r>
      <w:r w:rsidRPr="001E3F8A">
        <w:rPr>
          <w:sz w:val="20"/>
          <w:szCs w:val="20"/>
        </w:rPr>
        <w:t>This module contains indicators which distribute the structure of health workforce by sector facility and specialized skill set. Data obtained from this module helps ascertains human resource capacity for International Health Regulation (IHR) and Field Epidemiology programs. The benefits of data acquired in this module includes below key areas:</w:t>
      </w:r>
    </w:p>
    <w:p w14:paraId="4BFA128D" w14:textId="77777777" w:rsidR="00FD0A67" w:rsidRPr="001E3F8A" w:rsidRDefault="00FD0A67" w:rsidP="00FD0A67">
      <w:pPr>
        <w:pStyle w:val="ListParagraph"/>
        <w:numPr>
          <w:ilvl w:val="0"/>
          <w:numId w:val="32"/>
        </w:numPr>
        <w:rPr>
          <w:sz w:val="20"/>
          <w:szCs w:val="20"/>
        </w:rPr>
      </w:pPr>
      <w:r w:rsidRPr="001E3F8A">
        <w:rPr>
          <w:sz w:val="20"/>
          <w:szCs w:val="20"/>
        </w:rPr>
        <w:t>Matching labour supply with health care needs of population</w:t>
      </w:r>
    </w:p>
    <w:p w14:paraId="53A69133" w14:textId="77777777" w:rsidR="00FD0A67" w:rsidRPr="001E3F8A" w:rsidRDefault="00FD0A67" w:rsidP="00FD0A67">
      <w:pPr>
        <w:pStyle w:val="ListParagraph"/>
        <w:numPr>
          <w:ilvl w:val="0"/>
          <w:numId w:val="32"/>
        </w:numPr>
        <w:rPr>
          <w:sz w:val="20"/>
          <w:szCs w:val="20"/>
        </w:rPr>
      </w:pPr>
      <w:r w:rsidRPr="001E3F8A">
        <w:rPr>
          <w:sz w:val="20"/>
          <w:szCs w:val="20"/>
        </w:rPr>
        <w:t>Skill-mix to case-mix alignment for patient centered care</w:t>
      </w:r>
    </w:p>
    <w:p w14:paraId="381D3389" w14:textId="77777777" w:rsidR="00FD0A67" w:rsidRPr="001E3F8A" w:rsidRDefault="00FD0A67" w:rsidP="00FD0A67">
      <w:pPr>
        <w:pStyle w:val="ListParagraph"/>
        <w:numPr>
          <w:ilvl w:val="0"/>
          <w:numId w:val="32"/>
        </w:numPr>
        <w:rPr>
          <w:sz w:val="20"/>
          <w:szCs w:val="20"/>
        </w:rPr>
      </w:pPr>
      <w:r w:rsidRPr="001E3F8A">
        <w:rPr>
          <w:sz w:val="20"/>
          <w:szCs w:val="20"/>
        </w:rPr>
        <w:t>Compliance with International Health Regulations (IHR)</w:t>
      </w:r>
    </w:p>
    <w:p w14:paraId="534ED8B9" w14:textId="77777777" w:rsidR="00FD0A67" w:rsidRPr="001E3F8A" w:rsidRDefault="00FD0A67" w:rsidP="00FD0A67">
      <w:pPr>
        <w:rPr>
          <w:sz w:val="20"/>
          <w:szCs w:val="20"/>
        </w:rPr>
      </w:pPr>
    </w:p>
    <w:p w14:paraId="12DD15C4" w14:textId="77777777" w:rsidR="00FD0A67" w:rsidRPr="001E3F8A" w:rsidRDefault="00FD0A67" w:rsidP="00FD0A67">
      <w:pPr>
        <w:pStyle w:val="Heading2"/>
        <w:rPr>
          <w:sz w:val="24"/>
          <w:szCs w:val="24"/>
        </w:rPr>
      </w:pPr>
      <w:bookmarkStart w:id="76" w:name="_Toc61959447"/>
      <w:r w:rsidRPr="001E3F8A">
        <w:rPr>
          <w:sz w:val="24"/>
          <w:szCs w:val="24"/>
        </w:rPr>
        <w:t>Key Areas</w:t>
      </w:r>
      <w:bookmarkEnd w:id="76"/>
    </w:p>
    <w:p w14:paraId="4698AA8A" w14:textId="77777777" w:rsidR="00FD0A67" w:rsidRPr="001E3F8A" w:rsidRDefault="00FD0A67" w:rsidP="00FD0A67">
      <w:pPr>
        <w:rPr>
          <w:sz w:val="20"/>
          <w:szCs w:val="20"/>
        </w:rPr>
      </w:pPr>
    </w:p>
    <w:p w14:paraId="69D33BA9" w14:textId="77777777" w:rsidR="00BA6177" w:rsidRPr="001E3F8A" w:rsidRDefault="00095F16" w:rsidP="00BA6177">
      <w:pPr>
        <w:keepNext/>
        <w:rPr>
          <w:sz w:val="20"/>
          <w:szCs w:val="20"/>
        </w:rPr>
      </w:pPr>
      <w:r w:rsidRPr="001E3F8A">
        <w:rPr>
          <w:noProof/>
          <w:sz w:val="20"/>
          <w:szCs w:val="20"/>
          <w:lang w:val="en-GB" w:eastAsia="en-GB"/>
        </w:rPr>
        <w:drawing>
          <wp:inline distT="0" distB="0" distL="0" distR="0" wp14:anchorId="75064395" wp14:editId="0C5B9C59">
            <wp:extent cx="5843839" cy="2510155"/>
            <wp:effectExtent l="0" t="0" r="5080" b="4445"/>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5868532" cy="2520762"/>
                    </a:xfrm>
                    <a:prstGeom prst="rect">
                      <a:avLst/>
                    </a:prstGeom>
                    <a:noFill/>
                  </pic:spPr>
                </pic:pic>
              </a:graphicData>
            </a:graphic>
          </wp:inline>
        </w:drawing>
      </w:r>
    </w:p>
    <w:p w14:paraId="67A49FD4" w14:textId="048D833E" w:rsidR="00FD0A67" w:rsidRPr="001E3F8A" w:rsidRDefault="00BA6177" w:rsidP="00BA6177">
      <w:pPr>
        <w:pStyle w:val="Figures"/>
        <w:rPr>
          <w:sz w:val="16"/>
          <w:szCs w:val="16"/>
        </w:rPr>
      </w:pPr>
      <w:bookmarkStart w:id="77" w:name="_Toc61959380"/>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21</w:t>
      </w:r>
      <w:r w:rsidR="008A1DCC" w:rsidRPr="001E3F8A">
        <w:rPr>
          <w:noProof/>
          <w:sz w:val="16"/>
          <w:szCs w:val="16"/>
        </w:rPr>
        <w:fldChar w:fldCharType="end"/>
      </w:r>
      <w:r w:rsidRPr="001E3F8A">
        <w:rPr>
          <w:noProof/>
          <w:sz w:val="16"/>
          <w:szCs w:val="16"/>
        </w:rPr>
        <w:t xml:space="preserve"> - Module 8 Key Area</w:t>
      </w:r>
      <w:bookmarkEnd w:id="77"/>
    </w:p>
    <w:p w14:paraId="31947543" w14:textId="77777777" w:rsidR="00FD0A67" w:rsidRPr="001E3F8A" w:rsidRDefault="000956D0" w:rsidP="00FD0A67">
      <w:pPr>
        <w:rPr>
          <w:sz w:val="20"/>
          <w:szCs w:val="20"/>
        </w:rPr>
      </w:pPr>
      <w:r w:rsidRPr="001E3F8A">
        <w:rPr>
          <w:sz w:val="20"/>
          <w:szCs w:val="20"/>
        </w:rPr>
        <w:t xml:space="preserve"> </w:t>
      </w:r>
      <w:r w:rsidRPr="001E3F8A">
        <w:rPr>
          <w:sz w:val="20"/>
          <w:szCs w:val="20"/>
        </w:rPr>
        <w:tab/>
      </w:r>
    </w:p>
    <w:p w14:paraId="27635EBD" w14:textId="77777777" w:rsidR="003C5C5E" w:rsidRPr="001E3F8A" w:rsidRDefault="003C5C5E">
      <w:pPr>
        <w:spacing w:line="264" w:lineRule="auto"/>
        <w:rPr>
          <w:sz w:val="20"/>
          <w:szCs w:val="20"/>
        </w:rPr>
      </w:pPr>
      <w:r w:rsidRPr="001E3F8A">
        <w:rPr>
          <w:sz w:val="20"/>
          <w:szCs w:val="20"/>
        </w:rPr>
        <w:br w:type="page"/>
      </w:r>
    </w:p>
    <w:p w14:paraId="2A363282" w14:textId="77777777" w:rsidR="003C5C5E" w:rsidRPr="001E3F8A" w:rsidRDefault="003C5C5E" w:rsidP="003C5C5E">
      <w:pPr>
        <w:pStyle w:val="Heading2"/>
        <w:rPr>
          <w:sz w:val="24"/>
          <w:szCs w:val="24"/>
        </w:rPr>
      </w:pPr>
      <w:bookmarkStart w:id="78" w:name="_Toc61959448"/>
      <w:r w:rsidRPr="001E3F8A">
        <w:rPr>
          <w:sz w:val="24"/>
          <w:szCs w:val="24"/>
        </w:rPr>
        <w:lastRenderedPageBreak/>
        <w:t>Indicator Data</w:t>
      </w:r>
      <w:bookmarkEnd w:id="78"/>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3C5C5E" w:rsidRPr="001E3F8A" w14:paraId="18E711AC"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7C3C6164" w14:textId="77777777" w:rsidR="003C5C5E" w:rsidRPr="001E3F8A" w:rsidRDefault="003C5C5E" w:rsidP="001D6D8B">
            <w:pPr>
              <w:rPr>
                <w:color w:val="FFFFFF" w:themeColor="background1"/>
                <w:sz w:val="20"/>
                <w:szCs w:val="20"/>
              </w:rPr>
            </w:pPr>
            <w:r w:rsidRPr="001E3F8A">
              <w:rPr>
                <w:color w:val="FFFFFF" w:themeColor="background1"/>
                <w:sz w:val="20"/>
                <w:szCs w:val="20"/>
              </w:rPr>
              <w:t>Indicator Id</w:t>
            </w:r>
          </w:p>
        </w:tc>
        <w:tc>
          <w:tcPr>
            <w:tcW w:w="6560" w:type="dxa"/>
          </w:tcPr>
          <w:p w14:paraId="33713410" w14:textId="77777777" w:rsidR="003C5C5E" w:rsidRPr="001E3F8A" w:rsidRDefault="003C5C5E" w:rsidP="001D6D8B">
            <w:pPr>
              <w:jc w:val="left"/>
              <w:rPr>
                <w:color w:val="FFFFFF" w:themeColor="background1"/>
                <w:sz w:val="20"/>
                <w:szCs w:val="20"/>
              </w:rPr>
            </w:pPr>
            <w:r w:rsidRPr="001E3F8A">
              <w:rPr>
                <w:color w:val="FFFFFF" w:themeColor="background1"/>
                <w:sz w:val="20"/>
                <w:szCs w:val="20"/>
              </w:rPr>
              <w:t>8.01</w:t>
            </w:r>
          </w:p>
        </w:tc>
      </w:tr>
      <w:tr w:rsidR="003C5C5E" w:rsidRPr="001E3F8A" w14:paraId="05A53547"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39DAE60" w14:textId="77777777" w:rsidR="003C5C5E" w:rsidRPr="001E3F8A" w:rsidRDefault="003C5C5E" w:rsidP="003C5C5E">
            <w:pPr>
              <w:rPr>
                <w:rFonts w:cs="Segoe UI"/>
                <w:b/>
                <w:bCs/>
                <w:sz w:val="18"/>
                <w:szCs w:val="18"/>
              </w:rPr>
            </w:pPr>
            <w:r w:rsidRPr="001E3F8A">
              <w:rPr>
                <w:rFonts w:cs="Segoe UI"/>
                <w:b/>
                <w:bCs/>
                <w:sz w:val="18"/>
                <w:szCs w:val="18"/>
              </w:rPr>
              <w:t>Unique Reference Id</w:t>
            </w:r>
          </w:p>
        </w:tc>
        <w:tc>
          <w:tcPr>
            <w:tcW w:w="6560" w:type="dxa"/>
          </w:tcPr>
          <w:p w14:paraId="0337903D" w14:textId="77777777" w:rsidR="003C5C5E" w:rsidRPr="001E3F8A" w:rsidRDefault="003C5C5E" w:rsidP="003C5C5E">
            <w:pPr>
              <w:jc w:val="left"/>
              <w:rPr>
                <w:sz w:val="18"/>
                <w:szCs w:val="18"/>
              </w:rPr>
            </w:pPr>
            <w:r w:rsidRPr="001E3F8A">
              <w:rPr>
                <w:sz w:val="18"/>
                <w:szCs w:val="18"/>
              </w:rPr>
              <w:t>ID_226</w:t>
            </w:r>
          </w:p>
        </w:tc>
      </w:tr>
      <w:tr w:rsidR="003C5C5E" w:rsidRPr="001E3F8A" w14:paraId="246A7B03"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DF9925A" w14:textId="77777777" w:rsidR="003C5C5E" w:rsidRPr="001E3F8A" w:rsidRDefault="003C5C5E" w:rsidP="003C5C5E">
            <w:pPr>
              <w:rPr>
                <w:rFonts w:cs="Segoe UI"/>
                <w:b/>
                <w:bCs/>
                <w:sz w:val="18"/>
                <w:szCs w:val="18"/>
              </w:rPr>
            </w:pPr>
            <w:r w:rsidRPr="001E3F8A">
              <w:rPr>
                <w:rFonts w:cs="Segoe UI"/>
                <w:b/>
                <w:bCs/>
                <w:sz w:val="18"/>
                <w:szCs w:val="18"/>
              </w:rPr>
              <w:t>Name</w:t>
            </w:r>
          </w:p>
        </w:tc>
        <w:tc>
          <w:tcPr>
            <w:tcW w:w="6560" w:type="dxa"/>
          </w:tcPr>
          <w:p w14:paraId="5A7061F3" w14:textId="77777777" w:rsidR="003C5C5E" w:rsidRPr="001E3F8A" w:rsidRDefault="003C5C5E" w:rsidP="003C5C5E">
            <w:pPr>
              <w:jc w:val="left"/>
              <w:rPr>
                <w:sz w:val="18"/>
                <w:szCs w:val="18"/>
              </w:rPr>
            </w:pPr>
            <w:r w:rsidRPr="001E3F8A">
              <w:rPr>
                <w:sz w:val="18"/>
                <w:szCs w:val="18"/>
              </w:rPr>
              <w:t>Percentage of health workforce working in hospitals</w:t>
            </w:r>
          </w:p>
        </w:tc>
      </w:tr>
      <w:tr w:rsidR="003C5C5E" w:rsidRPr="001E3F8A" w14:paraId="10EC73B8"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3FDE813" w14:textId="77777777" w:rsidR="003C5C5E" w:rsidRPr="001E3F8A" w:rsidRDefault="003C5C5E" w:rsidP="003C5C5E">
            <w:pPr>
              <w:rPr>
                <w:rFonts w:cs="Segoe UI"/>
                <w:b/>
                <w:bCs/>
                <w:sz w:val="18"/>
                <w:szCs w:val="18"/>
              </w:rPr>
            </w:pPr>
            <w:r w:rsidRPr="001E3F8A">
              <w:rPr>
                <w:rFonts w:cs="Segoe UI"/>
                <w:b/>
                <w:bCs/>
                <w:sz w:val="18"/>
                <w:szCs w:val="18"/>
              </w:rPr>
              <w:t>Definition</w:t>
            </w:r>
          </w:p>
        </w:tc>
        <w:tc>
          <w:tcPr>
            <w:tcW w:w="6560" w:type="dxa"/>
          </w:tcPr>
          <w:p w14:paraId="5EBCED67" w14:textId="77777777" w:rsidR="003C5C5E" w:rsidRPr="001E3F8A" w:rsidRDefault="003C5C5E" w:rsidP="003C5C5E">
            <w:pPr>
              <w:jc w:val="left"/>
              <w:rPr>
                <w:sz w:val="18"/>
                <w:szCs w:val="18"/>
              </w:rPr>
            </w:pPr>
            <w:r w:rsidRPr="001E3F8A">
              <w:rPr>
                <w:sz w:val="18"/>
                <w:szCs w:val="18"/>
              </w:rPr>
              <w:t>Percentage of health workers working in hospitals among all health workers. Hospitals are defined as all types of hospitals, following the International Classification for Health Accounts 2011 (including General hospitals, Mental health hospitals, and Other specialized hospitals).</w:t>
            </w:r>
          </w:p>
        </w:tc>
      </w:tr>
      <w:tr w:rsidR="003C5C5E" w:rsidRPr="001E3F8A" w14:paraId="6C69B622"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A201184" w14:textId="77777777" w:rsidR="003C5C5E" w:rsidRPr="001E3F8A" w:rsidRDefault="003C5C5E" w:rsidP="003C5C5E">
            <w:pPr>
              <w:rPr>
                <w:rFonts w:cs="Segoe UI"/>
                <w:b/>
                <w:bCs/>
                <w:sz w:val="18"/>
                <w:szCs w:val="18"/>
              </w:rPr>
            </w:pPr>
            <w:r w:rsidRPr="001E3F8A">
              <w:rPr>
                <w:rFonts w:cs="Segoe UI"/>
                <w:b/>
                <w:bCs/>
                <w:sz w:val="18"/>
                <w:szCs w:val="18"/>
              </w:rPr>
              <w:t>Numerator</w:t>
            </w:r>
          </w:p>
        </w:tc>
        <w:tc>
          <w:tcPr>
            <w:tcW w:w="6560" w:type="dxa"/>
          </w:tcPr>
          <w:p w14:paraId="1B4CCD39" w14:textId="77777777" w:rsidR="003C5C5E" w:rsidRPr="001E3F8A" w:rsidRDefault="003C5C5E" w:rsidP="003C5C5E">
            <w:pPr>
              <w:jc w:val="left"/>
              <w:rPr>
                <w:sz w:val="18"/>
                <w:szCs w:val="18"/>
              </w:rPr>
            </w:pPr>
            <w:r w:rsidRPr="001E3F8A">
              <w:rPr>
                <w:sz w:val="18"/>
                <w:szCs w:val="18"/>
              </w:rPr>
              <w:t>Total number of active health workers working in hospitals</w:t>
            </w:r>
          </w:p>
        </w:tc>
      </w:tr>
      <w:tr w:rsidR="003C5C5E" w:rsidRPr="001E3F8A" w14:paraId="0CEB24AF"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E7D198F" w14:textId="77777777" w:rsidR="003C5C5E" w:rsidRPr="001E3F8A" w:rsidRDefault="003C5C5E" w:rsidP="003C5C5E">
            <w:pPr>
              <w:rPr>
                <w:rFonts w:cs="Segoe UI"/>
                <w:b/>
                <w:bCs/>
                <w:sz w:val="18"/>
                <w:szCs w:val="18"/>
              </w:rPr>
            </w:pPr>
            <w:r w:rsidRPr="001E3F8A">
              <w:rPr>
                <w:rFonts w:cs="Segoe UI"/>
                <w:b/>
                <w:bCs/>
                <w:sz w:val="18"/>
                <w:szCs w:val="18"/>
              </w:rPr>
              <w:t>Denominator</w:t>
            </w:r>
          </w:p>
        </w:tc>
        <w:tc>
          <w:tcPr>
            <w:tcW w:w="6560" w:type="dxa"/>
          </w:tcPr>
          <w:p w14:paraId="104A494F" w14:textId="77777777" w:rsidR="003C5C5E" w:rsidRPr="001E3F8A" w:rsidRDefault="003C5C5E" w:rsidP="003C5C5E">
            <w:pPr>
              <w:jc w:val="left"/>
              <w:rPr>
                <w:sz w:val="18"/>
                <w:szCs w:val="18"/>
              </w:rPr>
            </w:pPr>
            <w:r w:rsidRPr="001E3F8A">
              <w:rPr>
                <w:sz w:val="18"/>
                <w:szCs w:val="18"/>
              </w:rPr>
              <w:t>Total number of active health workers</w:t>
            </w:r>
          </w:p>
        </w:tc>
      </w:tr>
      <w:tr w:rsidR="003C5C5E" w:rsidRPr="001E3F8A" w14:paraId="0B4499AD"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3EAFDE7" w14:textId="77777777" w:rsidR="003C5C5E" w:rsidRPr="001E3F8A" w:rsidRDefault="003C5C5E" w:rsidP="003C5C5E">
            <w:pPr>
              <w:rPr>
                <w:rFonts w:cs="Segoe UI"/>
                <w:b/>
                <w:bCs/>
                <w:sz w:val="18"/>
                <w:szCs w:val="18"/>
              </w:rPr>
            </w:pPr>
            <w:r w:rsidRPr="001E3F8A">
              <w:rPr>
                <w:rFonts w:cs="Segoe UI"/>
                <w:b/>
                <w:bCs/>
                <w:sz w:val="18"/>
                <w:szCs w:val="18"/>
              </w:rPr>
              <w:t>Value</w:t>
            </w:r>
          </w:p>
        </w:tc>
        <w:tc>
          <w:tcPr>
            <w:tcW w:w="6560" w:type="dxa"/>
          </w:tcPr>
          <w:p w14:paraId="591B66D3" w14:textId="2D6FEFB5" w:rsidR="003C5C5E" w:rsidRPr="001E3F8A" w:rsidRDefault="003C5C5E" w:rsidP="00246A31">
            <w:pPr>
              <w:jc w:val="left"/>
              <w:rPr>
                <w:b/>
                <w:bCs/>
                <w:sz w:val="18"/>
                <w:szCs w:val="18"/>
              </w:rPr>
            </w:pPr>
            <w:r w:rsidRPr="001E3F8A">
              <w:rPr>
                <w:b/>
                <w:bCs/>
                <w:sz w:val="18"/>
                <w:szCs w:val="18"/>
              </w:rPr>
              <w:t>47.</w:t>
            </w:r>
            <w:r w:rsidR="00246A31" w:rsidRPr="001E3F8A">
              <w:rPr>
                <w:b/>
                <w:bCs/>
                <w:sz w:val="18"/>
                <w:szCs w:val="18"/>
              </w:rPr>
              <w:t>4</w:t>
            </w:r>
            <w:r w:rsidRPr="001E3F8A">
              <w:rPr>
                <w:b/>
                <w:bCs/>
                <w:sz w:val="18"/>
                <w:szCs w:val="18"/>
              </w:rPr>
              <w:t>5</w:t>
            </w:r>
          </w:p>
        </w:tc>
      </w:tr>
      <w:tr w:rsidR="003C5C5E" w:rsidRPr="001E3F8A" w14:paraId="25C07FF9"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1C84056" w14:textId="77777777" w:rsidR="003C5C5E" w:rsidRPr="001E3F8A" w:rsidRDefault="003C5C5E" w:rsidP="003C5C5E">
            <w:pPr>
              <w:rPr>
                <w:rFonts w:cs="Segoe UI"/>
                <w:b/>
                <w:bCs/>
                <w:sz w:val="18"/>
                <w:szCs w:val="18"/>
              </w:rPr>
            </w:pPr>
            <w:r w:rsidRPr="001E3F8A">
              <w:rPr>
                <w:rFonts w:cs="Segoe UI"/>
                <w:b/>
                <w:bCs/>
                <w:sz w:val="18"/>
                <w:szCs w:val="18"/>
              </w:rPr>
              <w:t>Unit</w:t>
            </w:r>
          </w:p>
        </w:tc>
        <w:tc>
          <w:tcPr>
            <w:tcW w:w="6560" w:type="dxa"/>
          </w:tcPr>
          <w:p w14:paraId="5A590FD0" w14:textId="77777777" w:rsidR="003C5C5E" w:rsidRPr="001E3F8A" w:rsidRDefault="003C5C5E" w:rsidP="003C5C5E">
            <w:pPr>
              <w:jc w:val="left"/>
              <w:rPr>
                <w:b/>
                <w:bCs/>
                <w:sz w:val="18"/>
                <w:szCs w:val="18"/>
              </w:rPr>
            </w:pPr>
            <w:r w:rsidRPr="001E3F8A">
              <w:rPr>
                <w:b/>
                <w:bCs/>
                <w:sz w:val="18"/>
                <w:szCs w:val="18"/>
              </w:rPr>
              <w:t>Percent (%)</w:t>
            </w:r>
          </w:p>
        </w:tc>
      </w:tr>
      <w:tr w:rsidR="003C5C5E" w:rsidRPr="001E3F8A" w14:paraId="4F00B217"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4FA2C07" w14:textId="77777777" w:rsidR="003C5C5E" w:rsidRPr="001E3F8A" w:rsidRDefault="003C5C5E" w:rsidP="003C5C5E">
            <w:pPr>
              <w:rPr>
                <w:rFonts w:cs="Segoe UI"/>
                <w:b/>
                <w:bCs/>
                <w:sz w:val="18"/>
                <w:szCs w:val="18"/>
              </w:rPr>
            </w:pPr>
            <w:r w:rsidRPr="001E3F8A">
              <w:rPr>
                <w:rFonts w:cs="Segoe UI"/>
                <w:b/>
                <w:bCs/>
                <w:sz w:val="18"/>
                <w:szCs w:val="18"/>
              </w:rPr>
              <w:t>Level</w:t>
            </w:r>
          </w:p>
        </w:tc>
        <w:tc>
          <w:tcPr>
            <w:tcW w:w="6560" w:type="dxa"/>
          </w:tcPr>
          <w:p w14:paraId="6C77E7B3" w14:textId="77777777" w:rsidR="003C5C5E" w:rsidRPr="001E3F8A" w:rsidRDefault="003C5C5E" w:rsidP="003C5C5E">
            <w:pPr>
              <w:jc w:val="left"/>
              <w:rPr>
                <w:sz w:val="18"/>
                <w:szCs w:val="18"/>
              </w:rPr>
            </w:pPr>
            <w:r w:rsidRPr="001E3F8A">
              <w:rPr>
                <w:sz w:val="18"/>
                <w:szCs w:val="18"/>
              </w:rPr>
              <w:t>UAE Public Sector - Partial</w:t>
            </w:r>
          </w:p>
        </w:tc>
      </w:tr>
      <w:tr w:rsidR="003C5C5E" w:rsidRPr="001E3F8A" w14:paraId="09C3E628"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8BD0421" w14:textId="77777777" w:rsidR="003C5C5E" w:rsidRPr="001E3F8A" w:rsidRDefault="003C5C5E" w:rsidP="003C5C5E">
            <w:pPr>
              <w:rPr>
                <w:rFonts w:cs="Segoe UI"/>
                <w:b/>
                <w:bCs/>
                <w:sz w:val="18"/>
                <w:szCs w:val="18"/>
              </w:rPr>
            </w:pPr>
            <w:r w:rsidRPr="001E3F8A">
              <w:rPr>
                <w:rFonts w:cs="Segoe UI"/>
                <w:b/>
                <w:bCs/>
                <w:sz w:val="18"/>
                <w:szCs w:val="18"/>
              </w:rPr>
              <w:t>Data Sources</w:t>
            </w:r>
          </w:p>
        </w:tc>
        <w:tc>
          <w:tcPr>
            <w:tcW w:w="6560" w:type="dxa"/>
          </w:tcPr>
          <w:p w14:paraId="365455C8" w14:textId="77777777" w:rsidR="003C5C5E" w:rsidRPr="001E3F8A" w:rsidRDefault="003C5C5E" w:rsidP="003C5C5E">
            <w:pPr>
              <w:jc w:val="left"/>
              <w:rPr>
                <w:sz w:val="18"/>
                <w:szCs w:val="18"/>
              </w:rPr>
            </w:pPr>
            <w:r w:rsidRPr="001E3F8A">
              <w:rPr>
                <w:sz w:val="18"/>
                <w:szCs w:val="18"/>
              </w:rPr>
              <w:t>Ministry of Health and Prevention (MOHAP)</w:t>
            </w:r>
          </w:p>
          <w:p w14:paraId="5C6BB3CB" w14:textId="77777777" w:rsidR="003C5C5E" w:rsidRPr="001E3F8A" w:rsidRDefault="003C5C5E" w:rsidP="003C5C5E">
            <w:pPr>
              <w:jc w:val="left"/>
              <w:rPr>
                <w:sz w:val="18"/>
                <w:szCs w:val="18"/>
              </w:rPr>
            </w:pPr>
            <w:r w:rsidRPr="001E3F8A">
              <w:rPr>
                <w:sz w:val="18"/>
                <w:szCs w:val="18"/>
              </w:rPr>
              <w:t>Ministry of Presidential Affairs (MOPA)</w:t>
            </w:r>
          </w:p>
          <w:p w14:paraId="2ADD604B" w14:textId="73F38DE1" w:rsidR="003C5C5E" w:rsidRPr="001E3F8A" w:rsidRDefault="001B1D78" w:rsidP="003C5C5E">
            <w:pPr>
              <w:jc w:val="left"/>
              <w:rPr>
                <w:sz w:val="18"/>
                <w:szCs w:val="18"/>
              </w:rPr>
            </w:pPr>
            <w:r>
              <w:rPr>
                <w:sz w:val="18"/>
                <w:szCs w:val="18"/>
              </w:rPr>
              <w:t xml:space="preserve">Department of Health </w:t>
            </w:r>
            <w:r w:rsidR="003C5C5E" w:rsidRPr="001E3F8A">
              <w:rPr>
                <w:sz w:val="18"/>
                <w:szCs w:val="18"/>
              </w:rPr>
              <w:t>(DOH)</w:t>
            </w:r>
          </w:p>
        </w:tc>
      </w:tr>
    </w:tbl>
    <w:p w14:paraId="3B6135E4" w14:textId="77777777" w:rsidR="003C5C5E" w:rsidRPr="001E3F8A" w:rsidRDefault="003C5C5E" w:rsidP="003C5C5E">
      <w:pPr>
        <w:rPr>
          <w:sz w:val="20"/>
          <w:szCs w:val="20"/>
        </w:rPr>
      </w:pPr>
    </w:p>
    <w:p w14:paraId="1B5D4FDC" w14:textId="77777777" w:rsidR="003C5C5E" w:rsidRPr="001E3F8A" w:rsidRDefault="003C5C5E">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3C5C5E" w:rsidRPr="001E3F8A" w14:paraId="6DE8CB84"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65CD7134" w14:textId="77777777" w:rsidR="003C5C5E" w:rsidRPr="001E3F8A" w:rsidRDefault="003C5C5E" w:rsidP="001D6D8B">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157CC045" w14:textId="77777777" w:rsidR="003C5C5E" w:rsidRPr="001E3F8A" w:rsidRDefault="003C5C5E" w:rsidP="001D6D8B">
            <w:pPr>
              <w:jc w:val="left"/>
              <w:rPr>
                <w:color w:val="FFFFFF" w:themeColor="background1"/>
                <w:sz w:val="20"/>
                <w:szCs w:val="20"/>
              </w:rPr>
            </w:pPr>
            <w:r w:rsidRPr="001E3F8A">
              <w:rPr>
                <w:color w:val="FFFFFF" w:themeColor="background1"/>
                <w:sz w:val="20"/>
                <w:szCs w:val="20"/>
              </w:rPr>
              <w:t>8.02</w:t>
            </w:r>
          </w:p>
        </w:tc>
      </w:tr>
      <w:tr w:rsidR="003C5C5E" w:rsidRPr="001E3F8A" w14:paraId="7969BAD2"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6D4667D" w14:textId="77777777" w:rsidR="003C5C5E" w:rsidRPr="001E3F8A" w:rsidRDefault="003C5C5E" w:rsidP="003C5C5E">
            <w:pPr>
              <w:rPr>
                <w:rFonts w:cs="Segoe UI"/>
                <w:b/>
                <w:bCs/>
                <w:sz w:val="18"/>
                <w:szCs w:val="18"/>
              </w:rPr>
            </w:pPr>
            <w:r w:rsidRPr="001E3F8A">
              <w:rPr>
                <w:rFonts w:cs="Segoe UI"/>
                <w:b/>
                <w:bCs/>
                <w:sz w:val="18"/>
                <w:szCs w:val="18"/>
              </w:rPr>
              <w:t>Unique Reference Id</w:t>
            </w:r>
          </w:p>
        </w:tc>
        <w:tc>
          <w:tcPr>
            <w:tcW w:w="6560" w:type="dxa"/>
          </w:tcPr>
          <w:p w14:paraId="6D6C93A9" w14:textId="77777777" w:rsidR="003C5C5E" w:rsidRPr="001E3F8A" w:rsidRDefault="003C5C5E" w:rsidP="003C5C5E">
            <w:pPr>
              <w:jc w:val="left"/>
              <w:rPr>
                <w:sz w:val="18"/>
                <w:szCs w:val="18"/>
              </w:rPr>
            </w:pPr>
            <w:r w:rsidRPr="001E3F8A">
              <w:rPr>
                <w:sz w:val="18"/>
                <w:szCs w:val="18"/>
              </w:rPr>
              <w:t>ID_227</w:t>
            </w:r>
          </w:p>
        </w:tc>
      </w:tr>
      <w:tr w:rsidR="003C5C5E" w:rsidRPr="001E3F8A" w14:paraId="2D950CDA"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830F103" w14:textId="77777777" w:rsidR="003C5C5E" w:rsidRPr="001E3F8A" w:rsidRDefault="003C5C5E" w:rsidP="003C5C5E">
            <w:pPr>
              <w:rPr>
                <w:rFonts w:cs="Segoe UI"/>
                <w:b/>
                <w:bCs/>
                <w:sz w:val="18"/>
                <w:szCs w:val="18"/>
              </w:rPr>
            </w:pPr>
            <w:r w:rsidRPr="001E3F8A">
              <w:rPr>
                <w:rFonts w:cs="Segoe UI"/>
                <w:b/>
                <w:bCs/>
                <w:sz w:val="18"/>
                <w:szCs w:val="18"/>
              </w:rPr>
              <w:t>Name</w:t>
            </w:r>
          </w:p>
        </w:tc>
        <w:tc>
          <w:tcPr>
            <w:tcW w:w="6560" w:type="dxa"/>
          </w:tcPr>
          <w:p w14:paraId="389B017E" w14:textId="77777777" w:rsidR="003C5C5E" w:rsidRPr="001E3F8A" w:rsidRDefault="003C5C5E" w:rsidP="003C5C5E">
            <w:pPr>
              <w:jc w:val="left"/>
              <w:rPr>
                <w:sz w:val="18"/>
                <w:szCs w:val="18"/>
              </w:rPr>
            </w:pPr>
            <w:r w:rsidRPr="001E3F8A">
              <w:rPr>
                <w:sz w:val="18"/>
                <w:szCs w:val="18"/>
              </w:rPr>
              <w:t>Percentage of health workforce working in residential long-term care facilities</w:t>
            </w:r>
          </w:p>
        </w:tc>
      </w:tr>
      <w:tr w:rsidR="003C5C5E" w:rsidRPr="001E3F8A" w14:paraId="54EB2ED5"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A1AC503" w14:textId="77777777" w:rsidR="003C5C5E" w:rsidRPr="001E3F8A" w:rsidRDefault="003C5C5E" w:rsidP="003C5C5E">
            <w:pPr>
              <w:rPr>
                <w:rFonts w:cs="Segoe UI"/>
                <w:b/>
                <w:bCs/>
                <w:sz w:val="18"/>
                <w:szCs w:val="18"/>
              </w:rPr>
            </w:pPr>
            <w:r w:rsidRPr="001E3F8A">
              <w:rPr>
                <w:rFonts w:cs="Segoe UI"/>
                <w:b/>
                <w:bCs/>
                <w:sz w:val="18"/>
                <w:szCs w:val="18"/>
              </w:rPr>
              <w:t>Definition</w:t>
            </w:r>
          </w:p>
        </w:tc>
        <w:tc>
          <w:tcPr>
            <w:tcW w:w="6560" w:type="dxa"/>
          </w:tcPr>
          <w:p w14:paraId="0004D850" w14:textId="77777777" w:rsidR="003C5C5E" w:rsidRPr="001E3F8A" w:rsidRDefault="003C5C5E" w:rsidP="003C5C5E">
            <w:pPr>
              <w:jc w:val="left"/>
              <w:rPr>
                <w:sz w:val="18"/>
                <w:szCs w:val="18"/>
              </w:rPr>
            </w:pPr>
            <w:r w:rsidRPr="001E3F8A">
              <w:rPr>
                <w:sz w:val="18"/>
                <w:szCs w:val="18"/>
              </w:rPr>
              <w:t>Percentage of health workers, excluding social care workers, working in residential long-term care among all health workers. A residential long-term care facility is any type of nursing and residential care facility defined in the HP2.1 and HP2.9 categories of the International Classification for Health Accounts 2011.</w:t>
            </w:r>
          </w:p>
        </w:tc>
      </w:tr>
      <w:tr w:rsidR="003C5C5E" w:rsidRPr="001E3F8A" w14:paraId="2F4CEF67"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D707CF1" w14:textId="77777777" w:rsidR="003C5C5E" w:rsidRPr="001E3F8A" w:rsidRDefault="003C5C5E" w:rsidP="003C5C5E">
            <w:pPr>
              <w:rPr>
                <w:rFonts w:cs="Segoe UI"/>
                <w:b/>
                <w:bCs/>
                <w:sz w:val="18"/>
                <w:szCs w:val="18"/>
              </w:rPr>
            </w:pPr>
            <w:r w:rsidRPr="001E3F8A">
              <w:rPr>
                <w:rFonts w:cs="Segoe UI"/>
                <w:b/>
                <w:bCs/>
                <w:sz w:val="18"/>
                <w:szCs w:val="18"/>
              </w:rPr>
              <w:t>Numerator</w:t>
            </w:r>
          </w:p>
        </w:tc>
        <w:tc>
          <w:tcPr>
            <w:tcW w:w="6560" w:type="dxa"/>
          </w:tcPr>
          <w:p w14:paraId="3F760FE7" w14:textId="77777777" w:rsidR="003C5C5E" w:rsidRPr="001E3F8A" w:rsidRDefault="003C5C5E" w:rsidP="003C5C5E">
            <w:pPr>
              <w:jc w:val="left"/>
              <w:rPr>
                <w:sz w:val="18"/>
                <w:szCs w:val="18"/>
              </w:rPr>
            </w:pPr>
            <w:r w:rsidRPr="001E3F8A">
              <w:rPr>
                <w:sz w:val="18"/>
                <w:szCs w:val="18"/>
              </w:rPr>
              <w:t>Total number of active health workers working in residential long-term care facilities</w:t>
            </w:r>
          </w:p>
        </w:tc>
      </w:tr>
      <w:tr w:rsidR="003C5C5E" w:rsidRPr="001E3F8A" w14:paraId="3C76CDF6"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5891E22" w14:textId="77777777" w:rsidR="003C5C5E" w:rsidRPr="001E3F8A" w:rsidRDefault="003C5C5E" w:rsidP="003C5C5E">
            <w:pPr>
              <w:rPr>
                <w:rFonts w:cs="Segoe UI"/>
                <w:b/>
                <w:bCs/>
                <w:sz w:val="18"/>
                <w:szCs w:val="18"/>
              </w:rPr>
            </w:pPr>
            <w:r w:rsidRPr="001E3F8A">
              <w:rPr>
                <w:rFonts w:cs="Segoe UI"/>
                <w:b/>
                <w:bCs/>
                <w:sz w:val="18"/>
                <w:szCs w:val="18"/>
              </w:rPr>
              <w:t>Denominator</w:t>
            </w:r>
          </w:p>
        </w:tc>
        <w:tc>
          <w:tcPr>
            <w:tcW w:w="6560" w:type="dxa"/>
          </w:tcPr>
          <w:p w14:paraId="6855BE6A" w14:textId="77777777" w:rsidR="003C5C5E" w:rsidRPr="001E3F8A" w:rsidRDefault="003C5C5E" w:rsidP="003C5C5E">
            <w:pPr>
              <w:jc w:val="left"/>
              <w:rPr>
                <w:sz w:val="18"/>
                <w:szCs w:val="18"/>
              </w:rPr>
            </w:pPr>
            <w:r w:rsidRPr="001E3F8A">
              <w:rPr>
                <w:sz w:val="18"/>
                <w:szCs w:val="18"/>
              </w:rPr>
              <w:t>Total number of active health workers</w:t>
            </w:r>
          </w:p>
        </w:tc>
      </w:tr>
      <w:tr w:rsidR="003C5C5E" w:rsidRPr="001E3F8A" w14:paraId="26E41EC5"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4C82DF6" w14:textId="77777777" w:rsidR="003C5C5E" w:rsidRPr="001E3F8A" w:rsidRDefault="003C5C5E" w:rsidP="003C5C5E">
            <w:pPr>
              <w:rPr>
                <w:rFonts w:cs="Segoe UI"/>
                <w:b/>
                <w:bCs/>
                <w:sz w:val="18"/>
                <w:szCs w:val="18"/>
              </w:rPr>
            </w:pPr>
            <w:r w:rsidRPr="001E3F8A">
              <w:rPr>
                <w:rFonts w:cs="Segoe UI"/>
                <w:b/>
                <w:bCs/>
                <w:sz w:val="18"/>
                <w:szCs w:val="18"/>
              </w:rPr>
              <w:t>Value</w:t>
            </w:r>
          </w:p>
        </w:tc>
        <w:tc>
          <w:tcPr>
            <w:tcW w:w="6560" w:type="dxa"/>
          </w:tcPr>
          <w:p w14:paraId="7E97F6CD" w14:textId="77777777" w:rsidR="003C5C5E" w:rsidRPr="001E3F8A" w:rsidRDefault="003C5C5E" w:rsidP="003C5C5E">
            <w:pPr>
              <w:jc w:val="left"/>
              <w:rPr>
                <w:b/>
                <w:bCs/>
                <w:sz w:val="18"/>
                <w:szCs w:val="18"/>
              </w:rPr>
            </w:pPr>
            <w:r w:rsidRPr="001E3F8A">
              <w:rPr>
                <w:b/>
                <w:bCs/>
                <w:sz w:val="18"/>
                <w:szCs w:val="18"/>
              </w:rPr>
              <w:t>1.41</w:t>
            </w:r>
          </w:p>
        </w:tc>
      </w:tr>
      <w:tr w:rsidR="003C5C5E" w:rsidRPr="001E3F8A" w14:paraId="696814C4"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87D2EA1" w14:textId="77777777" w:rsidR="003C5C5E" w:rsidRPr="001E3F8A" w:rsidRDefault="003C5C5E" w:rsidP="001D6D8B">
            <w:pPr>
              <w:rPr>
                <w:rFonts w:cs="Segoe UI"/>
                <w:b/>
                <w:bCs/>
                <w:sz w:val="18"/>
                <w:szCs w:val="18"/>
              </w:rPr>
            </w:pPr>
            <w:r w:rsidRPr="001E3F8A">
              <w:rPr>
                <w:rFonts w:cs="Segoe UI"/>
                <w:b/>
                <w:bCs/>
                <w:sz w:val="18"/>
                <w:szCs w:val="18"/>
              </w:rPr>
              <w:t>Unit</w:t>
            </w:r>
          </w:p>
        </w:tc>
        <w:tc>
          <w:tcPr>
            <w:tcW w:w="6560" w:type="dxa"/>
          </w:tcPr>
          <w:p w14:paraId="15729FC5" w14:textId="77777777" w:rsidR="003C5C5E" w:rsidRPr="001E3F8A" w:rsidRDefault="003C5C5E" w:rsidP="001D6D8B">
            <w:pPr>
              <w:jc w:val="left"/>
              <w:rPr>
                <w:b/>
                <w:bCs/>
                <w:sz w:val="18"/>
                <w:szCs w:val="18"/>
              </w:rPr>
            </w:pPr>
            <w:r w:rsidRPr="001E3F8A">
              <w:rPr>
                <w:b/>
                <w:bCs/>
                <w:sz w:val="18"/>
                <w:szCs w:val="18"/>
              </w:rPr>
              <w:t>Percent (%)</w:t>
            </w:r>
          </w:p>
        </w:tc>
      </w:tr>
      <w:tr w:rsidR="003C5C5E" w:rsidRPr="001E3F8A" w14:paraId="238E22BB"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8F198FD" w14:textId="77777777" w:rsidR="003C5C5E" w:rsidRPr="001E3F8A" w:rsidRDefault="003C5C5E" w:rsidP="001D6D8B">
            <w:pPr>
              <w:rPr>
                <w:rFonts w:cs="Segoe UI"/>
                <w:b/>
                <w:bCs/>
                <w:sz w:val="18"/>
                <w:szCs w:val="18"/>
              </w:rPr>
            </w:pPr>
            <w:r w:rsidRPr="001E3F8A">
              <w:rPr>
                <w:rFonts w:cs="Segoe UI"/>
                <w:b/>
                <w:bCs/>
                <w:sz w:val="18"/>
                <w:szCs w:val="18"/>
              </w:rPr>
              <w:t>Level</w:t>
            </w:r>
          </w:p>
        </w:tc>
        <w:tc>
          <w:tcPr>
            <w:tcW w:w="6560" w:type="dxa"/>
          </w:tcPr>
          <w:p w14:paraId="4787106E" w14:textId="77777777" w:rsidR="003C5C5E" w:rsidRPr="001E3F8A" w:rsidRDefault="003C5C5E" w:rsidP="001D6D8B">
            <w:pPr>
              <w:jc w:val="left"/>
              <w:rPr>
                <w:sz w:val="18"/>
                <w:szCs w:val="18"/>
              </w:rPr>
            </w:pPr>
            <w:r w:rsidRPr="001E3F8A">
              <w:rPr>
                <w:sz w:val="18"/>
                <w:szCs w:val="18"/>
              </w:rPr>
              <w:t>UAE Public Sector - Partial</w:t>
            </w:r>
          </w:p>
        </w:tc>
      </w:tr>
      <w:tr w:rsidR="003C5C5E" w:rsidRPr="001E3F8A" w14:paraId="51ACC8A0"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ED72073" w14:textId="77777777" w:rsidR="003C5C5E" w:rsidRPr="001E3F8A" w:rsidRDefault="003C5C5E" w:rsidP="001D6D8B">
            <w:pPr>
              <w:rPr>
                <w:rFonts w:cs="Segoe UI"/>
                <w:b/>
                <w:bCs/>
                <w:sz w:val="18"/>
                <w:szCs w:val="18"/>
              </w:rPr>
            </w:pPr>
            <w:r w:rsidRPr="001E3F8A">
              <w:rPr>
                <w:rFonts w:cs="Segoe UI"/>
                <w:b/>
                <w:bCs/>
                <w:sz w:val="18"/>
                <w:szCs w:val="18"/>
              </w:rPr>
              <w:t>Data Sources</w:t>
            </w:r>
          </w:p>
        </w:tc>
        <w:tc>
          <w:tcPr>
            <w:tcW w:w="6560" w:type="dxa"/>
          </w:tcPr>
          <w:p w14:paraId="3E049E50" w14:textId="77777777" w:rsidR="003C5C5E" w:rsidRPr="001E3F8A" w:rsidRDefault="003C5C5E" w:rsidP="001D6D8B">
            <w:pPr>
              <w:jc w:val="left"/>
              <w:rPr>
                <w:sz w:val="18"/>
                <w:szCs w:val="18"/>
              </w:rPr>
            </w:pPr>
            <w:r w:rsidRPr="001E3F8A">
              <w:rPr>
                <w:sz w:val="18"/>
                <w:szCs w:val="18"/>
              </w:rPr>
              <w:t>Ministry of Health and Prevention (MOHAP)</w:t>
            </w:r>
          </w:p>
          <w:p w14:paraId="523A484A" w14:textId="77777777" w:rsidR="003C5C5E" w:rsidRPr="001E3F8A" w:rsidRDefault="003C5C5E" w:rsidP="001D6D8B">
            <w:pPr>
              <w:jc w:val="left"/>
              <w:rPr>
                <w:sz w:val="18"/>
                <w:szCs w:val="18"/>
              </w:rPr>
            </w:pPr>
            <w:r w:rsidRPr="001E3F8A">
              <w:rPr>
                <w:sz w:val="18"/>
                <w:szCs w:val="18"/>
              </w:rPr>
              <w:t>Ministry of Presidential Affairs (MOPA)</w:t>
            </w:r>
          </w:p>
          <w:p w14:paraId="20F427EF" w14:textId="0510A5D7" w:rsidR="003C5C5E" w:rsidRPr="001E3F8A" w:rsidRDefault="00255ADE" w:rsidP="001D6D8B">
            <w:pPr>
              <w:jc w:val="left"/>
              <w:rPr>
                <w:sz w:val="18"/>
                <w:szCs w:val="18"/>
              </w:rPr>
            </w:pPr>
            <w:r>
              <w:rPr>
                <w:sz w:val="18"/>
                <w:szCs w:val="18"/>
              </w:rPr>
              <w:t xml:space="preserve">Department of Health </w:t>
            </w:r>
            <w:r w:rsidR="003C5C5E" w:rsidRPr="001E3F8A">
              <w:rPr>
                <w:sz w:val="18"/>
                <w:szCs w:val="18"/>
              </w:rPr>
              <w:t>(DOH)</w:t>
            </w:r>
          </w:p>
        </w:tc>
      </w:tr>
    </w:tbl>
    <w:p w14:paraId="6C9982EE" w14:textId="77777777" w:rsidR="003C5C5E" w:rsidRPr="001E3F8A" w:rsidRDefault="003C5C5E" w:rsidP="003C5C5E">
      <w:pPr>
        <w:rPr>
          <w:sz w:val="20"/>
          <w:szCs w:val="20"/>
        </w:rPr>
      </w:pPr>
    </w:p>
    <w:p w14:paraId="5840D860" w14:textId="77777777" w:rsidR="003C5C5E" w:rsidRPr="001E3F8A" w:rsidRDefault="003C5C5E">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3C5C5E" w:rsidRPr="001E3F8A" w14:paraId="03978B90"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AB9B4B7" w14:textId="77777777" w:rsidR="003C5C5E" w:rsidRPr="001E3F8A" w:rsidRDefault="003C5C5E" w:rsidP="001D6D8B">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5156A227" w14:textId="77777777" w:rsidR="003C5C5E" w:rsidRPr="001E3F8A" w:rsidRDefault="003C5C5E" w:rsidP="001D6D8B">
            <w:pPr>
              <w:jc w:val="left"/>
              <w:rPr>
                <w:color w:val="FFFFFF" w:themeColor="background1"/>
                <w:sz w:val="20"/>
                <w:szCs w:val="20"/>
              </w:rPr>
            </w:pPr>
            <w:r w:rsidRPr="001E3F8A">
              <w:rPr>
                <w:color w:val="FFFFFF" w:themeColor="background1"/>
                <w:sz w:val="20"/>
                <w:szCs w:val="20"/>
              </w:rPr>
              <w:t>8.03</w:t>
            </w:r>
          </w:p>
        </w:tc>
      </w:tr>
      <w:tr w:rsidR="003C5C5E" w:rsidRPr="001E3F8A" w14:paraId="3760A66C"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7D1BB2C" w14:textId="77777777" w:rsidR="003C5C5E" w:rsidRPr="001E3F8A" w:rsidRDefault="003C5C5E" w:rsidP="003C5C5E">
            <w:pPr>
              <w:rPr>
                <w:rFonts w:cs="Segoe UI"/>
                <w:b/>
                <w:bCs/>
                <w:sz w:val="18"/>
                <w:szCs w:val="18"/>
              </w:rPr>
            </w:pPr>
            <w:r w:rsidRPr="001E3F8A">
              <w:rPr>
                <w:rFonts w:cs="Segoe UI"/>
                <w:b/>
                <w:bCs/>
                <w:sz w:val="18"/>
                <w:szCs w:val="18"/>
              </w:rPr>
              <w:t>Unique Reference Id</w:t>
            </w:r>
          </w:p>
        </w:tc>
        <w:tc>
          <w:tcPr>
            <w:tcW w:w="6560" w:type="dxa"/>
          </w:tcPr>
          <w:p w14:paraId="74067919" w14:textId="77777777" w:rsidR="003C5C5E" w:rsidRPr="001E3F8A" w:rsidRDefault="003C5C5E" w:rsidP="003C5C5E">
            <w:pPr>
              <w:jc w:val="left"/>
              <w:rPr>
                <w:sz w:val="18"/>
                <w:szCs w:val="18"/>
              </w:rPr>
            </w:pPr>
            <w:r w:rsidRPr="001E3F8A">
              <w:rPr>
                <w:sz w:val="18"/>
                <w:szCs w:val="18"/>
              </w:rPr>
              <w:t>ID_228</w:t>
            </w:r>
          </w:p>
        </w:tc>
      </w:tr>
      <w:tr w:rsidR="003C5C5E" w:rsidRPr="001E3F8A" w14:paraId="767BA74B"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1DD5E45" w14:textId="77777777" w:rsidR="003C5C5E" w:rsidRPr="001E3F8A" w:rsidRDefault="003C5C5E" w:rsidP="003C5C5E">
            <w:pPr>
              <w:rPr>
                <w:rFonts w:cs="Segoe UI"/>
                <w:b/>
                <w:bCs/>
                <w:sz w:val="18"/>
                <w:szCs w:val="18"/>
              </w:rPr>
            </w:pPr>
            <w:r w:rsidRPr="001E3F8A">
              <w:rPr>
                <w:rFonts w:cs="Segoe UI"/>
                <w:b/>
                <w:bCs/>
                <w:sz w:val="18"/>
                <w:szCs w:val="18"/>
              </w:rPr>
              <w:t>Name</w:t>
            </w:r>
          </w:p>
        </w:tc>
        <w:tc>
          <w:tcPr>
            <w:tcW w:w="6560" w:type="dxa"/>
          </w:tcPr>
          <w:p w14:paraId="74763928" w14:textId="77777777" w:rsidR="003C5C5E" w:rsidRPr="001E3F8A" w:rsidRDefault="003C5C5E" w:rsidP="003C5C5E">
            <w:pPr>
              <w:jc w:val="left"/>
              <w:rPr>
                <w:sz w:val="18"/>
                <w:szCs w:val="18"/>
              </w:rPr>
            </w:pPr>
            <w:r w:rsidRPr="001E3F8A">
              <w:rPr>
                <w:sz w:val="18"/>
                <w:szCs w:val="18"/>
              </w:rPr>
              <w:t>Percentage of health workforce working in ambulatory health care (primary health care level facilities)</w:t>
            </w:r>
          </w:p>
        </w:tc>
      </w:tr>
      <w:tr w:rsidR="003C5C5E" w:rsidRPr="001E3F8A" w14:paraId="09C3E661"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0CDDA84" w14:textId="77777777" w:rsidR="003C5C5E" w:rsidRPr="001E3F8A" w:rsidRDefault="003C5C5E" w:rsidP="003C5C5E">
            <w:pPr>
              <w:rPr>
                <w:rFonts w:cs="Segoe UI"/>
                <w:b/>
                <w:bCs/>
                <w:sz w:val="18"/>
                <w:szCs w:val="18"/>
              </w:rPr>
            </w:pPr>
            <w:r w:rsidRPr="001E3F8A">
              <w:rPr>
                <w:rFonts w:cs="Segoe UI"/>
                <w:b/>
                <w:bCs/>
                <w:sz w:val="18"/>
                <w:szCs w:val="18"/>
              </w:rPr>
              <w:t>Definition</w:t>
            </w:r>
          </w:p>
        </w:tc>
        <w:tc>
          <w:tcPr>
            <w:tcW w:w="6560" w:type="dxa"/>
          </w:tcPr>
          <w:p w14:paraId="7444AD93" w14:textId="77777777" w:rsidR="003C5C5E" w:rsidRPr="001E3F8A" w:rsidRDefault="003C5C5E" w:rsidP="003C5C5E">
            <w:pPr>
              <w:jc w:val="left"/>
              <w:rPr>
                <w:sz w:val="18"/>
                <w:szCs w:val="18"/>
              </w:rPr>
            </w:pPr>
            <w:r w:rsidRPr="001E3F8A">
              <w:rPr>
                <w:sz w:val="18"/>
                <w:szCs w:val="18"/>
              </w:rPr>
              <w:t>Percentage of health workforce working in ambulatory health care presumed to be primary health care level facilities. Ambulatory care provision refers to individuals and organizations that deliver personal healthcare services on an outpatient basis. This includes diagnosis, observation, consultation, treatment, intervention, rehabilitation services, and advanced medical technology and procedures even when provided outside of hospitals.</w:t>
            </w:r>
          </w:p>
        </w:tc>
      </w:tr>
      <w:tr w:rsidR="003C5C5E" w:rsidRPr="001E3F8A" w14:paraId="468A8967"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B69CD90" w14:textId="77777777" w:rsidR="003C5C5E" w:rsidRPr="001E3F8A" w:rsidRDefault="003C5C5E" w:rsidP="003C5C5E">
            <w:pPr>
              <w:rPr>
                <w:rFonts w:cs="Segoe UI"/>
                <w:b/>
                <w:bCs/>
                <w:sz w:val="18"/>
                <w:szCs w:val="18"/>
              </w:rPr>
            </w:pPr>
            <w:r w:rsidRPr="001E3F8A">
              <w:rPr>
                <w:rFonts w:cs="Segoe UI"/>
                <w:b/>
                <w:bCs/>
                <w:sz w:val="18"/>
                <w:szCs w:val="18"/>
              </w:rPr>
              <w:t>Numerator</w:t>
            </w:r>
          </w:p>
        </w:tc>
        <w:tc>
          <w:tcPr>
            <w:tcW w:w="6560" w:type="dxa"/>
          </w:tcPr>
          <w:p w14:paraId="64FFDB3C" w14:textId="77777777" w:rsidR="003C5C5E" w:rsidRPr="001E3F8A" w:rsidRDefault="003C5C5E" w:rsidP="003C5C5E">
            <w:pPr>
              <w:jc w:val="left"/>
              <w:rPr>
                <w:sz w:val="18"/>
                <w:szCs w:val="18"/>
              </w:rPr>
            </w:pPr>
            <w:r w:rsidRPr="001E3F8A">
              <w:rPr>
                <w:sz w:val="18"/>
                <w:szCs w:val="18"/>
              </w:rPr>
              <w:t>Total number of active health workers working in ambulatory health care presumed to be primary health care level facilities</w:t>
            </w:r>
          </w:p>
        </w:tc>
      </w:tr>
      <w:tr w:rsidR="003C5C5E" w:rsidRPr="001E3F8A" w14:paraId="0DBAF2DF" w14:textId="77777777" w:rsidTr="003C5C5E">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BC610E1" w14:textId="77777777" w:rsidR="003C5C5E" w:rsidRPr="001E3F8A" w:rsidRDefault="003C5C5E" w:rsidP="003C5C5E">
            <w:pPr>
              <w:rPr>
                <w:rFonts w:cs="Segoe UI"/>
                <w:b/>
                <w:bCs/>
                <w:sz w:val="18"/>
                <w:szCs w:val="18"/>
              </w:rPr>
            </w:pPr>
            <w:r w:rsidRPr="001E3F8A">
              <w:rPr>
                <w:rFonts w:cs="Segoe UI"/>
                <w:b/>
                <w:bCs/>
                <w:sz w:val="18"/>
                <w:szCs w:val="18"/>
              </w:rPr>
              <w:t>Denominator</w:t>
            </w:r>
          </w:p>
        </w:tc>
        <w:tc>
          <w:tcPr>
            <w:tcW w:w="6560" w:type="dxa"/>
          </w:tcPr>
          <w:p w14:paraId="08826720" w14:textId="77777777" w:rsidR="003C5C5E" w:rsidRPr="001E3F8A" w:rsidRDefault="003C5C5E" w:rsidP="003C5C5E">
            <w:pPr>
              <w:jc w:val="left"/>
              <w:rPr>
                <w:sz w:val="18"/>
                <w:szCs w:val="18"/>
              </w:rPr>
            </w:pPr>
            <w:r w:rsidRPr="001E3F8A">
              <w:rPr>
                <w:sz w:val="18"/>
                <w:szCs w:val="18"/>
              </w:rPr>
              <w:t>Total number of active health workers</w:t>
            </w:r>
          </w:p>
        </w:tc>
      </w:tr>
      <w:tr w:rsidR="003C5C5E" w:rsidRPr="001E3F8A" w14:paraId="4F06C5D5" w14:textId="77777777" w:rsidTr="003C5C5E">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80409FC" w14:textId="77777777" w:rsidR="003C5C5E" w:rsidRPr="001E3F8A" w:rsidRDefault="003C5C5E" w:rsidP="003C5C5E">
            <w:pPr>
              <w:rPr>
                <w:rFonts w:cs="Segoe UI"/>
                <w:b/>
                <w:bCs/>
                <w:sz w:val="18"/>
                <w:szCs w:val="18"/>
              </w:rPr>
            </w:pPr>
            <w:r w:rsidRPr="001E3F8A">
              <w:rPr>
                <w:rFonts w:cs="Segoe UI"/>
                <w:b/>
                <w:bCs/>
                <w:sz w:val="18"/>
                <w:szCs w:val="18"/>
              </w:rPr>
              <w:t>Value</w:t>
            </w:r>
          </w:p>
        </w:tc>
        <w:tc>
          <w:tcPr>
            <w:tcW w:w="6560" w:type="dxa"/>
          </w:tcPr>
          <w:p w14:paraId="2DFFF27F" w14:textId="77777777" w:rsidR="003C5C5E" w:rsidRPr="001E3F8A" w:rsidRDefault="003C5C5E" w:rsidP="003C5C5E">
            <w:pPr>
              <w:jc w:val="left"/>
              <w:rPr>
                <w:b/>
                <w:bCs/>
                <w:sz w:val="18"/>
                <w:szCs w:val="18"/>
              </w:rPr>
            </w:pPr>
            <w:r w:rsidRPr="001E3F8A">
              <w:rPr>
                <w:b/>
                <w:bCs/>
                <w:sz w:val="18"/>
                <w:szCs w:val="18"/>
              </w:rPr>
              <w:t>30.99</w:t>
            </w:r>
          </w:p>
        </w:tc>
      </w:tr>
      <w:tr w:rsidR="003C5C5E" w:rsidRPr="001E3F8A" w14:paraId="7946D6DA"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1E05219" w14:textId="77777777" w:rsidR="003C5C5E" w:rsidRPr="001E3F8A" w:rsidRDefault="003C5C5E" w:rsidP="001D6D8B">
            <w:pPr>
              <w:rPr>
                <w:rFonts w:cs="Segoe UI"/>
                <w:b/>
                <w:bCs/>
                <w:sz w:val="18"/>
                <w:szCs w:val="18"/>
              </w:rPr>
            </w:pPr>
            <w:r w:rsidRPr="001E3F8A">
              <w:rPr>
                <w:rFonts w:cs="Segoe UI"/>
                <w:b/>
                <w:bCs/>
                <w:sz w:val="18"/>
                <w:szCs w:val="18"/>
              </w:rPr>
              <w:t>Unit</w:t>
            </w:r>
          </w:p>
        </w:tc>
        <w:tc>
          <w:tcPr>
            <w:tcW w:w="6560" w:type="dxa"/>
          </w:tcPr>
          <w:p w14:paraId="25BA5B21" w14:textId="77777777" w:rsidR="003C5C5E" w:rsidRPr="001E3F8A" w:rsidRDefault="003C5C5E" w:rsidP="001D6D8B">
            <w:pPr>
              <w:jc w:val="left"/>
              <w:rPr>
                <w:b/>
                <w:bCs/>
                <w:sz w:val="18"/>
                <w:szCs w:val="18"/>
              </w:rPr>
            </w:pPr>
            <w:r w:rsidRPr="001E3F8A">
              <w:rPr>
                <w:b/>
                <w:bCs/>
                <w:sz w:val="18"/>
                <w:szCs w:val="18"/>
              </w:rPr>
              <w:t>Percent (%)</w:t>
            </w:r>
          </w:p>
        </w:tc>
      </w:tr>
      <w:tr w:rsidR="003C5C5E" w:rsidRPr="001E3F8A" w14:paraId="2D7766DE"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DAD6F8B" w14:textId="77777777" w:rsidR="003C5C5E" w:rsidRPr="001E3F8A" w:rsidRDefault="003C5C5E" w:rsidP="001D6D8B">
            <w:pPr>
              <w:rPr>
                <w:rFonts w:cs="Segoe UI"/>
                <w:b/>
                <w:bCs/>
                <w:sz w:val="18"/>
                <w:szCs w:val="18"/>
              </w:rPr>
            </w:pPr>
            <w:r w:rsidRPr="001E3F8A">
              <w:rPr>
                <w:rFonts w:cs="Segoe UI"/>
                <w:b/>
                <w:bCs/>
                <w:sz w:val="18"/>
                <w:szCs w:val="18"/>
              </w:rPr>
              <w:t>Level</w:t>
            </w:r>
          </w:p>
        </w:tc>
        <w:tc>
          <w:tcPr>
            <w:tcW w:w="6560" w:type="dxa"/>
          </w:tcPr>
          <w:p w14:paraId="719CF532" w14:textId="77777777" w:rsidR="003C5C5E" w:rsidRPr="001E3F8A" w:rsidRDefault="003C5C5E" w:rsidP="001D6D8B">
            <w:pPr>
              <w:jc w:val="left"/>
              <w:rPr>
                <w:sz w:val="18"/>
                <w:szCs w:val="18"/>
              </w:rPr>
            </w:pPr>
            <w:r w:rsidRPr="001E3F8A">
              <w:rPr>
                <w:sz w:val="18"/>
                <w:szCs w:val="18"/>
              </w:rPr>
              <w:t>UAE Public Sector - Partial</w:t>
            </w:r>
          </w:p>
        </w:tc>
      </w:tr>
      <w:tr w:rsidR="003C5C5E" w:rsidRPr="001E3F8A" w14:paraId="2BCA70A0"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8B2151C" w14:textId="77777777" w:rsidR="003C5C5E" w:rsidRPr="001E3F8A" w:rsidRDefault="003C5C5E" w:rsidP="001D6D8B">
            <w:pPr>
              <w:rPr>
                <w:rFonts w:cs="Segoe UI"/>
                <w:b/>
                <w:bCs/>
                <w:sz w:val="18"/>
                <w:szCs w:val="18"/>
              </w:rPr>
            </w:pPr>
            <w:r w:rsidRPr="001E3F8A">
              <w:rPr>
                <w:rFonts w:cs="Segoe UI"/>
                <w:b/>
                <w:bCs/>
                <w:sz w:val="18"/>
                <w:szCs w:val="18"/>
              </w:rPr>
              <w:t>Data Sources</w:t>
            </w:r>
          </w:p>
        </w:tc>
        <w:tc>
          <w:tcPr>
            <w:tcW w:w="6560" w:type="dxa"/>
          </w:tcPr>
          <w:p w14:paraId="42E0B16F" w14:textId="77777777" w:rsidR="003C5C5E" w:rsidRPr="001E3F8A" w:rsidRDefault="003C5C5E" w:rsidP="001D6D8B">
            <w:pPr>
              <w:jc w:val="left"/>
              <w:rPr>
                <w:sz w:val="18"/>
                <w:szCs w:val="18"/>
              </w:rPr>
            </w:pPr>
            <w:r w:rsidRPr="001E3F8A">
              <w:rPr>
                <w:sz w:val="18"/>
                <w:szCs w:val="18"/>
              </w:rPr>
              <w:t>Ministry of Health and Prevention (MOHAP)</w:t>
            </w:r>
          </w:p>
          <w:p w14:paraId="4103B622" w14:textId="77777777" w:rsidR="003C5C5E" w:rsidRPr="001E3F8A" w:rsidRDefault="003C5C5E" w:rsidP="001D6D8B">
            <w:pPr>
              <w:jc w:val="left"/>
              <w:rPr>
                <w:sz w:val="18"/>
                <w:szCs w:val="18"/>
              </w:rPr>
            </w:pPr>
            <w:r w:rsidRPr="001E3F8A">
              <w:rPr>
                <w:sz w:val="18"/>
                <w:szCs w:val="18"/>
              </w:rPr>
              <w:t>Ministry of Presidential Affairs (MOPA)</w:t>
            </w:r>
          </w:p>
          <w:p w14:paraId="466F02C7" w14:textId="55CC4470" w:rsidR="003C5C5E" w:rsidRPr="001E3F8A" w:rsidRDefault="0095508B" w:rsidP="001D6D8B">
            <w:pPr>
              <w:jc w:val="left"/>
              <w:rPr>
                <w:sz w:val="18"/>
                <w:szCs w:val="18"/>
              </w:rPr>
            </w:pPr>
            <w:r>
              <w:rPr>
                <w:sz w:val="18"/>
                <w:szCs w:val="18"/>
              </w:rPr>
              <w:t xml:space="preserve">Department of Health </w:t>
            </w:r>
            <w:r w:rsidR="003C5C5E" w:rsidRPr="001E3F8A">
              <w:rPr>
                <w:sz w:val="18"/>
                <w:szCs w:val="18"/>
              </w:rPr>
              <w:t>(DOH)</w:t>
            </w:r>
          </w:p>
        </w:tc>
      </w:tr>
    </w:tbl>
    <w:p w14:paraId="104F65EC" w14:textId="77777777" w:rsidR="00611DFB" w:rsidRPr="001E3F8A" w:rsidRDefault="00611DFB" w:rsidP="003C5C5E">
      <w:pPr>
        <w:rPr>
          <w:sz w:val="20"/>
          <w:szCs w:val="20"/>
        </w:rPr>
      </w:pPr>
    </w:p>
    <w:p w14:paraId="5105C043" w14:textId="77777777" w:rsidR="00611DFB" w:rsidRPr="001E3F8A" w:rsidRDefault="00611DFB">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611DFB" w:rsidRPr="001E3F8A" w14:paraId="2FC61162"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64ADA6A6" w14:textId="77777777" w:rsidR="00611DFB" w:rsidRPr="001E3F8A" w:rsidRDefault="00611DFB" w:rsidP="001D6D8B">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74DF261D" w14:textId="77777777" w:rsidR="00611DFB" w:rsidRPr="001E3F8A" w:rsidRDefault="00611DFB" w:rsidP="001D6D8B">
            <w:pPr>
              <w:jc w:val="left"/>
              <w:rPr>
                <w:color w:val="FFFFFF" w:themeColor="background1"/>
                <w:sz w:val="20"/>
                <w:szCs w:val="20"/>
              </w:rPr>
            </w:pPr>
            <w:r w:rsidRPr="001E3F8A">
              <w:rPr>
                <w:color w:val="FFFFFF" w:themeColor="background1"/>
                <w:sz w:val="20"/>
                <w:szCs w:val="20"/>
              </w:rPr>
              <w:t>8.04</w:t>
            </w:r>
          </w:p>
        </w:tc>
      </w:tr>
      <w:tr w:rsidR="00611DFB" w:rsidRPr="001E3F8A" w14:paraId="0DAE2F4A" w14:textId="77777777" w:rsidTr="00611DF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C95B757" w14:textId="77777777" w:rsidR="00611DFB" w:rsidRPr="001E3F8A" w:rsidRDefault="00611DFB" w:rsidP="00611DFB">
            <w:pPr>
              <w:rPr>
                <w:rFonts w:cs="Segoe UI"/>
                <w:b/>
                <w:bCs/>
                <w:sz w:val="18"/>
                <w:szCs w:val="18"/>
              </w:rPr>
            </w:pPr>
            <w:r w:rsidRPr="001E3F8A">
              <w:rPr>
                <w:rFonts w:cs="Segoe UI"/>
                <w:b/>
                <w:bCs/>
                <w:sz w:val="18"/>
                <w:szCs w:val="18"/>
              </w:rPr>
              <w:t>Unique Reference Id</w:t>
            </w:r>
          </w:p>
        </w:tc>
        <w:tc>
          <w:tcPr>
            <w:tcW w:w="6560" w:type="dxa"/>
          </w:tcPr>
          <w:p w14:paraId="76A75D2B" w14:textId="77777777" w:rsidR="00611DFB" w:rsidRPr="001E3F8A" w:rsidRDefault="00611DFB" w:rsidP="00611DFB">
            <w:pPr>
              <w:jc w:val="left"/>
              <w:rPr>
                <w:sz w:val="18"/>
                <w:szCs w:val="18"/>
              </w:rPr>
            </w:pPr>
            <w:r w:rsidRPr="001E3F8A">
              <w:rPr>
                <w:sz w:val="18"/>
                <w:szCs w:val="18"/>
              </w:rPr>
              <w:t>ID_229</w:t>
            </w:r>
          </w:p>
        </w:tc>
      </w:tr>
      <w:tr w:rsidR="00611DFB" w:rsidRPr="001E3F8A" w14:paraId="0AD06464" w14:textId="77777777" w:rsidTr="00611DF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E58D650" w14:textId="77777777" w:rsidR="00611DFB" w:rsidRPr="001E3F8A" w:rsidRDefault="00611DFB" w:rsidP="00611DFB">
            <w:pPr>
              <w:rPr>
                <w:rFonts w:cs="Segoe UI"/>
                <w:b/>
                <w:bCs/>
                <w:sz w:val="18"/>
                <w:szCs w:val="18"/>
              </w:rPr>
            </w:pPr>
            <w:r w:rsidRPr="001E3F8A">
              <w:rPr>
                <w:rFonts w:cs="Segoe UI"/>
                <w:b/>
                <w:bCs/>
                <w:sz w:val="18"/>
                <w:szCs w:val="18"/>
              </w:rPr>
              <w:t>Name</w:t>
            </w:r>
          </w:p>
        </w:tc>
        <w:tc>
          <w:tcPr>
            <w:tcW w:w="6560" w:type="dxa"/>
          </w:tcPr>
          <w:p w14:paraId="6122B040" w14:textId="77777777" w:rsidR="00611DFB" w:rsidRPr="001E3F8A" w:rsidRDefault="00611DFB" w:rsidP="00611DFB">
            <w:pPr>
              <w:jc w:val="left"/>
              <w:rPr>
                <w:sz w:val="18"/>
                <w:szCs w:val="18"/>
              </w:rPr>
            </w:pPr>
            <w:r w:rsidRPr="001E3F8A">
              <w:rPr>
                <w:sz w:val="18"/>
                <w:szCs w:val="18"/>
              </w:rPr>
              <w:t>Density of specialist surgical workers per 100 000 population</w:t>
            </w:r>
          </w:p>
        </w:tc>
      </w:tr>
      <w:tr w:rsidR="00611DFB" w:rsidRPr="001E3F8A" w14:paraId="032BE20D" w14:textId="77777777" w:rsidTr="00611DF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7A7FB55" w14:textId="77777777" w:rsidR="00611DFB" w:rsidRPr="001E3F8A" w:rsidRDefault="00611DFB" w:rsidP="00611DFB">
            <w:pPr>
              <w:rPr>
                <w:rFonts w:cs="Segoe UI"/>
                <w:b/>
                <w:bCs/>
                <w:sz w:val="18"/>
                <w:szCs w:val="18"/>
              </w:rPr>
            </w:pPr>
            <w:r w:rsidRPr="001E3F8A">
              <w:rPr>
                <w:rFonts w:cs="Segoe UI"/>
                <w:b/>
                <w:bCs/>
                <w:sz w:val="18"/>
                <w:szCs w:val="18"/>
              </w:rPr>
              <w:t>Definition</w:t>
            </w:r>
          </w:p>
        </w:tc>
        <w:tc>
          <w:tcPr>
            <w:tcW w:w="6560" w:type="dxa"/>
          </w:tcPr>
          <w:p w14:paraId="0261F620" w14:textId="77777777" w:rsidR="00611DFB" w:rsidRPr="001E3F8A" w:rsidRDefault="00611DFB" w:rsidP="00611DFB">
            <w:pPr>
              <w:jc w:val="left"/>
              <w:rPr>
                <w:sz w:val="18"/>
                <w:szCs w:val="18"/>
              </w:rPr>
            </w:pPr>
            <w:r w:rsidRPr="001E3F8A">
              <w:rPr>
                <w:sz w:val="18"/>
                <w:szCs w:val="18"/>
              </w:rPr>
              <w:t>Density of specialist surgical workers, classified in ISCO-08 with code 2212, per 100 000 population. Specialist surgical workers are surgeons, obstetricians and anesthesiologists</w:t>
            </w:r>
          </w:p>
        </w:tc>
      </w:tr>
      <w:tr w:rsidR="00611DFB" w:rsidRPr="001E3F8A" w14:paraId="7C51D4C7" w14:textId="77777777" w:rsidTr="00611DF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58BB795" w14:textId="77777777" w:rsidR="00611DFB" w:rsidRPr="001E3F8A" w:rsidRDefault="00611DFB" w:rsidP="00611DFB">
            <w:pPr>
              <w:rPr>
                <w:rFonts w:cs="Segoe UI"/>
                <w:b/>
                <w:bCs/>
                <w:sz w:val="18"/>
                <w:szCs w:val="18"/>
              </w:rPr>
            </w:pPr>
            <w:r w:rsidRPr="001E3F8A">
              <w:rPr>
                <w:rFonts w:cs="Segoe UI"/>
                <w:b/>
                <w:bCs/>
                <w:sz w:val="18"/>
                <w:szCs w:val="18"/>
              </w:rPr>
              <w:t>Numerator</w:t>
            </w:r>
          </w:p>
        </w:tc>
        <w:tc>
          <w:tcPr>
            <w:tcW w:w="6560" w:type="dxa"/>
          </w:tcPr>
          <w:p w14:paraId="1C0EBC13" w14:textId="77777777" w:rsidR="00611DFB" w:rsidRPr="001E3F8A" w:rsidRDefault="00611DFB" w:rsidP="00611DFB">
            <w:pPr>
              <w:jc w:val="left"/>
              <w:rPr>
                <w:sz w:val="18"/>
                <w:szCs w:val="18"/>
              </w:rPr>
            </w:pPr>
            <w:r w:rsidRPr="001E3F8A">
              <w:rPr>
                <w:sz w:val="18"/>
                <w:szCs w:val="18"/>
              </w:rPr>
              <w:t>Total number of specialist surgical workers</w:t>
            </w:r>
          </w:p>
        </w:tc>
      </w:tr>
      <w:tr w:rsidR="00611DFB" w:rsidRPr="001E3F8A" w14:paraId="7A7BF380" w14:textId="77777777" w:rsidTr="00611DF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A5CD91E" w14:textId="77777777" w:rsidR="00611DFB" w:rsidRPr="001E3F8A" w:rsidRDefault="00611DFB" w:rsidP="00611DFB">
            <w:pPr>
              <w:rPr>
                <w:rFonts w:cs="Segoe UI"/>
                <w:b/>
                <w:bCs/>
                <w:sz w:val="18"/>
                <w:szCs w:val="18"/>
              </w:rPr>
            </w:pPr>
            <w:r w:rsidRPr="001E3F8A">
              <w:rPr>
                <w:rFonts w:cs="Segoe UI"/>
                <w:b/>
                <w:bCs/>
                <w:sz w:val="18"/>
                <w:szCs w:val="18"/>
              </w:rPr>
              <w:t>Denominator</w:t>
            </w:r>
          </w:p>
        </w:tc>
        <w:tc>
          <w:tcPr>
            <w:tcW w:w="6560" w:type="dxa"/>
          </w:tcPr>
          <w:p w14:paraId="07023370" w14:textId="77777777" w:rsidR="00611DFB" w:rsidRPr="001E3F8A" w:rsidRDefault="00611DFB" w:rsidP="00611DFB">
            <w:pPr>
              <w:jc w:val="left"/>
              <w:rPr>
                <w:sz w:val="18"/>
                <w:szCs w:val="18"/>
              </w:rPr>
            </w:pPr>
            <w:r w:rsidRPr="001E3F8A">
              <w:rPr>
                <w:sz w:val="18"/>
                <w:szCs w:val="18"/>
              </w:rPr>
              <w:t>Total population</w:t>
            </w:r>
          </w:p>
        </w:tc>
      </w:tr>
      <w:tr w:rsidR="00611DFB" w:rsidRPr="001E3F8A" w14:paraId="7F6580E9" w14:textId="77777777" w:rsidTr="00611DF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0396EF7" w14:textId="77777777" w:rsidR="00611DFB" w:rsidRPr="001E3F8A" w:rsidRDefault="00611DFB" w:rsidP="00611DFB">
            <w:pPr>
              <w:rPr>
                <w:rFonts w:cs="Segoe UI"/>
                <w:b/>
                <w:bCs/>
                <w:sz w:val="18"/>
                <w:szCs w:val="18"/>
              </w:rPr>
            </w:pPr>
            <w:r w:rsidRPr="001E3F8A">
              <w:rPr>
                <w:rFonts w:cs="Segoe UI"/>
                <w:b/>
                <w:bCs/>
                <w:sz w:val="18"/>
                <w:szCs w:val="18"/>
              </w:rPr>
              <w:t>Value</w:t>
            </w:r>
          </w:p>
        </w:tc>
        <w:tc>
          <w:tcPr>
            <w:tcW w:w="6560" w:type="dxa"/>
          </w:tcPr>
          <w:p w14:paraId="366297C7" w14:textId="77777777" w:rsidR="00611DFB" w:rsidRPr="001E3F8A" w:rsidRDefault="00611DFB" w:rsidP="00611DFB">
            <w:pPr>
              <w:jc w:val="left"/>
              <w:rPr>
                <w:b/>
                <w:bCs/>
                <w:sz w:val="18"/>
                <w:szCs w:val="18"/>
              </w:rPr>
            </w:pPr>
            <w:r w:rsidRPr="001E3F8A">
              <w:rPr>
                <w:b/>
                <w:bCs/>
                <w:sz w:val="18"/>
                <w:szCs w:val="18"/>
              </w:rPr>
              <w:t>62.64</w:t>
            </w:r>
          </w:p>
        </w:tc>
      </w:tr>
      <w:tr w:rsidR="00611DFB" w:rsidRPr="001E3F8A" w14:paraId="40D5B963" w14:textId="77777777" w:rsidTr="00611DF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40F6E24" w14:textId="77777777" w:rsidR="00611DFB" w:rsidRPr="001E3F8A" w:rsidRDefault="00611DFB" w:rsidP="00611DFB">
            <w:pPr>
              <w:rPr>
                <w:rFonts w:cs="Segoe UI"/>
                <w:b/>
                <w:bCs/>
                <w:sz w:val="18"/>
                <w:szCs w:val="18"/>
              </w:rPr>
            </w:pPr>
            <w:r w:rsidRPr="001E3F8A">
              <w:rPr>
                <w:rFonts w:cs="Segoe UI"/>
                <w:b/>
                <w:bCs/>
                <w:sz w:val="18"/>
                <w:szCs w:val="18"/>
              </w:rPr>
              <w:t>Unit</w:t>
            </w:r>
          </w:p>
        </w:tc>
        <w:tc>
          <w:tcPr>
            <w:tcW w:w="6560" w:type="dxa"/>
          </w:tcPr>
          <w:p w14:paraId="0F0152E4" w14:textId="77777777" w:rsidR="00611DFB" w:rsidRPr="001E3F8A" w:rsidRDefault="00611DFB" w:rsidP="00611DFB">
            <w:pPr>
              <w:jc w:val="left"/>
              <w:rPr>
                <w:b/>
                <w:bCs/>
                <w:sz w:val="18"/>
                <w:szCs w:val="18"/>
              </w:rPr>
            </w:pPr>
            <w:r w:rsidRPr="001E3F8A">
              <w:rPr>
                <w:b/>
                <w:bCs/>
                <w:sz w:val="18"/>
                <w:szCs w:val="18"/>
              </w:rPr>
              <w:t>Per 100 000 population</w:t>
            </w:r>
          </w:p>
        </w:tc>
      </w:tr>
      <w:tr w:rsidR="00611DFB" w:rsidRPr="001E3F8A" w14:paraId="5617E35A"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235EC85" w14:textId="77777777" w:rsidR="00611DFB" w:rsidRPr="001E3F8A" w:rsidRDefault="00611DFB" w:rsidP="001D6D8B">
            <w:pPr>
              <w:rPr>
                <w:rFonts w:cs="Segoe UI"/>
                <w:b/>
                <w:bCs/>
                <w:sz w:val="18"/>
                <w:szCs w:val="18"/>
              </w:rPr>
            </w:pPr>
            <w:r w:rsidRPr="001E3F8A">
              <w:rPr>
                <w:rFonts w:cs="Segoe UI"/>
                <w:b/>
                <w:bCs/>
                <w:sz w:val="18"/>
                <w:szCs w:val="18"/>
              </w:rPr>
              <w:t>Level</w:t>
            </w:r>
          </w:p>
        </w:tc>
        <w:tc>
          <w:tcPr>
            <w:tcW w:w="6560" w:type="dxa"/>
          </w:tcPr>
          <w:p w14:paraId="49BF9730" w14:textId="77777777" w:rsidR="00611DFB" w:rsidRPr="001E3F8A" w:rsidRDefault="00611DFB" w:rsidP="001D6D8B">
            <w:pPr>
              <w:jc w:val="left"/>
              <w:rPr>
                <w:sz w:val="18"/>
                <w:szCs w:val="18"/>
              </w:rPr>
            </w:pPr>
            <w:r w:rsidRPr="001E3F8A">
              <w:rPr>
                <w:sz w:val="18"/>
                <w:szCs w:val="18"/>
              </w:rPr>
              <w:t>UAE</w:t>
            </w:r>
          </w:p>
        </w:tc>
      </w:tr>
      <w:tr w:rsidR="00611DFB" w:rsidRPr="001E3F8A" w14:paraId="6DA0A13E"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D79E882" w14:textId="77777777" w:rsidR="00611DFB" w:rsidRPr="001E3F8A" w:rsidRDefault="00611DFB" w:rsidP="001D6D8B">
            <w:pPr>
              <w:rPr>
                <w:rFonts w:cs="Segoe UI"/>
                <w:b/>
                <w:bCs/>
                <w:sz w:val="18"/>
                <w:szCs w:val="18"/>
              </w:rPr>
            </w:pPr>
            <w:r w:rsidRPr="001E3F8A">
              <w:rPr>
                <w:rFonts w:cs="Segoe UI"/>
                <w:b/>
                <w:bCs/>
                <w:sz w:val="18"/>
                <w:szCs w:val="18"/>
              </w:rPr>
              <w:t>Data Sources</w:t>
            </w:r>
          </w:p>
        </w:tc>
        <w:tc>
          <w:tcPr>
            <w:tcW w:w="6560" w:type="dxa"/>
          </w:tcPr>
          <w:p w14:paraId="78D9A3E2" w14:textId="77777777" w:rsidR="00611DFB" w:rsidRPr="001E3F8A" w:rsidRDefault="00611DFB" w:rsidP="00611DFB">
            <w:pPr>
              <w:jc w:val="left"/>
              <w:rPr>
                <w:sz w:val="18"/>
                <w:szCs w:val="18"/>
              </w:rPr>
            </w:pPr>
            <w:r w:rsidRPr="001E3F8A">
              <w:rPr>
                <w:sz w:val="18"/>
                <w:szCs w:val="18"/>
              </w:rPr>
              <w:t>Ministry of Health and Prevention (MOHAP)</w:t>
            </w:r>
          </w:p>
          <w:p w14:paraId="5070FB3A" w14:textId="291C0F50" w:rsidR="00611DFB" w:rsidRPr="001E3F8A" w:rsidRDefault="00E732F8" w:rsidP="00611DFB">
            <w:pPr>
              <w:jc w:val="left"/>
              <w:rPr>
                <w:sz w:val="18"/>
                <w:szCs w:val="18"/>
              </w:rPr>
            </w:pPr>
            <w:r>
              <w:rPr>
                <w:sz w:val="18"/>
                <w:szCs w:val="18"/>
              </w:rPr>
              <w:t xml:space="preserve">Department of Health </w:t>
            </w:r>
            <w:r w:rsidR="00611DFB" w:rsidRPr="001E3F8A">
              <w:rPr>
                <w:sz w:val="18"/>
                <w:szCs w:val="18"/>
              </w:rPr>
              <w:t>(DOH)</w:t>
            </w:r>
          </w:p>
          <w:p w14:paraId="1962D017" w14:textId="77777777" w:rsidR="00611DFB" w:rsidRPr="001E3F8A" w:rsidRDefault="00611DFB" w:rsidP="00611DFB">
            <w:pPr>
              <w:jc w:val="left"/>
              <w:rPr>
                <w:sz w:val="18"/>
                <w:szCs w:val="18"/>
              </w:rPr>
            </w:pPr>
            <w:r w:rsidRPr="001E3F8A">
              <w:rPr>
                <w:sz w:val="18"/>
                <w:szCs w:val="18"/>
              </w:rPr>
              <w:t>Dubai Health Authority (DHA)</w:t>
            </w:r>
          </w:p>
          <w:p w14:paraId="7ED5CB08" w14:textId="77777777" w:rsidR="00611DFB" w:rsidRPr="001E3F8A" w:rsidRDefault="00611DFB" w:rsidP="00611DFB">
            <w:pPr>
              <w:jc w:val="left"/>
              <w:rPr>
                <w:sz w:val="18"/>
                <w:szCs w:val="18"/>
              </w:rPr>
            </w:pPr>
            <w:r w:rsidRPr="001E3F8A">
              <w:rPr>
                <w:sz w:val="18"/>
                <w:szCs w:val="18"/>
              </w:rPr>
              <w:t>Dubai Healthcare City (DHCC)</w:t>
            </w:r>
          </w:p>
          <w:p w14:paraId="6ADAF973" w14:textId="77777777" w:rsidR="00611DFB" w:rsidRPr="001E3F8A" w:rsidRDefault="00611DFB" w:rsidP="00611DFB">
            <w:pPr>
              <w:jc w:val="left"/>
              <w:rPr>
                <w:sz w:val="18"/>
                <w:szCs w:val="18"/>
              </w:rPr>
            </w:pPr>
            <w:r w:rsidRPr="001E3F8A">
              <w:rPr>
                <w:sz w:val="18"/>
                <w:szCs w:val="18"/>
              </w:rPr>
              <w:t>Ministry of Presidential Affairs (MOPA)</w:t>
            </w:r>
          </w:p>
        </w:tc>
      </w:tr>
    </w:tbl>
    <w:p w14:paraId="4656BA17" w14:textId="77777777" w:rsidR="00611DFB" w:rsidRPr="001E3F8A" w:rsidRDefault="00611DFB" w:rsidP="003C5C5E">
      <w:pPr>
        <w:rPr>
          <w:sz w:val="20"/>
          <w:szCs w:val="20"/>
        </w:rPr>
      </w:pPr>
    </w:p>
    <w:p w14:paraId="082DD3DC" w14:textId="77777777" w:rsidR="00611DFB" w:rsidRPr="001E3F8A" w:rsidRDefault="00611DFB">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611DFB" w:rsidRPr="001E3F8A" w14:paraId="08BC6699"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612547AE" w14:textId="77777777" w:rsidR="00611DFB" w:rsidRPr="001E3F8A" w:rsidRDefault="00611DFB" w:rsidP="001D6D8B">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6E3BD738" w14:textId="77777777" w:rsidR="00611DFB" w:rsidRPr="001E3F8A" w:rsidRDefault="00611DFB" w:rsidP="001D6D8B">
            <w:pPr>
              <w:jc w:val="left"/>
              <w:rPr>
                <w:color w:val="FFFFFF" w:themeColor="background1"/>
                <w:sz w:val="20"/>
                <w:szCs w:val="20"/>
              </w:rPr>
            </w:pPr>
            <w:r w:rsidRPr="001E3F8A">
              <w:rPr>
                <w:color w:val="FFFFFF" w:themeColor="background1"/>
                <w:sz w:val="20"/>
                <w:szCs w:val="20"/>
              </w:rPr>
              <w:t>8.05</w:t>
            </w:r>
          </w:p>
        </w:tc>
      </w:tr>
      <w:tr w:rsidR="00611DFB" w:rsidRPr="001E3F8A" w14:paraId="082D9999" w14:textId="77777777" w:rsidTr="00611DF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EB8BABF" w14:textId="77777777" w:rsidR="00611DFB" w:rsidRPr="001E3F8A" w:rsidRDefault="00611DFB" w:rsidP="00611DFB">
            <w:pPr>
              <w:rPr>
                <w:rFonts w:cs="Segoe UI"/>
                <w:b/>
                <w:bCs/>
                <w:sz w:val="18"/>
                <w:szCs w:val="18"/>
              </w:rPr>
            </w:pPr>
            <w:r w:rsidRPr="001E3F8A">
              <w:rPr>
                <w:rFonts w:cs="Segoe UI"/>
                <w:b/>
                <w:bCs/>
                <w:sz w:val="18"/>
                <w:szCs w:val="18"/>
              </w:rPr>
              <w:t>Unique Reference Id</w:t>
            </w:r>
          </w:p>
        </w:tc>
        <w:tc>
          <w:tcPr>
            <w:tcW w:w="6560" w:type="dxa"/>
          </w:tcPr>
          <w:p w14:paraId="4FE10FF2" w14:textId="77777777" w:rsidR="00611DFB" w:rsidRPr="001E3F8A" w:rsidRDefault="00611DFB" w:rsidP="00611DFB">
            <w:pPr>
              <w:jc w:val="left"/>
              <w:rPr>
                <w:sz w:val="18"/>
                <w:szCs w:val="18"/>
              </w:rPr>
            </w:pPr>
            <w:r w:rsidRPr="001E3F8A">
              <w:rPr>
                <w:sz w:val="18"/>
                <w:szCs w:val="18"/>
              </w:rPr>
              <w:t>ID_230</w:t>
            </w:r>
          </w:p>
        </w:tc>
      </w:tr>
      <w:tr w:rsidR="00611DFB" w:rsidRPr="001E3F8A" w14:paraId="7867CF4B" w14:textId="77777777" w:rsidTr="00611DF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86A3E86" w14:textId="77777777" w:rsidR="00611DFB" w:rsidRPr="001E3F8A" w:rsidRDefault="00611DFB" w:rsidP="00611DFB">
            <w:pPr>
              <w:rPr>
                <w:rFonts w:cs="Segoe UI"/>
                <w:b/>
                <w:bCs/>
                <w:sz w:val="18"/>
                <w:szCs w:val="18"/>
              </w:rPr>
            </w:pPr>
            <w:r w:rsidRPr="001E3F8A">
              <w:rPr>
                <w:rFonts w:cs="Segoe UI"/>
                <w:b/>
                <w:bCs/>
                <w:sz w:val="18"/>
                <w:szCs w:val="18"/>
              </w:rPr>
              <w:t>Name</w:t>
            </w:r>
          </w:p>
        </w:tc>
        <w:tc>
          <w:tcPr>
            <w:tcW w:w="6560" w:type="dxa"/>
          </w:tcPr>
          <w:p w14:paraId="7EED8081" w14:textId="77777777" w:rsidR="00611DFB" w:rsidRPr="001E3F8A" w:rsidRDefault="00611DFB" w:rsidP="00611DFB">
            <w:pPr>
              <w:jc w:val="left"/>
              <w:rPr>
                <w:sz w:val="18"/>
                <w:szCs w:val="18"/>
              </w:rPr>
            </w:pPr>
            <w:r w:rsidRPr="001E3F8A">
              <w:rPr>
                <w:sz w:val="18"/>
                <w:szCs w:val="18"/>
              </w:rPr>
              <w:t>Density of family medicine practitioners per 100 000 population</w:t>
            </w:r>
          </w:p>
        </w:tc>
      </w:tr>
      <w:tr w:rsidR="00611DFB" w:rsidRPr="001E3F8A" w14:paraId="164840F9" w14:textId="77777777" w:rsidTr="00611DF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18868F5" w14:textId="77777777" w:rsidR="00611DFB" w:rsidRPr="001E3F8A" w:rsidRDefault="00611DFB" w:rsidP="00611DFB">
            <w:pPr>
              <w:rPr>
                <w:rFonts w:cs="Segoe UI"/>
                <w:b/>
                <w:bCs/>
                <w:sz w:val="18"/>
                <w:szCs w:val="18"/>
              </w:rPr>
            </w:pPr>
            <w:r w:rsidRPr="001E3F8A">
              <w:rPr>
                <w:rFonts w:cs="Segoe UI"/>
                <w:b/>
                <w:bCs/>
                <w:sz w:val="18"/>
                <w:szCs w:val="18"/>
              </w:rPr>
              <w:t>Definition</w:t>
            </w:r>
          </w:p>
        </w:tc>
        <w:tc>
          <w:tcPr>
            <w:tcW w:w="6560" w:type="dxa"/>
          </w:tcPr>
          <w:p w14:paraId="292F4A75" w14:textId="0D56B218" w:rsidR="00611DFB" w:rsidRPr="001E3F8A" w:rsidRDefault="00611DFB" w:rsidP="00611DFB">
            <w:pPr>
              <w:jc w:val="left"/>
              <w:rPr>
                <w:sz w:val="18"/>
                <w:szCs w:val="18"/>
              </w:rPr>
            </w:pPr>
            <w:r w:rsidRPr="001E3F8A">
              <w:rPr>
                <w:sz w:val="18"/>
                <w:szCs w:val="18"/>
              </w:rPr>
              <w:t>Density of family medicine practitioners per 100 000 population. Family medicine practitioners are part of the generalist medical practitioners. They are referred to as general practitioners in some countries, and as a specialization in others. They should provide person-centred, continuous and comprehensive medical care to individuals and families in their communities. This group does not include resident medical officers, medical interns or other generalist medical practitioners not in general practice activities</w:t>
            </w:r>
            <w:r w:rsidR="00E663AC" w:rsidRPr="001E3F8A">
              <w:rPr>
                <w:sz w:val="18"/>
                <w:szCs w:val="18"/>
              </w:rPr>
              <w:t>.</w:t>
            </w:r>
          </w:p>
        </w:tc>
      </w:tr>
      <w:tr w:rsidR="00611DFB" w:rsidRPr="001E3F8A" w14:paraId="1B193832" w14:textId="77777777" w:rsidTr="00611DF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CF15B75" w14:textId="77777777" w:rsidR="00611DFB" w:rsidRPr="001E3F8A" w:rsidRDefault="00611DFB" w:rsidP="00611DFB">
            <w:pPr>
              <w:rPr>
                <w:rFonts w:cs="Segoe UI"/>
                <w:b/>
                <w:bCs/>
                <w:sz w:val="18"/>
                <w:szCs w:val="18"/>
              </w:rPr>
            </w:pPr>
            <w:r w:rsidRPr="001E3F8A">
              <w:rPr>
                <w:rFonts w:cs="Segoe UI"/>
                <w:b/>
                <w:bCs/>
                <w:sz w:val="18"/>
                <w:szCs w:val="18"/>
              </w:rPr>
              <w:t>Numerator</w:t>
            </w:r>
          </w:p>
        </w:tc>
        <w:tc>
          <w:tcPr>
            <w:tcW w:w="6560" w:type="dxa"/>
          </w:tcPr>
          <w:p w14:paraId="024E90E4" w14:textId="77777777" w:rsidR="00611DFB" w:rsidRPr="001E3F8A" w:rsidRDefault="00611DFB" w:rsidP="00611DFB">
            <w:pPr>
              <w:jc w:val="left"/>
              <w:rPr>
                <w:sz w:val="18"/>
                <w:szCs w:val="18"/>
              </w:rPr>
            </w:pPr>
            <w:r w:rsidRPr="001E3F8A">
              <w:rPr>
                <w:sz w:val="18"/>
                <w:szCs w:val="18"/>
              </w:rPr>
              <w:t>Total number of family medicine practitioners</w:t>
            </w:r>
          </w:p>
        </w:tc>
      </w:tr>
      <w:tr w:rsidR="00611DFB" w:rsidRPr="001E3F8A" w14:paraId="12EDE630" w14:textId="77777777" w:rsidTr="00611DF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18DA6F1" w14:textId="77777777" w:rsidR="00611DFB" w:rsidRPr="001E3F8A" w:rsidRDefault="00611DFB" w:rsidP="00611DFB">
            <w:pPr>
              <w:rPr>
                <w:rFonts w:cs="Segoe UI"/>
                <w:b/>
                <w:bCs/>
                <w:sz w:val="18"/>
                <w:szCs w:val="18"/>
              </w:rPr>
            </w:pPr>
            <w:r w:rsidRPr="001E3F8A">
              <w:rPr>
                <w:rFonts w:cs="Segoe UI"/>
                <w:b/>
                <w:bCs/>
                <w:sz w:val="18"/>
                <w:szCs w:val="18"/>
              </w:rPr>
              <w:t>Denominator</w:t>
            </w:r>
          </w:p>
        </w:tc>
        <w:tc>
          <w:tcPr>
            <w:tcW w:w="6560" w:type="dxa"/>
          </w:tcPr>
          <w:p w14:paraId="224A2EB0" w14:textId="77777777" w:rsidR="00611DFB" w:rsidRPr="001E3F8A" w:rsidRDefault="00611DFB" w:rsidP="00611DFB">
            <w:pPr>
              <w:jc w:val="left"/>
              <w:rPr>
                <w:sz w:val="18"/>
                <w:szCs w:val="18"/>
              </w:rPr>
            </w:pPr>
            <w:r w:rsidRPr="001E3F8A">
              <w:rPr>
                <w:sz w:val="18"/>
                <w:szCs w:val="18"/>
              </w:rPr>
              <w:t>Total population</w:t>
            </w:r>
          </w:p>
        </w:tc>
      </w:tr>
      <w:tr w:rsidR="00611DFB" w:rsidRPr="001E3F8A" w14:paraId="67034888" w14:textId="77777777" w:rsidTr="00611DF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BA48785" w14:textId="77777777" w:rsidR="00611DFB" w:rsidRPr="001E3F8A" w:rsidRDefault="00611DFB" w:rsidP="00611DFB">
            <w:pPr>
              <w:rPr>
                <w:rFonts w:cs="Segoe UI"/>
                <w:b/>
                <w:bCs/>
                <w:sz w:val="18"/>
                <w:szCs w:val="18"/>
              </w:rPr>
            </w:pPr>
            <w:r w:rsidRPr="001E3F8A">
              <w:rPr>
                <w:rFonts w:cs="Segoe UI"/>
                <w:b/>
                <w:bCs/>
                <w:sz w:val="18"/>
                <w:szCs w:val="18"/>
              </w:rPr>
              <w:t>Value</w:t>
            </w:r>
          </w:p>
        </w:tc>
        <w:tc>
          <w:tcPr>
            <w:tcW w:w="6560" w:type="dxa"/>
          </w:tcPr>
          <w:p w14:paraId="01EFC91F" w14:textId="77777777" w:rsidR="00611DFB" w:rsidRPr="001E3F8A" w:rsidRDefault="00611DFB" w:rsidP="00611DFB">
            <w:pPr>
              <w:jc w:val="left"/>
              <w:rPr>
                <w:b/>
                <w:bCs/>
                <w:sz w:val="18"/>
                <w:szCs w:val="18"/>
              </w:rPr>
            </w:pPr>
            <w:r w:rsidRPr="001E3F8A">
              <w:rPr>
                <w:b/>
                <w:bCs/>
                <w:sz w:val="18"/>
                <w:szCs w:val="18"/>
              </w:rPr>
              <w:t>81.45</w:t>
            </w:r>
          </w:p>
        </w:tc>
      </w:tr>
      <w:tr w:rsidR="00611DFB" w:rsidRPr="001E3F8A" w14:paraId="77568734"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40271F0" w14:textId="77777777" w:rsidR="00611DFB" w:rsidRPr="001E3F8A" w:rsidRDefault="00611DFB" w:rsidP="001D6D8B">
            <w:pPr>
              <w:rPr>
                <w:rFonts w:cs="Segoe UI"/>
                <w:b/>
                <w:bCs/>
                <w:sz w:val="18"/>
                <w:szCs w:val="18"/>
              </w:rPr>
            </w:pPr>
            <w:r w:rsidRPr="001E3F8A">
              <w:rPr>
                <w:rFonts w:cs="Segoe UI"/>
                <w:b/>
                <w:bCs/>
                <w:sz w:val="18"/>
                <w:szCs w:val="18"/>
              </w:rPr>
              <w:t>Unit</w:t>
            </w:r>
          </w:p>
        </w:tc>
        <w:tc>
          <w:tcPr>
            <w:tcW w:w="6560" w:type="dxa"/>
          </w:tcPr>
          <w:p w14:paraId="6CD9B736" w14:textId="77777777" w:rsidR="00611DFB" w:rsidRPr="001E3F8A" w:rsidRDefault="00611DFB" w:rsidP="001D6D8B">
            <w:pPr>
              <w:jc w:val="left"/>
              <w:rPr>
                <w:b/>
                <w:bCs/>
                <w:sz w:val="18"/>
                <w:szCs w:val="18"/>
              </w:rPr>
            </w:pPr>
            <w:r w:rsidRPr="001E3F8A">
              <w:rPr>
                <w:b/>
                <w:bCs/>
                <w:sz w:val="18"/>
                <w:szCs w:val="18"/>
              </w:rPr>
              <w:t>Per 100 000 population</w:t>
            </w:r>
          </w:p>
        </w:tc>
      </w:tr>
      <w:tr w:rsidR="00611DFB" w:rsidRPr="001E3F8A" w14:paraId="29767A25"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D8DC802" w14:textId="77777777" w:rsidR="00611DFB" w:rsidRPr="001E3F8A" w:rsidRDefault="00611DFB" w:rsidP="001D6D8B">
            <w:pPr>
              <w:rPr>
                <w:rFonts w:cs="Segoe UI"/>
                <w:b/>
                <w:bCs/>
                <w:sz w:val="18"/>
                <w:szCs w:val="18"/>
              </w:rPr>
            </w:pPr>
            <w:r w:rsidRPr="001E3F8A">
              <w:rPr>
                <w:rFonts w:cs="Segoe UI"/>
                <w:b/>
                <w:bCs/>
                <w:sz w:val="18"/>
                <w:szCs w:val="18"/>
              </w:rPr>
              <w:t>Level</w:t>
            </w:r>
          </w:p>
        </w:tc>
        <w:tc>
          <w:tcPr>
            <w:tcW w:w="6560" w:type="dxa"/>
          </w:tcPr>
          <w:p w14:paraId="533EC0C7" w14:textId="77777777" w:rsidR="00611DFB" w:rsidRPr="001E3F8A" w:rsidRDefault="00611DFB" w:rsidP="001D6D8B">
            <w:pPr>
              <w:jc w:val="left"/>
              <w:rPr>
                <w:sz w:val="18"/>
                <w:szCs w:val="18"/>
              </w:rPr>
            </w:pPr>
            <w:r w:rsidRPr="001E3F8A">
              <w:rPr>
                <w:sz w:val="18"/>
                <w:szCs w:val="18"/>
              </w:rPr>
              <w:t>UAE</w:t>
            </w:r>
          </w:p>
        </w:tc>
      </w:tr>
      <w:tr w:rsidR="00611DFB" w:rsidRPr="001E3F8A" w14:paraId="2378DAD1"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138ADD7" w14:textId="77777777" w:rsidR="00611DFB" w:rsidRPr="001E3F8A" w:rsidRDefault="00611DFB" w:rsidP="001D6D8B">
            <w:pPr>
              <w:rPr>
                <w:rFonts w:cs="Segoe UI"/>
                <w:b/>
                <w:bCs/>
                <w:sz w:val="18"/>
                <w:szCs w:val="18"/>
              </w:rPr>
            </w:pPr>
            <w:r w:rsidRPr="001E3F8A">
              <w:rPr>
                <w:rFonts w:cs="Segoe UI"/>
                <w:b/>
                <w:bCs/>
                <w:sz w:val="18"/>
                <w:szCs w:val="18"/>
              </w:rPr>
              <w:t>Data Sources</w:t>
            </w:r>
          </w:p>
        </w:tc>
        <w:tc>
          <w:tcPr>
            <w:tcW w:w="6560" w:type="dxa"/>
          </w:tcPr>
          <w:p w14:paraId="3671E720" w14:textId="77777777" w:rsidR="00611DFB" w:rsidRPr="001E3F8A" w:rsidRDefault="00611DFB" w:rsidP="001D6D8B">
            <w:pPr>
              <w:jc w:val="left"/>
              <w:rPr>
                <w:sz w:val="18"/>
                <w:szCs w:val="18"/>
              </w:rPr>
            </w:pPr>
            <w:r w:rsidRPr="001E3F8A">
              <w:rPr>
                <w:sz w:val="18"/>
                <w:szCs w:val="18"/>
              </w:rPr>
              <w:t>Ministry of Health and Prevention (MOHAP)</w:t>
            </w:r>
          </w:p>
          <w:p w14:paraId="4ABC7E2E" w14:textId="122AA5BF" w:rsidR="00611DFB" w:rsidRPr="001E3F8A" w:rsidRDefault="00DF055D" w:rsidP="001D6D8B">
            <w:pPr>
              <w:jc w:val="left"/>
              <w:rPr>
                <w:sz w:val="18"/>
                <w:szCs w:val="18"/>
              </w:rPr>
            </w:pPr>
            <w:r>
              <w:rPr>
                <w:sz w:val="18"/>
                <w:szCs w:val="18"/>
              </w:rPr>
              <w:t xml:space="preserve">Department of Health </w:t>
            </w:r>
            <w:r w:rsidR="00611DFB" w:rsidRPr="001E3F8A">
              <w:rPr>
                <w:sz w:val="18"/>
                <w:szCs w:val="18"/>
              </w:rPr>
              <w:t>(DOH)</w:t>
            </w:r>
          </w:p>
          <w:p w14:paraId="3C419675" w14:textId="77777777" w:rsidR="00611DFB" w:rsidRPr="001E3F8A" w:rsidRDefault="00611DFB" w:rsidP="001D6D8B">
            <w:pPr>
              <w:jc w:val="left"/>
              <w:rPr>
                <w:sz w:val="18"/>
                <w:szCs w:val="18"/>
              </w:rPr>
            </w:pPr>
            <w:r w:rsidRPr="001E3F8A">
              <w:rPr>
                <w:sz w:val="18"/>
                <w:szCs w:val="18"/>
              </w:rPr>
              <w:t>Dubai Health Authority (DHA)</w:t>
            </w:r>
          </w:p>
          <w:p w14:paraId="3B35E7FC" w14:textId="77777777" w:rsidR="00611DFB" w:rsidRPr="001E3F8A" w:rsidRDefault="00611DFB" w:rsidP="001D6D8B">
            <w:pPr>
              <w:jc w:val="left"/>
              <w:rPr>
                <w:sz w:val="18"/>
                <w:szCs w:val="18"/>
              </w:rPr>
            </w:pPr>
            <w:r w:rsidRPr="001E3F8A">
              <w:rPr>
                <w:sz w:val="18"/>
                <w:szCs w:val="18"/>
              </w:rPr>
              <w:t>Dubai Healthcare City (DHCC)</w:t>
            </w:r>
          </w:p>
          <w:p w14:paraId="1E119474" w14:textId="77777777" w:rsidR="00611DFB" w:rsidRPr="001E3F8A" w:rsidRDefault="00611DFB" w:rsidP="001D6D8B">
            <w:pPr>
              <w:jc w:val="left"/>
              <w:rPr>
                <w:sz w:val="18"/>
                <w:szCs w:val="18"/>
              </w:rPr>
            </w:pPr>
            <w:r w:rsidRPr="001E3F8A">
              <w:rPr>
                <w:sz w:val="18"/>
                <w:szCs w:val="18"/>
              </w:rPr>
              <w:t>Ministry of Presidential Affairs (MOPA)</w:t>
            </w:r>
          </w:p>
        </w:tc>
      </w:tr>
    </w:tbl>
    <w:p w14:paraId="6E6F5200" w14:textId="77777777" w:rsidR="003E6A78" w:rsidRPr="001E3F8A" w:rsidRDefault="003E6A78" w:rsidP="003C5C5E">
      <w:pPr>
        <w:rPr>
          <w:sz w:val="20"/>
          <w:szCs w:val="20"/>
        </w:rPr>
      </w:pPr>
    </w:p>
    <w:p w14:paraId="3FA9AE2E" w14:textId="77777777" w:rsidR="003E6A78" w:rsidRPr="001E3F8A" w:rsidRDefault="003E6A78">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3E6A78" w:rsidRPr="001E3F8A" w14:paraId="701C0CAB"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6B8BEF01" w14:textId="77777777" w:rsidR="003E6A78" w:rsidRPr="001E3F8A" w:rsidRDefault="003E6A78" w:rsidP="001D6D8B">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725CE076" w14:textId="77777777" w:rsidR="003E6A78" w:rsidRPr="001E3F8A" w:rsidRDefault="003E6A78" w:rsidP="001D6D8B">
            <w:pPr>
              <w:jc w:val="left"/>
              <w:rPr>
                <w:color w:val="FFFFFF" w:themeColor="background1"/>
                <w:sz w:val="20"/>
                <w:szCs w:val="20"/>
              </w:rPr>
            </w:pPr>
            <w:r w:rsidRPr="001E3F8A">
              <w:rPr>
                <w:color w:val="FFFFFF" w:themeColor="background1"/>
                <w:sz w:val="20"/>
                <w:szCs w:val="20"/>
              </w:rPr>
              <w:t>8.06</w:t>
            </w:r>
          </w:p>
        </w:tc>
      </w:tr>
      <w:tr w:rsidR="003E6A78" w:rsidRPr="001E3F8A" w14:paraId="3B14DA4D" w14:textId="77777777" w:rsidTr="003E6A78">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F1EFB6C" w14:textId="77777777" w:rsidR="003E6A78" w:rsidRPr="001E3F8A" w:rsidRDefault="003E6A78" w:rsidP="003E6A78">
            <w:pPr>
              <w:rPr>
                <w:rFonts w:cs="Segoe UI"/>
                <w:b/>
                <w:bCs/>
                <w:sz w:val="18"/>
                <w:szCs w:val="18"/>
              </w:rPr>
            </w:pPr>
            <w:r w:rsidRPr="001E3F8A">
              <w:rPr>
                <w:rFonts w:cs="Segoe UI"/>
                <w:b/>
                <w:bCs/>
                <w:sz w:val="18"/>
                <w:szCs w:val="18"/>
              </w:rPr>
              <w:t>Unique Reference Id</w:t>
            </w:r>
          </w:p>
        </w:tc>
        <w:tc>
          <w:tcPr>
            <w:tcW w:w="6560" w:type="dxa"/>
          </w:tcPr>
          <w:p w14:paraId="62A04F73" w14:textId="77777777" w:rsidR="003E6A78" w:rsidRPr="001E3F8A" w:rsidRDefault="003E6A78" w:rsidP="003E6A78">
            <w:pPr>
              <w:jc w:val="left"/>
              <w:rPr>
                <w:sz w:val="18"/>
                <w:szCs w:val="18"/>
              </w:rPr>
            </w:pPr>
            <w:r w:rsidRPr="001E3F8A">
              <w:rPr>
                <w:sz w:val="18"/>
                <w:szCs w:val="18"/>
              </w:rPr>
              <w:t>ID_231</w:t>
            </w:r>
          </w:p>
        </w:tc>
      </w:tr>
      <w:tr w:rsidR="003E6A78" w:rsidRPr="001E3F8A" w14:paraId="06E4868B" w14:textId="77777777" w:rsidTr="003E6A78">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A07888D" w14:textId="77777777" w:rsidR="003E6A78" w:rsidRPr="001E3F8A" w:rsidRDefault="003E6A78" w:rsidP="003E6A78">
            <w:pPr>
              <w:rPr>
                <w:rFonts w:cs="Segoe UI"/>
                <w:b/>
                <w:bCs/>
                <w:sz w:val="18"/>
                <w:szCs w:val="18"/>
              </w:rPr>
            </w:pPr>
            <w:r w:rsidRPr="001E3F8A">
              <w:rPr>
                <w:rFonts w:cs="Segoe UI"/>
                <w:b/>
                <w:bCs/>
                <w:sz w:val="18"/>
                <w:szCs w:val="18"/>
              </w:rPr>
              <w:t>Name</w:t>
            </w:r>
          </w:p>
        </w:tc>
        <w:tc>
          <w:tcPr>
            <w:tcW w:w="6560" w:type="dxa"/>
          </w:tcPr>
          <w:p w14:paraId="7E0E551F" w14:textId="77777777" w:rsidR="003E6A78" w:rsidRPr="001E3F8A" w:rsidRDefault="003E6A78" w:rsidP="003E6A78">
            <w:pPr>
              <w:jc w:val="left"/>
              <w:rPr>
                <w:sz w:val="18"/>
                <w:szCs w:val="18"/>
              </w:rPr>
            </w:pPr>
            <w:r w:rsidRPr="001E3F8A">
              <w:rPr>
                <w:sz w:val="18"/>
                <w:szCs w:val="18"/>
              </w:rPr>
              <w:t>Existence of advanced nursing roles</w:t>
            </w:r>
          </w:p>
        </w:tc>
      </w:tr>
      <w:tr w:rsidR="003E6A78" w:rsidRPr="001E3F8A" w14:paraId="6D122420"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80A34C7" w14:textId="77777777" w:rsidR="003E6A78" w:rsidRPr="001E3F8A" w:rsidRDefault="003E6A78" w:rsidP="001D6D8B">
            <w:pPr>
              <w:rPr>
                <w:rFonts w:cs="Segoe UI"/>
                <w:b/>
                <w:bCs/>
                <w:sz w:val="18"/>
                <w:szCs w:val="18"/>
              </w:rPr>
            </w:pPr>
            <w:r w:rsidRPr="001E3F8A">
              <w:rPr>
                <w:rFonts w:cs="Segoe UI"/>
                <w:b/>
                <w:bCs/>
                <w:sz w:val="18"/>
                <w:szCs w:val="18"/>
              </w:rPr>
              <w:t>Possible Values</w:t>
            </w:r>
          </w:p>
        </w:tc>
        <w:tc>
          <w:tcPr>
            <w:tcW w:w="6560" w:type="dxa"/>
          </w:tcPr>
          <w:p w14:paraId="0A976534" w14:textId="77777777" w:rsidR="003E6A78" w:rsidRPr="001E3F8A" w:rsidRDefault="003E6A78" w:rsidP="001D6D8B">
            <w:pPr>
              <w:jc w:val="left"/>
              <w:rPr>
                <w:sz w:val="18"/>
                <w:szCs w:val="18"/>
              </w:rPr>
            </w:pPr>
            <w:r w:rsidRPr="001E3F8A">
              <w:rPr>
                <w:sz w:val="18"/>
                <w:szCs w:val="18"/>
              </w:rPr>
              <w:t>Yes/No/Partly</w:t>
            </w:r>
          </w:p>
        </w:tc>
      </w:tr>
      <w:tr w:rsidR="003E6A78" w:rsidRPr="001E3F8A" w14:paraId="6D88E6A1"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C00CE37" w14:textId="77777777" w:rsidR="003E6A78" w:rsidRPr="001E3F8A" w:rsidRDefault="003E6A78" w:rsidP="001D6D8B">
            <w:pPr>
              <w:rPr>
                <w:rFonts w:cs="Segoe UI"/>
                <w:b/>
                <w:bCs/>
                <w:sz w:val="18"/>
                <w:szCs w:val="18"/>
              </w:rPr>
            </w:pPr>
            <w:r w:rsidRPr="001E3F8A">
              <w:rPr>
                <w:rFonts w:cs="Segoe UI"/>
                <w:b/>
                <w:bCs/>
                <w:sz w:val="18"/>
                <w:szCs w:val="18"/>
              </w:rPr>
              <w:t>Definition</w:t>
            </w:r>
          </w:p>
        </w:tc>
        <w:tc>
          <w:tcPr>
            <w:tcW w:w="6560" w:type="dxa"/>
          </w:tcPr>
          <w:p w14:paraId="75F41813" w14:textId="77777777" w:rsidR="003E6A78" w:rsidRPr="001E3F8A" w:rsidRDefault="003E6A78" w:rsidP="001D6D8B">
            <w:pPr>
              <w:jc w:val="left"/>
              <w:rPr>
                <w:sz w:val="18"/>
                <w:szCs w:val="18"/>
              </w:rPr>
            </w:pPr>
            <w:r w:rsidRPr="001E3F8A">
              <w:rPr>
                <w:sz w:val="18"/>
                <w:szCs w:val="18"/>
              </w:rPr>
              <w:t>The following questions help determine the existence of advanced nursing roles</w:t>
            </w:r>
          </w:p>
          <w:p w14:paraId="304C9A19" w14:textId="77777777" w:rsidR="003E6A78" w:rsidRPr="001E3F8A" w:rsidRDefault="003E6A78" w:rsidP="001D6D8B">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3E6A78" w:rsidRPr="001E3F8A" w14:paraId="70562B59" w14:textId="77777777" w:rsidTr="001D6D8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05C07B0A" w14:textId="77777777" w:rsidR="003E6A78" w:rsidRPr="001E3F8A" w:rsidRDefault="003E6A78" w:rsidP="001D6D8B">
                  <w:pPr>
                    <w:rPr>
                      <w:sz w:val="18"/>
                      <w:szCs w:val="18"/>
                    </w:rPr>
                  </w:pPr>
                  <w:r w:rsidRPr="001E3F8A">
                    <w:rPr>
                      <w:sz w:val="18"/>
                      <w:szCs w:val="18"/>
                    </w:rPr>
                    <w:t>Supporting Question</w:t>
                  </w:r>
                </w:p>
              </w:tc>
              <w:tc>
                <w:tcPr>
                  <w:tcW w:w="1220" w:type="dxa"/>
                </w:tcPr>
                <w:p w14:paraId="443CECD3" w14:textId="77777777" w:rsidR="003E6A78" w:rsidRPr="001E3F8A" w:rsidRDefault="003E6A78" w:rsidP="001D6D8B">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3E6A78" w:rsidRPr="001E3F8A" w14:paraId="7A5A7952" w14:textId="77777777" w:rsidTr="001D6D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34C9E739" w14:textId="77777777" w:rsidR="003E6A78" w:rsidRPr="001E3F8A" w:rsidRDefault="003E6A78" w:rsidP="003E6A78">
                  <w:pPr>
                    <w:rPr>
                      <w:b w:val="0"/>
                      <w:bCs w:val="0"/>
                      <w:sz w:val="18"/>
                      <w:szCs w:val="18"/>
                    </w:rPr>
                  </w:pPr>
                  <w:r w:rsidRPr="001E3F8A">
                    <w:rPr>
                      <w:b w:val="0"/>
                      <w:bCs w:val="0"/>
                      <w:sz w:val="18"/>
                      <w:szCs w:val="18"/>
                    </w:rPr>
                    <w:t>Is there a commonly accepted definition of ‘nurse practitioner’?</w:t>
                  </w:r>
                </w:p>
              </w:tc>
              <w:tc>
                <w:tcPr>
                  <w:tcW w:w="1220" w:type="dxa"/>
                </w:tcPr>
                <w:p w14:paraId="40B85325" w14:textId="77777777" w:rsidR="003E6A78" w:rsidRPr="001E3F8A" w:rsidRDefault="003E6A78" w:rsidP="003E6A78">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3E6A78" w:rsidRPr="001E3F8A" w14:paraId="3479D5A7" w14:textId="77777777" w:rsidTr="001D6D8B">
              <w:tc>
                <w:tcPr>
                  <w:cnfStyle w:val="001000000000" w:firstRow="0" w:lastRow="0" w:firstColumn="1" w:lastColumn="0" w:oddVBand="0" w:evenVBand="0" w:oddHBand="0" w:evenHBand="0" w:firstRowFirstColumn="0" w:firstRowLastColumn="0" w:lastRowFirstColumn="0" w:lastRowLastColumn="0"/>
                  <w:tcW w:w="5040" w:type="dxa"/>
                </w:tcPr>
                <w:p w14:paraId="7BED388B" w14:textId="77777777" w:rsidR="003E6A78" w:rsidRPr="001E3F8A" w:rsidRDefault="003E6A78" w:rsidP="003E6A78">
                  <w:pPr>
                    <w:rPr>
                      <w:b w:val="0"/>
                      <w:bCs w:val="0"/>
                      <w:sz w:val="18"/>
                      <w:szCs w:val="18"/>
                    </w:rPr>
                  </w:pPr>
                  <w:r w:rsidRPr="001E3F8A">
                    <w:rPr>
                      <w:b w:val="0"/>
                      <w:bCs w:val="0"/>
                      <w:sz w:val="18"/>
                      <w:szCs w:val="18"/>
                    </w:rPr>
                    <w:t>Is there another commonly accepted definition of other types of nurses working in advanced roles?</w:t>
                  </w:r>
                </w:p>
              </w:tc>
              <w:tc>
                <w:tcPr>
                  <w:tcW w:w="1220" w:type="dxa"/>
                </w:tcPr>
                <w:p w14:paraId="569F3324" w14:textId="77777777" w:rsidR="003E6A78" w:rsidRPr="001E3F8A" w:rsidRDefault="003E6A78" w:rsidP="003E6A78">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3E6A78" w:rsidRPr="001E3F8A" w14:paraId="58787BC5" w14:textId="77777777" w:rsidTr="001D6D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41063EE2" w14:textId="77777777" w:rsidR="003E6A78" w:rsidRPr="001E3F8A" w:rsidRDefault="003E6A78" w:rsidP="003E6A78">
                  <w:pPr>
                    <w:rPr>
                      <w:b w:val="0"/>
                      <w:bCs w:val="0"/>
                      <w:sz w:val="18"/>
                      <w:szCs w:val="18"/>
                    </w:rPr>
                  </w:pPr>
                  <w:r w:rsidRPr="001E3F8A">
                    <w:rPr>
                      <w:b w:val="0"/>
                      <w:bCs w:val="0"/>
                      <w:sz w:val="18"/>
                      <w:szCs w:val="18"/>
                    </w:rPr>
                    <w:t>Are there formal requirements to become a nurse practitioner or other type of advanced practice nurse in terms of specified training, qualifications, experience, certificatio</w:t>
                  </w:r>
                  <w:r w:rsidRPr="004B7728">
                    <w:rPr>
                      <w:b w:val="0"/>
                      <w:bCs w:val="0"/>
                      <w:sz w:val="18"/>
                      <w:szCs w:val="18"/>
                    </w:rPr>
                    <w:t>n</w:t>
                  </w:r>
                  <w:r w:rsidRPr="001E3F8A">
                    <w:rPr>
                      <w:b w:val="0"/>
                      <w:bCs w:val="0"/>
                      <w:sz w:val="18"/>
                      <w:szCs w:val="18"/>
                    </w:rPr>
                    <w:t>/registration, etc.?</w:t>
                  </w:r>
                </w:p>
              </w:tc>
              <w:tc>
                <w:tcPr>
                  <w:tcW w:w="1220" w:type="dxa"/>
                </w:tcPr>
                <w:p w14:paraId="27A74E6D" w14:textId="77777777" w:rsidR="003E6A78" w:rsidRPr="001E3F8A" w:rsidRDefault="003E6A78" w:rsidP="003E6A78">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3E6A78" w:rsidRPr="001E3F8A" w14:paraId="4AA2ECA1" w14:textId="77777777" w:rsidTr="001D6D8B">
              <w:tc>
                <w:tcPr>
                  <w:cnfStyle w:val="001000000000" w:firstRow="0" w:lastRow="0" w:firstColumn="1" w:lastColumn="0" w:oddVBand="0" w:evenVBand="0" w:oddHBand="0" w:evenHBand="0" w:firstRowFirstColumn="0" w:firstRowLastColumn="0" w:lastRowFirstColumn="0" w:lastRowLastColumn="0"/>
                  <w:tcW w:w="5040" w:type="dxa"/>
                </w:tcPr>
                <w:p w14:paraId="21311C0B" w14:textId="77777777" w:rsidR="003E6A78" w:rsidRPr="001E3F8A" w:rsidRDefault="003E6A78" w:rsidP="003E6A78">
                  <w:pPr>
                    <w:rPr>
                      <w:b w:val="0"/>
                      <w:bCs w:val="0"/>
                      <w:sz w:val="18"/>
                      <w:szCs w:val="18"/>
                    </w:rPr>
                  </w:pPr>
                  <w:r w:rsidRPr="001E3F8A">
                    <w:rPr>
                      <w:b w:val="0"/>
                      <w:bCs w:val="0"/>
                      <w:sz w:val="18"/>
                      <w:szCs w:val="18"/>
                    </w:rPr>
                    <w:t>Are there ad-hoc/local methods for nurses being trained “on the job” to acquire specific skills that could lead to their employment in advanced roles?</w:t>
                  </w:r>
                </w:p>
              </w:tc>
              <w:tc>
                <w:tcPr>
                  <w:tcW w:w="1220" w:type="dxa"/>
                </w:tcPr>
                <w:p w14:paraId="740DA5EA" w14:textId="77777777" w:rsidR="003E6A78" w:rsidRPr="001E3F8A" w:rsidRDefault="003E6A78" w:rsidP="003E6A78">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No</w:t>
                  </w:r>
                </w:p>
              </w:tc>
            </w:tr>
          </w:tbl>
          <w:p w14:paraId="675CC89C" w14:textId="77777777" w:rsidR="003E6A78" w:rsidRPr="001E3F8A" w:rsidRDefault="003E6A78" w:rsidP="001D6D8B">
            <w:pPr>
              <w:jc w:val="left"/>
              <w:rPr>
                <w:sz w:val="18"/>
                <w:szCs w:val="18"/>
              </w:rPr>
            </w:pPr>
          </w:p>
        </w:tc>
      </w:tr>
      <w:tr w:rsidR="003E6A78" w:rsidRPr="001E3F8A" w14:paraId="76311B2E"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804A626" w14:textId="77777777" w:rsidR="003E6A78" w:rsidRPr="001E3F8A" w:rsidRDefault="003E6A78" w:rsidP="001D6D8B">
            <w:pPr>
              <w:rPr>
                <w:rFonts w:cs="Segoe UI"/>
                <w:b/>
                <w:bCs/>
                <w:sz w:val="18"/>
                <w:szCs w:val="18"/>
              </w:rPr>
            </w:pPr>
            <w:r w:rsidRPr="001E3F8A">
              <w:rPr>
                <w:rFonts w:cs="Segoe UI"/>
                <w:b/>
                <w:bCs/>
                <w:sz w:val="18"/>
                <w:szCs w:val="18"/>
              </w:rPr>
              <w:t>Value</w:t>
            </w:r>
          </w:p>
        </w:tc>
        <w:tc>
          <w:tcPr>
            <w:tcW w:w="6560" w:type="dxa"/>
          </w:tcPr>
          <w:p w14:paraId="2566DCCB" w14:textId="77777777" w:rsidR="003E6A78" w:rsidRPr="001E3F8A" w:rsidRDefault="00374FBE" w:rsidP="001D6D8B">
            <w:pPr>
              <w:jc w:val="left"/>
              <w:rPr>
                <w:b/>
                <w:bCs/>
                <w:sz w:val="18"/>
                <w:szCs w:val="18"/>
              </w:rPr>
            </w:pPr>
            <w:r w:rsidRPr="001E3F8A">
              <w:rPr>
                <w:b/>
                <w:bCs/>
                <w:sz w:val="18"/>
                <w:szCs w:val="18"/>
              </w:rPr>
              <w:t>Partly</w:t>
            </w:r>
          </w:p>
        </w:tc>
      </w:tr>
      <w:tr w:rsidR="003E6A78" w:rsidRPr="001E3F8A" w14:paraId="206396C7"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4EC9FD5" w14:textId="77777777" w:rsidR="003E6A78" w:rsidRPr="001E3F8A" w:rsidRDefault="003E6A78" w:rsidP="001D6D8B">
            <w:pPr>
              <w:rPr>
                <w:rFonts w:cs="Segoe UI"/>
                <w:b/>
                <w:bCs/>
                <w:sz w:val="18"/>
                <w:szCs w:val="18"/>
              </w:rPr>
            </w:pPr>
            <w:r w:rsidRPr="001E3F8A">
              <w:rPr>
                <w:rFonts w:cs="Segoe UI"/>
                <w:b/>
                <w:bCs/>
                <w:sz w:val="18"/>
                <w:szCs w:val="18"/>
              </w:rPr>
              <w:t>Level</w:t>
            </w:r>
          </w:p>
        </w:tc>
        <w:tc>
          <w:tcPr>
            <w:tcW w:w="6560" w:type="dxa"/>
          </w:tcPr>
          <w:p w14:paraId="14BC8C6B" w14:textId="77777777" w:rsidR="003E6A78" w:rsidRPr="001E3F8A" w:rsidRDefault="003E6A78" w:rsidP="001D6D8B">
            <w:pPr>
              <w:jc w:val="left"/>
              <w:rPr>
                <w:sz w:val="18"/>
                <w:szCs w:val="18"/>
              </w:rPr>
            </w:pPr>
            <w:r w:rsidRPr="001E3F8A">
              <w:rPr>
                <w:sz w:val="18"/>
                <w:szCs w:val="18"/>
              </w:rPr>
              <w:t>UA</w:t>
            </w:r>
            <w:r w:rsidR="00374FBE" w:rsidRPr="001E3F8A">
              <w:rPr>
                <w:sz w:val="18"/>
                <w:szCs w:val="18"/>
              </w:rPr>
              <w:t>E</w:t>
            </w:r>
          </w:p>
        </w:tc>
      </w:tr>
      <w:tr w:rsidR="009270C0" w:rsidRPr="001E3F8A" w14:paraId="3F3D2915"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79C02B9" w14:textId="77777777" w:rsidR="009270C0" w:rsidRPr="001E3F8A" w:rsidRDefault="009270C0" w:rsidP="001D6D8B">
            <w:pPr>
              <w:rPr>
                <w:rFonts w:cs="Segoe UI"/>
                <w:b/>
                <w:bCs/>
                <w:sz w:val="18"/>
                <w:szCs w:val="18"/>
              </w:rPr>
            </w:pPr>
            <w:r w:rsidRPr="001E3F8A">
              <w:rPr>
                <w:rFonts w:cs="Segoe UI"/>
                <w:b/>
                <w:bCs/>
                <w:sz w:val="18"/>
                <w:szCs w:val="18"/>
              </w:rPr>
              <w:t>Recommendations</w:t>
            </w:r>
          </w:p>
        </w:tc>
        <w:tc>
          <w:tcPr>
            <w:tcW w:w="6560" w:type="dxa"/>
          </w:tcPr>
          <w:p w14:paraId="2721300D" w14:textId="476937DB" w:rsidR="009270C0" w:rsidRPr="001E3F8A" w:rsidRDefault="00F71E56" w:rsidP="009270C0">
            <w:pPr>
              <w:jc w:val="left"/>
              <w:rPr>
                <w:i/>
                <w:iCs/>
                <w:sz w:val="16"/>
                <w:szCs w:val="16"/>
                <w:u w:val="single"/>
              </w:rPr>
            </w:pPr>
            <w:r w:rsidRPr="001E3F8A">
              <w:rPr>
                <w:i/>
                <w:iCs/>
                <w:color w:val="D29F0F" w:themeColor="background2" w:themeShade="80"/>
                <w:sz w:val="16"/>
                <w:szCs w:val="16"/>
                <w:u w:val="single"/>
              </w:rPr>
              <w:fldChar w:fldCharType="begin"/>
            </w:r>
            <w:r w:rsidRPr="001E3F8A">
              <w:rPr>
                <w:i/>
                <w:iCs/>
                <w:color w:val="D29F0F" w:themeColor="background2" w:themeShade="80"/>
                <w:sz w:val="16"/>
                <w:szCs w:val="16"/>
                <w:u w:val="single"/>
              </w:rPr>
              <w:instrText xml:space="preserve"> REF _Ref54948093 \r \h </w:instrText>
            </w:r>
            <w:r w:rsidR="008E50C6" w:rsidRPr="001E3F8A">
              <w:rPr>
                <w:i/>
                <w:iCs/>
                <w:color w:val="D29F0F" w:themeColor="background2" w:themeShade="80"/>
                <w:sz w:val="16"/>
                <w:szCs w:val="16"/>
                <w:u w:val="single"/>
              </w:rPr>
              <w:instrText xml:space="preserve"> \* MERGEFORMAT </w:instrText>
            </w:r>
            <w:r w:rsidRPr="001E3F8A">
              <w:rPr>
                <w:i/>
                <w:iCs/>
                <w:color w:val="D29F0F" w:themeColor="background2" w:themeShade="80"/>
                <w:sz w:val="16"/>
                <w:szCs w:val="16"/>
                <w:u w:val="single"/>
              </w:rPr>
            </w:r>
            <w:r w:rsidRPr="001E3F8A">
              <w:rPr>
                <w:i/>
                <w:iCs/>
                <w:color w:val="D29F0F" w:themeColor="background2" w:themeShade="80"/>
                <w:sz w:val="16"/>
                <w:szCs w:val="16"/>
                <w:u w:val="single"/>
              </w:rPr>
              <w:fldChar w:fldCharType="separate"/>
            </w:r>
            <w:r w:rsidR="00050641" w:rsidRPr="001E3F8A">
              <w:rPr>
                <w:i/>
                <w:iCs/>
                <w:color w:val="D29F0F" w:themeColor="background2" w:themeShade="80"/>
                <w:sz w:val="16"/>
                <w:szCs w:val="16"/>
                <w:u w:val="single"/>
                <w:cs/>
              </w:rPr>
              <w:t>‎</w:t>
            </w:r>
            <w:r w:rsidR="00050641" w:rsidRPr="001E3F8A">
              <w:rPr>
                <w:i/>
                <w:iCs/>
                <w:color w:val="D29F0F" w:themeColor="background2" w:themeShade="80"/>
                <w:sz w:val="16"/>
                <w:szCs w:val="16"/>
                <w:u w:val="single"/>
              </w:rPr>
              <w:t>25.2.6</w:t>
            </w:r>
            <w:r w:rsidRPr="001E3F8A">
              <w:rPr>
                <w:i/>
                <w:iCs/>
                <w:color w:val="D29F0F" w:themeColor="background2" w:themeShade="80"/>
                <w:sz w:val="16"/>
                <w:szCs w:val="16"/>
                <w:u w:val="single"/>
              </w:rPr>
              <w:fldChar w:fldCharType="end"/>
            </w:r>
            <w:r w:rsidRPr="001E3F8A">
              <w:rPr>
                <w:i/>
                <w:iCs/>
                <w:color w:val="D29F0F" w:themeColor="background2" w:themeShade="80"/>
                <w:sz w:val="16"/>
                <w:szCs w:val="16"/>
                <w:u w:val="single"/>
              </w:rPr>
              <w:t xml:space="preserve"> </w:t>
            </w:r>
            <w:r w:rsidRPr="001E3F8A">
              <w:rPr>
                <w:i/>
                <w:iCs/>
                <w:color w:val="D29F0F" w:themeColor="background2" w:themeShade="80"/>
                <w:sz w:val="16"/>
                <w:szCs w:val="16"/>
                <w:u w:val="single"/>
              </w:rPr>
              <w:fldChar w:fldCharType="begin"/>
            </w:r>
            <w:r w:rsidRPr="001E3F8A">
              <w:rPr>
                <w:i/>
                <w:iCs/>
                <w:color w:val="D29F0F" w:themeColor="background2" w:themeShade="80"/>
                <w:sz w:val="16"/>
                <w:szCs w:val="16"/>
                <w:u w:val="single"/>
              </w:rPr>
              <w:instrText xml:space="preserve"> REF _Ref54948099 \h </w:instrText>
            </w:r>
            <w:r w:rsidR="008E50C6" w:rsidRPr="001E3F8A">
              <w:rPr>
                <w:i/>
                <w:iCs/>
                <w:color w:val="D29F0F" w:themeColor="background2" w:themeShade="80"/>
                <w:sz w:val="16"/>
                <w:szCs w:val="16"/>
                <w:u w:val="single"/>
              </w:rPr>
              <w:instrText xml:space="preserve"> \* MERGEFORMAT </w:instrText>
            </w:r>
            <w:r w:rsidRPr="001E3F8A">
              <w:rPr>
                <w:i/>
                <w:iCs/>
                <w:color w:val="D29F0F" w:themeColor="background2" w:themeShade="80"/>
                <w:sz w:val="16"/>
                <w:szCs w:val="16"/>
                <w:u w:val="single"/>
              </w:rPr>
            </w:r>
            <w:r w:rsidRPr="001E3F8A">
              <w:rPr>
                <w:i/>
                <w:iCs/>
                <w:color w:val="D29F0F" w:themeColor="background2" w:themeShade="80"/>
                <w:sz w:val="16"/>
                <w:szCs w:val="16"/>
                <w:u w:val="single"/>
              </w:rPr>
              <w:fldChar w:fldCharType="separate"/>
            </w:r>
            <w:r w:rsidR="00050641" w:rsidRPr="001E3F8A">
              <w:rPr>
                <w:i/>
                <w:iCs/>
                <w:color w:val="D29F0F" w:themeColor="background2" w:themeShade="80"/>
                <w:sz w:val="16"/>
                <w:szCs w:val="16"/>
                <w:u w:val="single"/>
              </w:rPr>
              <w:t>Recommendation for accreditation of in-service training programmes for advancing roles of Nurses</w:t>
            </w:r>
            <w:r w:rsidRPr="001E3F8A">
              <w:rPr>
                <w:i/>
                <w:iCs/>
                <w:color w:val="D29F0F" w:themeColor="background2" w:themeShade="80"/>
                <w:sz w:val="16"/>
                <w:szCs w:val="16"/>
                <w:u w:val="single"/>
              </w:rPr>
              <w:fldChar w:fldCharType="end"/>
            </w:r>
          </w:p>
        </w:tc>
      </w:tr>
      <w:tr w:rsidR="003E6A78" w:rsidRPr="001E3F8A" w14:paraId="3ADE75B2"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85DD39C" w14:textId="77777777" w:rsidR="003E6A78" w:rsidRPr="001E3F8A" w:rsidRDefault="003E6A78" w:rsidP="001D6D8B">
            <w:pPr>
              <w:rPr>
                <w:rFonts w:cs="Segoe UI"/>
                <w:b/>
                <w:bCs/>
                <w:sz w:val="18"/>
                <w:szCs w:val="18"/>
              </w:rPr>
            </w:pPr>
            <w:r w:rsidRPr="001E3F8A">
              <w:rPr>
                <w:rFonts w:cs="Segoe UI"/>
                <w:b/>
                <w:bCs/>
                <w:w w:val="89"/>
                <w:sz w:val="18"/>
                <w:szCs w:val="18"/>
              </w:rPr>
              <w:t>Data Sources</w:t>
            </w:r>
          </w:p>
        </w:tc>
        <w:tc>
          <w:tcPr>
            <w:tcW w:w="6560" w:type="dxa"/>
          </w:tcPr>
          <w:p w14:paraId="328BDE5D" w14:textId="77777777" w:rsidR="003E6A78" w:rsidRPr="001E3F8A" w:rsidRDefault="009270C0" w:rsidP="001D6D8B">
            <w:pPr>
              <w:jc w:val="left"/>
              <w:rPr>
                <w:sz w:val="18"/>
                <w:szCs w:val="18"/>
              </w:rPr>
            </w:pPr>
            <w:r w:rsidRPr="001E3F8A">
              <w:rPr>
                <w:sz w:val="18"/>
                <w:szCs w:val="18"/>
              </w:rPr>
              <w:t>Ministry of Health and Prevention (MOHAP)</w:t>
            </w:r>
          </w:p>
        </w:tc>
      </w:tr>
    </w:tbl>
    <w:p w14:paraId="0355F453" w14:textId="77777777" w:rsidR="009270C0" w:rsidRPr="001E3F8A" w:rsidRDefault="009270C0" w:rsidP="003C5C5E">
      <w:pPr>
        <w:rPr>
          <w:sz w:val="20"/>
          <w:szCs w:val="20"/>
        </w:rPr>
      </w:pPr>
    </w:p>
    <w:p w14:paraId="138AD2A5" w14:textId="77777777" w:rsidR="009270C0" w:rsidRPr="001E3F8A" w:rsidRDefault="009270C0">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9270C0" w:rsidRPr="001E3F8A" w14:paraId="1E5DF78E"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FBFCA26" w14:textId="77777777" w:rsidR="009270C0" w:rsidRPr="001E3F8A" w:rsidRDefault="009270C0" w:rsidP="001D6D8B">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0BBAF537" w14:textId="77777777" w:rsidR="009270C0" w:rsidRPr="001E3F8A" w:rsidRDefault="009270C0" w:rsidP="001D6D8B">
            <w:pPr>
              <w:jc w:val="left"/>
              <w:rPr>
                <w:color w:val="FFFFFF" w:themeColor="background1"/>
                <w:sz w:val="20"/>
                <w:szCs w:val="20"/>
              </w:rPr>
            </w:pPr>
            <w:r w:rsidRPr="001E3F8A">
              <w:rPr>
                <w:color w:val="FFFFFF" w:themeColor="background1"/>
                <w:sz w:val="20"/>
                <w:szCs w:val="20"/>
              </w:rPr>
              <w:t>8.07</w:t>
            </w:r>
          </w:p>
        </w:tc>
      </w:tr>
      <w:tr w:rsidR="009270C0" w:rsidRPr="001E3F8A" w14:paraId="0622ADAD" w14:textId="77777777" w:rsidTr="009270C0">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5EEBB62" w14:textId="77777777" w:rsidR="009270C0" w:rsidRPr="001E3F8A" w:rsidRDefault="009270C0" w:rsidP="009270C0">
            <w:pPr>
              <w:rPr>
                <w:rFonts w:cs="Segoe UI"/>
                <w:b/>
                <w:bCs/>
                <w:sz w:val="18"/>
                <w:szCs w:val="18"/>
              </w:rPr>
            </w:pPr>
            <w:r w:rsidRPr="001E3F8A">
              <w:rPr>
                <w:rFonts w:cs="Segoe UI"/>
                <w:b/>
                <w:bCs/>
                <w:sz w:val="18"/>
                <w:szCs w:val="18"/>
              </w:rPr>
              <w:t>Unique Reference Id</w:t>
            </w:r>
          </w:p>
        </w:tc>
        <w:tc>
          <w:tcPr>
            <w:tcW w:w="6560" w:type="dxa"/>
          </w:tcPr>
          <w:p w14:paraId="02976C4E" w14:textId="77777777" w:rsidR="009270C0" w:rsidRPr="001E3F8A" w:rsidRDefault="009270C0" w:rsidP="009270C0">
            <w:pPr>
              <w:jc w:val="left"/>
              <w:rPr>
                <w:sz w:val="18"/>
                <w:szCs w:val="18"/>
              </w:rPr>
            </w:pPr>
            <w:r w:rsidRPr="001E3F8A">
              <w:rPr>
                <w:sz w:val="18"/>
                <w:szCs w:val="18"/>
              </w:rPr>
              <w:t>ID_232</w:t>
            </w:r>
          </w:p>
        </w:tc>
      </w:tr>
      <w:tr w:rsidR="009270C0" w:rsidRPr="001E3F8A" w14:paraId="5FBCEC88" w14:textId="77777777" w:rsidTr="009270C0">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B6D884F" w14:textId="77777777" w:rsidR="009270C0" w:rsidRPr="001E3F8A" w:rsidRDefault="009270C0" w:rsidP="009270C0">
            <w:pPr>
              <w:rPr>
                <w:rFonts w:cs="Segoe UI"/>
                <w:b/>
                <w:bCs/>
                <w:sz w:val="18"/>
                <w:szCs w:val="18"/>
              </w:rPr>
            </w:pPr>
            <w:r w:rsidRPr="001E3F8A">
              <w:rPr>
                <w:rFonts w:cs="Segoe UI"/>
                <w:b/>
                <w:bCs/>
                <w:sz w:val="18"/>
                <w:szCs w:val="18"/>
              </w:rPr>
              <w:t>Name</w:t>
            </w:r>
          </w:p>
        </w:tc>
        <w:tc>
          <w:tcPr>
            <w:tcW w:w="6560" w:type="dxa"/>
          </w:tcPr>
          <w:p w14:paraId="341333F4" w14:textId="77777777" w:rsidR="009270C0" w:rsidRPr="001E3F8A" w:rsidRDefault="009270C0" w:rsidP="009270C0">
            <w:pPr>
              <w:jc w:val="left"/>
              <w:rPr>
                <w:sz w:val="18"/>
                <w:szCs w:val="18"/>
              </w:rPr>
            </w:pPr>
            <w:r w:rsidRPr="001E3F8A">
              <w:rPr>
                <w:sz w:val="18"/>
                <w:szCs w:val="18"/>
              </w:rPr>
              <w:t>Availability of human resources to implement International Health Regulation core capacity requirements</w:t>
            </w:r>
          </w:p>
        </w:tc>
      </w:tr>
      <w:tr w:rsidR="009270C0" w:rsidRPr="001E3F8A" w14:paraId="443A5DB2" w14:textId="77777777" w:rsidTr="009270C0">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DCB15E3" w14:textId="77777777" w:rsidR="009270C0" w:rsidRPr="001E3F8A" w:rsidRDefault="009270C0" w:rsidP="009270C0">
            <w:pPr>
              <w:rPr>
                <w:rFonts w:cs="Segoe UI"/>
                <w:b/>
                <w:bCs/>
                <w:sz w:val="18"/>
                <w:szCs w:val="18"/>
              </w:rPr>
            </w:pPr>
            <w:r w:rsidRPr="001E3F8A">
              <w:rPr>
                <w:rFonts w:cs="Segoe UI"/>
                <w:b/>
                <w:bCs/>
                <w:sz w:val="18"/>
                <w:szCs w:val="18"/>
              </w:rPr>
              <w:t>Possible Values</w:t>
            </w:r>
          </w:p>
        </w:tc>
        <w:tc>
          <w:tcPr>
            <w:tcW w:w="6560" w:type="dxa"/>
          </w:tcPr>
          <w:p w14:paraId="2313A8AB" w14:textId="77777777" w:rsidR="009270C0" w:rsidRPr="001E3F8A" w:rsidRDefault="009270C0" w:rsidP="009270C0">
            <w:pPr>
              <w:jc w:val="left"/>
              <w:rPr>
                <w:sz w:val="18"/>
                <w:szCs w:val="18"/>
              </w:rPr>
            </w:pPr>
            <w:r w:rsidRPr="001E3F8A">
              <w:rPr>
                <w:sz w:val="18"/>
                <w:szCs w:val="18"/>
              </w:rPr>
              <w:t>None/ Limited/ Developed/ Demonstrated/ Sustainable Capacity</w:t>
            </w:r>
          </w:p>
        </w:tc>
      </w:tr>
      <w:tr w:rsidR="009270C0" w:rsidRPr="001E3F8A" w14:paraId="2E284A53"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E294AA3" w14:textId="77777777" w:rsidR="009270C0" w:rsidRPr="001E3F8A" w:rsidRDefault="009270C0" w:rsidP="001D6D8B">
            <w:pPr>
              <w:rPr>
                <w:rFonts w:cs="Segoe UI"/>
                <w:b/>
                <w:bCs/>
                <w:sz w:val="18"/>
                <w:szCs w:val="18"/>
              </w:rPr>
            </w:pPr>
            <w:r w:rsidRPr="001E3F8A">
              <w:rPr>
                <w:rFonts w:cs="Segoe UI"/>
                <w:b/>
                <w:bCs/>
                <w:sz w:val="18"/>
                <w:szCs w:val="18"/>
              </w:rPr>
              <w:t>Definition</w:t>
            </w:r>
          </w:p>
        </w:tc>
        <w:tc>
          <w:tcPr>
            <w:tcW w:w="6560" w:type="dxa"/>
          </w:tcPr>
          <w:p w14:paraId="612101F1" w14:textId="77777777" w:rsidR="009270C0" w:rsidRPr="001E3F8A" w:rsidRDefault="009270C0" w:rsidP="001D6D8B">
            <w:pPr>
              <w:jc w:val="left"/>
              <w:rPr>
                <w:sz w:val="18"/>
                <w:szCs w:val="18"/>
              </w:rPr>
            </w:pPr>
            <w:r w:rsidRPr="001E3F8A">
              <w:rPr>
                <w:sz w:val="18"/>
                <w:szCs w:val="18"/>
              </w:rPr>
              <w:t>This indicator is measured (or supported) by the following (capability) items:</w:t>
            </w:r>
          </w:p>
          <w:p w14:paraId="4A545344" w14:textId="77777777" w:rsidR="009270C0" w:rsidRPr="001E3F8A" w:rsidRDefault="009270C0" w:rsidP="001D6D8B">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4320"/>
              <w:gridCol w:w="1950"/>
            </w:tblGrid>
            <w:tr w:rsidR="009270C0" w:rsidRPr="001E3F8A" w14:paraId="38B44E83" w14:textId="77777777" w:rsidTr="009270C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tcPr>
                <w:p w14:paraId="200B33F1" w14:textId="77777777" w:rsidR="009270C0" w:rsidRPr="001E3F8A" w:rsidRDefault="009270C0" w:rsidP="009270C0">
                  <w:pPr>
                    <w:rPr>
                      <w:sz w:val="20"/>
                      <w:szCs w:val="20"/>
                    </w:rPr>
                  </w:pPr>
                  <w:r w:rsidRPr="001E3F8A">
                    <w:rPr>
                      <w:sz w:val="20"/>
                      <w:szCs w:val="20"/>
                    </w:rPr>
                    <w:t>Capability Item</w:t>
                  </w:r>
                </w:p>
              </w:tc>
              <w:tc>
                <w:tcPr>
                  <w:tcW w:w="1950" w:type="dxa"/>
                </w:tcPr>
                <w:p w14:paraId="68D46F07" w14:textId="77777777" w:rsidR="009270C0" w:rsidRPr="001E3F8A" w:rsidRDefault="009270C0" w:rsidP="009270C0">
                  <w:pPr>
                    <w:cnfStyle w:val="100000000000" w:firstRow="1" w:lastRow="0" w:firstColumn="0" w:lastColumn="0" w:oddVBand="0" w:evenVBand="0" w:oddHBand="0" w:evenHBand="0" w:firstRowFirstColumn="0" w:firstRowLastColumn="0" w:lastRowFirstColumn="0" w:lastRowLastColumn="0"/>
                    <w:rPr>
                      <w:sz w:val="20"/>
                      <w:szCs w:val="20"/>
                    </w:rPr>
                  </w:pPr>
                  <w:r w:rsidRPr="001E3F8A">
                    <w:rPr>
                      <w:sz w:val="20"/>
                      <w:szCs w:val="20"/>
                    </w:rPr>
                    <w:t>Capability Value</w:t>
                  </w:r>
                </w:p>
              </w:tc>
            </w:tr>
            <w:tr w:rsidR="009270C0" w:rsidRPr="001E3F8A" w14:paraId="445D43C5" w14:textId="77777777" w:rsidTr="009270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tcPr>
                <w:p w14:paraId="7834D1CD" w14:textId="77777777" w:rsidR="009270C0" w:rsidRPr="001E3F8A" w:rsidRDefault="009270C0" w:rsidP="009270C0">
                  <w:pPr>
                    <w:rPr>
                      <w:b w:val="0"/>
                      <w:bCs w:val="0"/>
                      <w:sz w:val="18"/>
                      <w:szCs w:val="18"/>
                    </w:rPr>
                  </w:pPr>
                  <w:r w:rsidRPr="001E3F8A">
                    <w:rPr>
                      <w:b w:val="0"/>
                      <w:bCs w:val="0"/>
                      <w:sz w:val="18"/>
                      <w:szCs w:val="18"/>
                    </w:rPr>
                    <w:t>No multidisciplinary human resource capacity available to  implement IHR core capacities</w:t>
                  </w:r>
                </w:p>
              </w:tc>
              <w:tc>
                <w:tcPr>
                  <w:tcW w:w="1950" w:type="dxa"/>
                  <w:vAlign w:val="center"/>
                </w:tcPr>
                <w:p w14:paraId="1D6199FD" w14:textId="77777777" w:rsidR="009270C0" w:rsidRPr="001E3F8A" w:rsidRDefault="009270C0" w:rsidP="009270C0">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No capacity</w:t>
                  </w:r>
                </w:p>
              </w:tc>
            </w:tr>
            <w:tr w:rsidR="009270C0" w:rsidRPr="001E3F8A" w14:paraId="241E3E94" w14:textId="77777777" w:rsidTr="009270C0">
              <w:tc>
                <w:tcPr>
                  <w:cnfStyle w:val="001000000000" w:firstRow="0" w:lastRow="0" w:firstColumn="1" w:lastColumn="0" w:oddVBand="0" w:evenVBand="0" w:oddHBand="0" w:evenHBand="0" w:firstRowFirstColumn="0" w:firstRowLastColumn="0" w:lastRowFirstColumn="0" w:lastRowLastColumn="0"/>
                  <w:tcW w:w="4320" w:type="dxa"/>
                </w:tcPr>
                <w:p w14:paraId="48FDB3A2" w14:textId="77777777" w:rsidR="009270C0" w:rsidRPr="001E3F8A" w:rsidRDefault="009270C0" w:rsidP="009270C0">
                  <w:pPr>
                    <w:rPr>
                      <w:b w:val="0"/>
                      <w:bCs w:val="0"/>
                      <w:sz w:val="18"/>
                      <w:szCs w:val="18"/>
                    </w:rPr>
                  </w:pPr>
                  <w:r w:rsidRPr="001E3F8A">
                    <w:rPr>
                      <w:b w:val="0"/>
                      <w:bCs w:val="0"/>
                      <w:sz w:val="18"/>
                      <w:szCs w:val="18"/>
                    </w:rPr>
                    <w:t>Multidisciplinary human resource capacity (epidemiologists, veterinarians, clinicians and laboratory specialists or technicians) available at national level</w:t>
                  </w:r>
                </w:p>
              </w:tc>
              <w:tc>
                <w:tcPr>
                  <w:tcW w:w="1950" w:type="dxa"/>
                  <w:vAlign w:val="center"/>
                </w:tcPr>
                <w:p w14:paraId="47E12A3D" w14:textId="77777777" w:rsidR="009270C0" w:rsidRPr="001E3F8A" w:rsidRDefault="009270C0" w:rsidP="009270C0">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Limited capacity</w:t>
                  </w:r>
                </w:p>
              </w:tc>
            </w:tr>
            <w:tr w:rsidR="009270C0" w:rsidRPr="001E3F8A" w14:paraId="2E1A87C0" w14:textId="77777777" w:rsidTr="009270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tcPr>
                <w:p w14:paraId="37537421" w14:textId="77777777" w:rsidR="009270C0" w:rsidRPr="001E3F8A" w:rsidRDefault="009270C0" w:rsidP="009270C0">
                  <w:pPr>
                    <w:rPr>
                      <w:b w:val="0"/>
                      <w:bCs w:val="0"/>
                      <w:sz w:val="18"/>
                      <w:szCs w:val="18"/>
                    </w:rPr>
                  </w:pPr>
                  <w:r w:rsidRPr="001E3F8A">
                    <w:rPr>
                      <w:b w:val="0"/>
                      <w:bCs w:val="0"/>
                      <w:sz w:val="18"/>
                      <w:szCs w:val="18"/>
                    </w:rPr>
                    <w:t xml:space="preserve">Multidisciplinary human resource capacity available at national </w:t>
                  </w:r>
                  <w:r w:rsidR="004B34F5" w:rsidRPr="001E3F8A">
                    <w:rPr>
                      <w:b w:val="0"/>
                      <w:bCs w:val="0"/>
                      <w:sz w:val="18"/>
                      <w:szCs w:val="18"/>
                    </w:rPr>
                    <w:t>d</w:t>
                  </w:r>
                  <w:r w:rsidRPr="001E3F8A">
                    <w:rPr>
                      <w:b w:val="0"/>
                      <w:bCs w:val="0"/>
                      <w:sz w:val="18"/>
                      <w:szCs w:val="18"/>
                    </w:rPr>
                    <w:t>eveloped capacity and intermediate level</w:t>
                  </w:r>
                </w:p>
              </w:tc>
              <w:tc>
                <w:tcPr>
                  <w:tcW w:w="1950" w:type="dxa"/>
                  <w:vAlign w:val="center"/>
                </w:tcPr>
                <w:p w14:paraId="179AF0F4" w14:textId="77777777" w:rsidR="009270C0" w:rsidRPr="001E3F8A" w:rsidRDefault="009270C0" w:rsidP="009270C0">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Developed capacity</w:t>
                  </w:r>
                </w:p>
              </w:tc>
            </w:tr>
            <w:tr w:rsidR="009270C0" w:rsidRPr="001E3F8A" w14:paraId="643D054F" w14:textId="77777777" w:rsidTr="009270C0">
              <w:tc>
                <w:tcPr>
                  <w:cnfStyle w:val="001000000000" w:firstRow="0" w:lastRow="0" w:firstColumn="1" w:lastColumn="0" w:oddVBand="0" w:evenVBand="0" w:oddHBand="0" w:evenHBand="0" w:firstRowFirstColumn="0" w:firstRowLastColumn="0" w:lastRowFirstColumn="0" w:lastRowLastColumn="0"/>
                  <w:tcW w:w="4320" w:type="dxa"/>
                </w:tcPr>
                <w:p w14:paraId="4AD692B0" w14:textId="77777777" w:rsidR="009270C0" w:rsidRPr="001E3F8A" w:rsidRDefault="009270C0" w:rsidP="009270C0">
                  <w:pPr>
                    <w:rPr>
                      <w:b w:val="0"/>
                      <w:bCs w:val="0"/>
                      <w:sz w:val="18"/>
                      <w:szCs w:val="18"/>
                    </w:rPr>
                  </w:pPr>
                  <w:r w:rsidRPr="001E3F8A">
                    <w:rPr>
                      <w:b w:val="0"/>
                      <w:bCs w:val="0"/>
                      <w:sz w:val="18"/>
                      <w:szCs w:val="18"/>
                    </w:rPr>
                    <w:t>Multidisciplinary human resource capacity available as required at relevant levels of public health system (e.g. epidemiologist at national and intermediate level and assistant epidemiologist (or short course trained epidemiologist) at local level available)</w:t>
                  </w:r>
                </w:p>
              </w:tc>
              <w:tc>
                <w:tcPr>
                  <w:tcW w:w="1950" w:type="dxa"/>
                  <w:vAlign w:val="center"/>
                </w:tcPr>
                <w:p w14:paraId="24C63DC9" w14:textId="77777777" w:rsidR="009270C0" w:rsidRPr="001E3F8A" w:rsidRDefault="009270C0" w:rsidP="009270C0">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Demonstrated capacity</w:t>
                  </w:r>
                </w:p>
              </w:tc>
            </w:tr>
            <w:tr w:rsidR="009270C0" w:rsidRPr="001E3F8A" w14:paraId="5D9367A4" w14:textId="77777777" w:rsidTr="009270C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tcPr>
                <w:p w14:paraId="140197DF" w14:textId="77777777" w:rsidR="009270C0" w:rsidRPr="001E3F8A" w:rsidRDefault="009270C0" w:rsidP="009270C0">
                  <w:pPr>
                    <w:rPr>
                      <w:b w:val="0"/>
                      <w:bCs w:val="0"/>
                      <w:sz w:val="18"/>
                      <w:szCs w:val="18"/>
                    </w:rPr>
                  </w:pPr>
                  <w:r w:rsidRPr="001E3F8A">
                    <w:rPr>
                      <w:b w:val="0"/>
                      <w:bCs w:val="0"/>
                      <w:sz w:val="18"/>
                      <w:szCs w:val="18"/>
                    </w:rPr>
                    <w:t>Capacity to send and receive multidisciplinary personnel within country (shifting resources) and internationally</w:t>
                  </w:r>
                </w:p>
              </w:tc>
              <w:tc>
                <w:tcPr>
                  <w:tcW w:w="1950" w:type="dxa"/>
                  <w:vAlign w:val="center"/>
                </w:tcPr>
                <w:p w14:paraId="1C2BF645" w14:textId="77777777" w:rsidR="009270C0" w:rsidRPr="001E3F8A" w:rsidRDefault="009270C0" w:rsidP="009270C0">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Sustainable capacity</w:t>
                  </w:r>
                </w:p>
              </w:tc>
            </w:tr>
          </w:tbl>
          <w:p w14:paraId="7AFBEFB7" w14:textId="77777777" w:rsidR="009270C0" w:rsidRPr="001E3F8A" w:rsidRDefault="009270C0" w:rsidP="001D6D8B">
            <w:pPr>
              <w:jc w:val="left"/>
              <w:rPr>
                <w:sz w:val="18"/>
                <w:szCs w:val="18"/>
              </w:rPr>
            </w:pPr>
          </w:p>
        </w:tc>
      </w:tr>
      <w:tr w:rsidR="004B34F5" w:rsidRPr="001E3F8A" w14:paraId="228F18B4" w14:textId="77777777" w:rsidTr="004B34F5">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AB81BF5" w14:textId="77777777" w:rsidR="004B34F5" w:rsidRPr="001E3F8A" w:rsidRDefault="004B34F5" w:rsidP="004B34F5">
            <w:pPr>
              <w:rPr>
                <w:rFonts w:cs="Segoe UI"/>
                <w:b/>
                <w:bCs/>
                <w:sz w:val="18"/>
                <w:szCs w:val="18"/>
              </w:rPr>
            </w:pPr>
            <w:r w:rsidRPr="001E3F8A">
              <w:rPr>
                <w:rFonts w:cs="Segoe UI"/>
                <w:b/>
                <w:bCs/>
                <w:sz w:val="18"/>
                <w:szCs w:val="18"/>
              </w:rPr>
              <w:t>Value</w:t>
            </w:r>
          </w:p>
        </w:tc>
        <w:tc>
          <w:tcPr>
            <w:tcW w:w="6560" w:type="dxa"/>
          </w:tcPr>
          <w:p w14:paraId="64155C9E" w14:textId="77777777" w:rsidR="004B34F5" w:rsidRPr="001E3F8A" w:rsidRDefault="004B34F5" w:rsidP="004B34F5">
            <w:pPr>
              <w:jc w:val="left"/>
              <w:rPr>
                <w:b/>
                <w:bCs/>
                <w:sz w:val="18"/>
                <w:szCs w:val="18"/>
              </w:rPr>
            </w:pPr>
            <w:r w:rsidRPr="001E3F8A">
              <w:rPr>
                <w:b/>
                <w:bCs/>
                <w:sz w:val="18"/>
                <w:szCs w:val="18"/>
              </w:rPr>
              <w:t>Sustainable capacity</w:t>
            </w:r>
          </w:p>
        </w:tc>
      </w:tr>
      <w:tr w:rsidR="004B34F5" w:rsidRPr="001E3F8A" w14:paraId="7953492C" w14:textId="77777777" w:rsidTr="004B34F5">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6B37C2B" w14:textId="77777777" w:rsidR="004B34F5" w:rsidRPr="001E3F8A" w:rsidRDefault="004B34F5" w:rsidP="004B34F5">
            <w:pPr>
              <w:rPr>
                <w:rFonts w:cs="Segoe UI"/>
                <w:b/>
                <w:bCs/>
                <w:sz w:val="18"/>
                <w:szCs w:val="18"/>
              </w:rPr>
            </w:pPr>
            <w:r w:rsidRPr="001E3F8A">
              <w:rPr>
                <w:rFonts w:cs="Segoe UI"/>
                <w:b/>
                <w:bCs/>
                <w:sz w:val="18"/>
                <w:szCs w:val="18"/>
              </w:rPr>
              <w:t>Level</w:t>
            </w:r>
          </w:p>
        </w:tc>
        <w:tc>
          <w:tcPr>
            <w:tcW w:w="6560" w:type="dxa"/>
          </w:tcPr>
          <w:p w14:paraId="0EAF621A" w14:textId="77777777" w:rsidR="004B34F5" w:rsidRPr="001E3F8A" w:rsidRDefault="004B34F5" w:rsidP="004B34F5">
            <w:pPr>
              <w:jc w:val="left"/>
              <w:rPr>
                <w:sz w:val="18"/>
                <w:szCs w:val="18"/>
              </w:rPr>
            </w:pPr>
            <w:r w:rsidRPr="001E3F8A">
              <w:rPr>
                <w:sz w:val="18"/>
                <w:szCs w:val="18"/>
              </w:rPr>
              <w:t>UAE Public Sector</w:t>
            </w:r>
          </w:p>
        </w:tc>
      </w:tr>
      <w:tr w:rsidR="009270C0" w:rsidRPr="001E3F8A" w14:paraId="10A5864E"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B2B1300" w14:textId="77777777" w:rsidR="009270C0" w:rsidRPr="001E3F8A" w:rsidRDefault="009270C0" w:rsidP="001D6D8B">
            <w:pPr>
              <w:rPr>
                <w:rFonts w:cs="Segoe UI"/>
                <w:b/>
                <w:bCs/>
                <w:sz w:val="18"/>
                <w:szCs w:val="18"/>
              </w:rPr>
            </w:pPr>
            <w:r w:rsidRPr="001E3F8A">
              <w:rPr>
                <w:rFonts w:cs="Segoe UI"/>
                <w:b/>
                <w:bCs/>
                <w:w w:val="89"/>
                <w:sz w:val="18"/>
                <w:szCs w:val="18"/>
              </w:rPr>
              <w:t>Data Sources</w:t>
            </w:r>
          </w:p>
        </w:tc>
        <w:tc>
          <w:tcPr>
            <w:tcW w:w="6560" w:type="dxa"/>
          </w:tcPr>
          <w:p w14:paraId="0E849DC7" w14:textId="77777777" w:rsidR="009270C0" w:rsidRPr="001E3F8A" w:rsidRDefault="009270C0" w:rsidP="001D6D8B">
            <w:pPr>
              <w:jc w:val="left"/>
              <w:rPr>
                <w:sz w:val="18"/>
                <w:szCs w:val="18"/>
              </w:rPr>
            </w:pPr>
            <w:r w:rsidRPr="001E3F8A">
              <w:rPr>
                <w:sz w:val="18"/>
                <w:szCs w:val="18"/>
              </w:rPr>
              <w:t>Ministry of Health and Prevention (MOHAP)</w:t>
            </w:r>
          </w:p>
        </w:tc>
      </w:tr>
    </w:tbl>
    <w:p w14:paraId="391E1BDA" w14:textId="77777777" w:rsidR="004B34F5" w:rsidRPr="001E3F8A" w:rsidRDefault="004B34F5" w:rsidP="003C5C5E">
      <w:pPr>
        <w:rPr>
          <w:sz w:val="20"/>
          <w:szCs w:val="20"/>
        </w:rPr>
      </w:pPr>
    </w:p>
    <w:p w14:paraId="531F58E7" w14:textId="77777777" w:rsidR="004B34F5" w:rsidRPr="001E3F8A" w:rsidRDefault="004B34F5">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4B34F5" w:rsidRPr="001E3F8A" w14:paraId="753C451A"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74A28688" w14:textId="77777777" w:rsidR="004B34F5" w:rsidRPr="001E3F8A" w:rsidRDefault="004B34F5" w:rsidP="001D6D8B">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1A100FD6" w14:textId="77777777" w:rsidR="004B34F5" w:rsidRPr="001E3F8A" w:rsidRDefault="004B34F5" w:rsidP="001D6D8B">
            <w:pPr>
              <w:jc w:val="left"/>
              <w:rPr>
                <w:color w:val="FFFFFF" w:themeColor="background1"/>
                <w:sz w:val="20"/>
                <w:szCs w:val="20"/>
              </w:rPr>
            </w:pPr>
            <w:r w:rsidRPr="001E3F8A">
              <w:rPr>
                <w:color w:val="FFFFFF" w:themeColor="background1"/>
                <w:sz w:val="20"/>
                <w:szCs w:val="20"/>
              </w:rPr>
              <w:t>8.08</w:t>
            </w:r>
          </w:p>
        </w:tc>
      </w:tr>
      <w:tr w:rsidR="004B34F5" w:rsidRPr="001E3F8A" w14:paraId="59B9B74F" w14:textId="77777777" w:rsidTr="004B34F5">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433F7C6" w14:textId="77777777" w:rsidR="004B34F5" w:rsidRPr="001E3F8A" w:rsidRDefault="004B34F5" w:rsidP="004B34F5">
            <w:pPr>
              <w:rPr>
                <w:rFonts w:cs="Segoe UI"/>
                <w:b/>
                <w:bCs/>
                <w:sz w:val="18"/>
                <w:szCs w:val="18"/>
              </w:rPr>
            </w:pPr>
            <w:r w:rsidRPr="001E3F8A">
              <w:rPr>
                <w:rFonts w:cs="Segoe UI"/>
                <w:b/>
                <w:bCs/>
                <w:sz w:val="18"/>
                <w:szCs w:val="18"/>
              </w:rPr>
              <w:t>Unique Reference Id</w:t>
            </w:r>
          </w:p>
        </w:tc>
        <w:tc>
          <w:tcPr>
            <w:tcW w:w="6560" w:type="dxa"/>
          </w:tcPr>
          <w:p w14:paraId="78B52E2F" w14:textId="77777777" w:rsidR="004B34F5" w:rsidRPr="001E3F8A" w:rsidRDefault="004B34F5" w:rsidP="004B34F5">
            <w:pPr>
              <w:jc w:val="left"/>
              <w:rPr>
                <w:sz w:val="18"/>
                <w:szCs w:val="18"/>
              </w:rPr>
            </w:pPr>
            <w:r w:rsidRPr="001E3F8A">
              <w:rPr>
                <w:sz w:val="18"/>
                <w:szCs w:val="18"/>
              </w:rPr>
              <w:t>ID_233</w:t>
            </w:r>
          </w:p>
        </w:tc>
      </w:tr>
      <w:tr w:rsidR="004B34F5" w:rsidRPr="001E3F8A" w14:paraId="7D39A2CC" w14:textId="77777777" w:rsidTr="004B34F5">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4BA43D1" w14:textId="77777777" w:rsidR="004B34F5" w:rsidRPr="001E3F8A" w:rsidRDefault="004B34F5" w:rsidP="004B34F5">
            <w:pPr>
              <w:rPr>
                <w:rFonts w:cs="Segoe UI"/>
                <w:b/>
                <w:bCs/>
                <w:sz w:val="18"/>
                <w:szCs w:val="18"/>
              </w:rPr>
            </w:pPr>
            <w:r w:rsidRPr="001E3F8A">
              <w:rPr>
                <w:rFonts w:cs="Segoe UI"/>
                <w:b/>
                <w:bCs/>
                <w:sz w:val="18"/>
                <w:szCs w:val="18"/>
              </w:rPr>
              <w:t>Name</w:t>
            </w:r>
          </w:p>
        </w:tc>
        <w:tc>
          <w:tcPr>
            <w:tcW w:w="6560" w:type="dxa"/>
          </w:tcPr>
          <w:p w14:paraId="38C874E7" w14:textId="77777777" w:rsidR="004B34F5" w:rsidRPr="001E3F8A" w:rsidRDefault="004B34F5" w:rsidP="004B34F5">
            <w:pPr>
              <w:jc w:val="left"/>
              <w:rPr>
                <w:sz w:val="18"/>
                <w:szCs w:val="18"/>
              </w:rPr>
            </w:pPr>
            <w:r w:rsidRPr="001E3F8A">
              <w:rPr>
                <w:sz w:val="18"/>
                <w:szCs w:val="18"/>
              </w:rPr>
              <w:t>Existence of an applied epidemiology training programme</w:t>
            </w:r>
          </w:p>
        </w:tc>
      </w:tr>
      <w:tr w:rsidR="004B34F5" w:rsidRPr="001E3F8A" w14:paraId="78E84972"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72766FE" w14:textId="77777777" w:rsidR="004B34F5" w:rsidRPr="001E3F8A" w:rsidRDefault="004B34F5" w:rsidP="001D6D8B">
            <w:pPr>
              <w:rPr>
                <w:rFonts w:cs="Segoe UI"/>
                <w:b/>
                <w:bCs/>
                <w:sz w:val="18"/>
                <w:szCs w:val="18"/>
              </w:rPr>
            </w:pPr>
            <w:r w:rsidRPr="001E3F8A">
              <w:rPr>
                <w:rFonts w:cs="Segoe UI"/>
                <w:b/>
                <w:bCs/>
                <w:sz w:val="18"/>
                <w:szCs w:val="18"/>
              </w:rPr>
              <w:t>Possible Values</w:t>
            </w:r>
          </w:p>
        </w:tc>
        <w:tc>
          <w:tcPr>
            <w:tcW w:w="6560" w:type="dxa"/>
          </w:tcPr>
          <w:p w14:paraId="2DA6F3EB" w14:textId="77777777" w:rsidR="004B34F5" w:rsidRPr="001E3F8A" w:rsidRDefault="004B34F5" w:rsidP="001D6D8B">
            <w:pPr>
              <w:jc w:val="left"/>
              <w:rPr>
                <w:sz w:val="18"/>
                <w:szCs w:val="18"/>
              </w:rPr>
            </w:pPr>
            <w:r w:rsidRPr="001E3F8A">
              <w:rPr>
                <w:sz w:val="18"/>
                <w:szCs w:val="18"/>
              </w:rPr>
              <w:t>None/ Limited/ Developed/ Demonstrated/ Sustainable Capacity</w:t>
            </w:r>
          </w:p>
        </w:tc>
      </w:tr>
      <w:tr w:rsidR="004B34F5" w:rsidRPr="001E3F8A" w14:paraId="358970AC"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2569AC5" w14:textId="77777777" w:rsidR="004B34F5" w:rsidRPr="001E3F8A" w:rsidRDefault="004B34F5" w:rsidP="001D6D8B">
            <w:pPr>
              <w:rPr>
                <w:rFonts w:cs="Segoe UI"/>
                <w:b/>
                <w:bCs/>
                <w:sz w:val="18"/>
                <w:szCs w:val="18"/>
              </w:rPr>
            </w:pPr>
            <w:r w:rsidRPr="001E3F8A">
              <w:rPr>
                <w:rFonts w:cs="Segoe UI"/>
                <w:b/>
                <w:bCs/>
                <w:sz w:val="18"/>
                <w:szCs w:val="18"/>
              </w:rPr>
              <w:t>Definition</w:t>
            </w:r>
          </w:p>
        </w:tc>
        <w:tc>
          <w:tcPr>
            <w:tcW w:w="6560" w:type="dxa"/>
          </w:tcPr>
          <w:p w14:paraId="4F7C30E3" w14:textId="77777777" w:rsidR="004B34F5" w:rsidRPr="001E3F8A" w:rsidRDefault="004B34F5" w:rsidP="001D6D8B">
            <w:pPr>
              <w:jc w:val="left"/>
              <w:rPr>
                <w:sz w:val="18"/>
                <w:szCs w:val="18"/>
              </w:rPr>
            </w:pPr>
            <w:r w:rsidRPr="001E3F8A">
              <w:rPr>
                <w:sz w:val="18"/>
                <w:szCs w:val="18"/>
              </w:rPr>
              <w:t>This indicator is measured (or supported) by the following (capability) items:</w:t>
            </w:r>
          </w:p>
          <w:p w14:paraId="6A6C4C95" w14:textId="77777777" w:rsidR="004B34F5" w:rsidRPr="001E3F8A" w:rsidRDefault="004B34F5" w:rsidP="001D6D8B">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4320"/>
              <w:gridCol w:w="1950"/>
            </w:tblGrid>
            <w:tr w:rsidR="004B34F5" w:rsidRPr="001E3F8A" w14:paraId="2C577AE5" w14:textId="77777777" w:rsidTr="001D6D8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tcPr>
                <w:p w14:paraId="57C2D1FC" w14:textId="77777777" w:rsidR="004B34F5" w:rsidRPr="001E3F8A" w:rsidRDefault="004B34F5" w:rsidP="001D6D8B">
                  <w:pPr>
                    <w:rPr>
                      <w:sz w:val="20"/>
                      <w:szCs w:val="20"/>
                    </w:rPr>
                  </w:pPr>
                  <w:r w:rsidRPr="001E3F8A">
                    <w:rPr>
                      <w:sz w:val="20"/>
                      <w:szCs w:val="20"/>
                    </w:rPr>
                    <w:t>Capability Item</w:t>
                  </w:r>
                </w:p>
              </w:tc>
              <w:tc>
                <w:tcPr>
                  <w:tcW w:w="1950" w:type="dxa"/>
                </w:tcPr>
                <w:p w14:paraId="67FE92ED" w14:textId="77777777" w:rsidR="004B34F5" w:rsidRPr="001E3F8A" w:rsidRDefault="004B34F5" w:rsidP="001D6D8B">
                  <w:pPr>
                    <w:cnfStyle w:val="100000000000" w:firstRow="1" w:lastRow="0" w:firstColumn="0" w:lastColumn="0" w:oddVBand="0" w:evenVBand="0" w:oddHBand="0" w:evenHBand="0" w:firstRowFirstColumn="0" w:firstRowLastColumn="0" w:lastRowFirstColumn="0" w:lastRowLastColumn="0"/>
                    <w:rPr>
                      <w:sz w:val="20"/>
                      <w:szCs w:val="20"/>
                    </w:rPr>
                  </w:pPr>
                  <w:r w:rsidRPr="001E3F8A">
                    <w:rPr>
                      <w:sz w:val="20"/>
                      <w:szCs w:val="20"/>
                    </w:rPr>
                    <w:t>Capability Value</w:t>
                  </w:r>
                </w:p>
              </w:tc>
            </w:tr>
            <w:tr w:rsidR="004B34F5" w:rsidRPr="001E3F8A" w14:paraId="2A510697" w14:textId="77777777" w:rsidTr="004B34F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tcPr>
                <w:p w14:paraId="33127324" w14:textId="77777777" w:rsidR="004B34F5" w:rsidRPr="001E3F8A" w:rsidRDefault="004B34F5" w:rsidP="004B34F5">
                  <w:pPr>
                    <w:rPr>
                      <w:b w:val="0"/>
                      <w:bCs w:val="0"/>
                      <w:sz w:val="18"/>
                      <w:szCs w:val="18"/>
                    </w:rPr>
                  </w:pPr>
                  <w:r w:rsidRPr="001E3F8A">
                    <w:rPr>
                      <w:b w:val="0"/>
                      <w:bCs w:val="0"/>
                      <w:sz w:val="18"/>
                      <w:szCs w:val="18"/>
                    </w:rPr>
                    <w:t>No Field Epidemiology Training Programme (FETP) or applied epidemiology training programme established</w:t>
                  </w:r>
                </w:p>
              </w:tc>
              <w:tc>
                <w:tcPr>
                  <w:tcW w:w="1950" w:type="dxa"/>
                  <w:vAlign w:val="center"/>
                </w:tcPr>
                <w:p w14:paraId="65D7FEA6" w14:textId="77777777" w:rsidR="004B34F5" w:rsidRPr="001E3F8A" w:rsidRDefault="004B34F5" w:rsidP="004B34F5">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No capacity</w:t>
                  </w:r>
                </w:p>
              </w:tc>
            </w:tr>
            <w:tr w:rsidR="004B34F5" w:rsidRPr="001E3F8A" w14:paraId="680115C2" w14:textId="77777777" w:rsidTr="004B34F5">
              <w:tc>
                <w:tcPr>
                  <w:cnfStyle w:val="001000000000" w:firstRow="0" w:lastRow="0" w:firstColumn="1" w:lastColumn="0" w:oddVBand="0" w:evenVBand="0" w:oddHBand="0" w:evenHBand="0" w:firstRowFirstColumn="0" w:firstRowLastColumn="0" w:lastRowFirstColumn="0" w:lastRowLastColumn="0"/>
                  <w:tcW w:w="4320" w:type="dxa"/>
                </w:tcPr>
                <w:p w14:paraId="017691FF" w14:textId="77777777" w:rsidR="004B34F5" w:rsidRPr="001E3F8A" w:rsidRDefault="004B34F5" w:rsidP="004B34F5">
                  <w:pPr>
                    <w:rPr>
                      <w:b w:val="0"/>
                      <w:bCs w:val="0"/>
                      <w:sz w:val="18"/>
                      <w:szCs w:val="18"/>
                    </w:rPr>
                  </w:pPr>
                  <w:r w:rsidRPr="001E3F8A">
                    <w:rPr>
                      <w:b w:val="0"/>
                      <w:bCs w:val="0"/>
                      <w:sz w:val="18"/>
                      <w:szCs w:val="18"/>
                    </w:rPr>
                    <w:t>No FETP or applied epidemiology training programme is established within the country, but staff participate in a  programme hosted in another country through an existing  agreement (at basic, intermediate and/or advanced level</w:t>
                  </w:r>
                </w:p>
              </w:tc>
              <w:tc>
                <w:tcPr>
                  <w:tcW w:w="1950" w:type="dxa"/>
                  <w:vAlign w:val="center"/>
                </w:tcPr>
                <w:p w14:paraId="3CCB8D86" w14:textId="77777777" w:rsidR="004B34F5" w:rsidRPr="001E3F8A" w:rsidRDefault="004B34F5" w:rsidP="004B34F5">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Limited capacity</w:t>
                  </w:r>
                </w:p>
              </w:tc>
            </w:tr>
            <w:tr w:rsidR="004B34F5" w:rsidRPr="001E3F8A" w14:paraId="6E20F269" w14:textId="77777777" w:rsidTr="004B34F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tcPr>
                <w:p w14:paraId="0CACB51B" w14:textId="77777777" w:rsidR="004B34F5" w:rsidRPr="001E3F8A" w:rsidRDefault="004B34F5" w:rsidP="004B34F5">
                  <w:pPr>
                    <w:rPr>
                      <w:b w:val="0"/>
                      <w:bCs w:val="0"/>
                      <w:sz w:val="18"/>
                      <w:szCs w:val="18"/>
                    </w:rPr>
                  </w:pPr>
                  <w:r w:rsidRPr="001E3F8A">
                    <w:rPr>
                      <w:b w:val="0"/>
                      <w:bCs w:val="0"/>
                      <w:sz w:val="18"/>
                      <w:szCs w:val="18"/>
                    </w:rPr>
                    <w:t>One level (basic, intermediate, advanced) of FETP or comparable applied epidemiology training programme  in place in the country or in another country through  an existing agreement</w:t>
                  </w:r>
                </w:p>
              </w:tc>
              <w:tc>
                <w:tcPr>
                  <w:tcW w:w="1950" w:type="dxa"/>
                  <w:vAlign w:val="center"/>
                </w:tcPr>
                <w:p w14:paraId="58AC896D" w14:textId="77777777" w:rsidR="004B34F5" w:rsidRPr="001E3F8A" w:rsidRDefault="004B34F5" w:rsidP="004B34F5">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Developed capacity</w:t>
                  </w:r>
                </w:p>
              </w:tc>
            </w:tr>
            <w:tr w:rsidR="004B34F5" w:rsidRPr="001E3F8A" w14:paraId="1B0FEC30" w14:textId="77777777" w:rsidTr="004B34F5">
              <w:tc>
                <w:tcPr>
                  <w:cnfStyle w:val="001000000000" w:firstRow="0" w:lastRow="0" w:firstColumn="1" w:lastColumn="0" w:oddVBand="0" w:evenVBand="0" w:oddHBand="0" w:evenHBand="0" w:firstRowFirstColumn="0" w:firstRowLastColumn="0" w:lastRowFirstColumn="0" w:lastRowLastColumn="0"/>
                  <w:tcW w:w="4320" w:type="dxa"/>
                </w:tcPr>
                <w:p w14:paraId="0100A1DB" w14:textId="77777777" w:rsidR="004B34F5" w:rsidRPr="001E3F8A" w:rsidRDefault="004B34F5" w:rsidP="004B34F5">
                  <w:pPr>
                    <w:rPr>
                      <w:b w:val="0"/>
                      <w:bCs w:val="0"/>
                      <w:sz w:val="18"/>
                      <w:szCs w:val="18"/>
                    </w:rPr>
                  </w:pPr>
                  <w:r w:rsidRPr="001E3F8A">
                    <w:rPr>
                      <w:b w:val="0"/>
                      <w:bCs w:val="0"/>
                      <w:sz w:val="18"/>
                      <w:szCs w:val="18"/>
                    </w:rPr>
                    <w:t>Two levels (basic, intermediate and/or advanced) of FETP or comparable applied epidemiology training programme(s)  in place in the country or in another country through an  existing agreement</w:t>
                  </w:r>
                </w:p>
              </w:tc>
              <w:tc>
                <w:tcPr>
                  <w:tcW w:w="1950" w:type="dxa"/>
                  <w:vAlign w:val="center"/>
                </w:tcPr>
                <w:p w14:paraId="104DFDD7" w14:textId="77777777" w:rsidR="004B34F5" w:rsidRPr="001E3F8A" w:rsidRDefault="004B34F5" w:rsidP="004B34F5">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Demonstrated capacity</w:t>
                  </w:r>
                </w:p>
              </w:tc>
            </w:tr>
            <w:tr w:rsidR="004B34F5" w:rsidRPr="001E3F8A" w14:paraId="1C7EF890" w14:textId="77777777" w:rsidTr="004B34F5">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320" w:type="dxa"/>
                </w:tcPr>
                <w:p w14:paraId="4CE4AC90" w14:textId="77777777" w:rsidR="004B34F5" w:rsidRPr="001E3F8A" w:rsidRDefault="004B34F5" w:rsidP="004B34F5">
                  <w:pPr>
                    <w:rPr>
                      <w:b w:val="0"/>
                      <w:bCs w:val="0"/>
                      <w:sz w:val="18"/>
                      <w:szCs w:val="18"/>
                    </w:rPr>
                  </w:pPr>
                  <w:r w:rsidRPr="001E3F8A">
                    <w:rPr>
                      <w:b w:val="0"/>
                      <w:bCs w:val="0"/>
                      <w:sz w:val="18"/>
                      <w:szCs w:val="18"/>
                    </w:rPr>
                    <w:t>Three levels (basic, intermediate, advanced) of FETP or comparable applied epidemiology training programme(s)  in place in the country or in another country through an  existing agreement, with sustainable national funding</w:t>
                  </w:r>
                </w:p>
              </w:tc>
              <w:tc>
                <w:tcPr>
                  <w:tcW w:w="1950" w:type="dxa"/>
                  <w:vAlign w:val="center"/>
                </w:tcPr>
                <w:p w14:paraId="7BBCFE91" w14:textId="77777777" w:rsidR="004B34F5" w:rsidRPr="001E3F8A" w:rsidRDefault="004B34F5" w:rsidP="004B34F5">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Sustainable capacity</w:t>
                  </w:r>
                </w:p>
              </w:tc>
            </w:tr>
          </w:tbl>
          <w:p w14:paraId="4E1277C4" w14:textId="77777777" w:rsidR="004B34F5" w:rsidRPr="001E3F8A" w:rsidRDefault="004B34F5" w:rsidP="001D6D8B">
            <w:pPr>
              <w:jc w:val="left"/>
              <w:rPr>
                <w:sz w:val="18"/>
                <w:szCs w:val="18"/>
              </w:rPr>
            </w:pPr>
          </w:p>
        </w:tc>
      </w:tr>
      <w:tr w:rsidR="004B34F5" w:rsidRPr="001E3F8A" w14:paraId="592BFEB0" w14:textId="77777777" w:rsidTr="004B34F5">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4B4417C" w14:textId="77777777" w:rsidR="004B34F5" w:rsidRPr="001E3F8A" w:rsidRDefault="004B34F5" w:rsidP="004B34F5">
            <w:pPr>
              <w:rPr>
                <w:rFonts w:cs="Segoe UI"/>
                <w:b/>
                <w:bCs/>
                <w:sz w:val="18"/>
                <w:szCs w:val="18"/>
              </w:rPr>
            </w:pPr>
            <w:r w:rsidRPr="001E3F8A">
              <w:rPr>
                <w:rFonts w:cs="Segoe UI"/>
                <w:b/>
                <w:bCs/>
                <w:sz w:val="18"/>
                <w:szCs w:val="18"/>
              </w:rPr>
              <w:t>Value</w:t>
            </w:r>
          </w:p>
        </w:tc>
        <w:tc>
          <w:tcPr>
            <w:tcW w:w="6560" w:type="dxa"/>
          </w:tcPr>
          <w:p w14:paraId="42412B6E" w14:textId="77777777" w:rsidR="004B34F5" w:rsidRPr="001E3F8A" w:rsidRDefault="004B34F5" w:rsidP="004B34F5">
            <w:pPr>
              <w:jc w:val="left"/>
              <w:rPr>
                <w:b/>
                <w:bCs/>
                <w:sz w:val="18"/>
                <w:szCs w:val="18"/>
              </w:rPr>
            </w:pPr>
            <w:r w:rsidRPr="001E3F8A">
              <w:rPr>
                <w:b/>
                <w:bCs/>
                <w:sz w:val="18"/>
                <w:szCs w:val="18"/>
              </w:rPr>
              <w:t>Limited capacity</w:t>
            </w:r>
          </w:p>
        </w:tc>
      </w:tr>
      <w:tr w:rsidR="004B34F5" w:rsidRPr="001E3F8A" w14:paraId="7F99865E" w14:textId="77777777" w:rsidTr="004B34F5">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7D69D14" w14:textId="77777777" w:rsidR="004B34F5" w:rsidRPr="001E3F8A" w:rsidRDefault="004B34F5" w:rsidP="004B34F5">
            <w:pPr>
              <w:rPr>
                <w:rFonts w:cs="Segoe UI"/>
                <w:b/>
                <w:bCs/>
                <w:sz w:val="18"/>
                <w:szCs w:val="18"/>
              </w:rPr>
            </w:pPr>
            <w:r w:rsidRPr="001E3F8A">
              <w:rPr>
                <w:rFonts w:cs="Segoe UI"/>
                <w:b/>
                <w:bCs/>
                <w:sz w:val="18"/>
                <w:szCs w:val="18"/>
              </w:rPr>
              <w:t>Level</w:t>
            </w:r>
          </w:p>
        </w:tc>
        <w:tc>
          <w:tcPr>
            <w:tcW w:w="6560" w:type="dxa"/>
          </w:tcPr>
          <w:p w14:paraId="4F54B466" w14:textId="77777777" w:rsidR="004B34F5" w:rsidRPr="001E3F8A" w:rsidRDefault="004B34F5" w:rsidP="004B34F5">
            <w:pPr>
              <w:jc w:val="left"/>
              <w:rPr>
                <w:sz w:val="18"/>
                <w:szCs w:val="18"/>
              </w:rPr>
            </w:pPr>
            <w:r w:rsidRPr="001E3F8A">
              <w:rPr>
                <w:sz w:val="18"/>
                <w:szCs w:val="18"/>
              </w:rPr>
              <w:t>UAE Public Sector</w:t>
            </w:r>
          </w:p>
        </w:tc>
      </w:tr>
      <w:tr w:rsidR="004B34F5" w:rsidRPr="001E3F8A" w14:paraId="193B7487" w14:textId="77777777" w:rsidTr="004B34F5">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FC4B1C5" w14:textId="77777777" w:rsidR="004B34F5" w:rsidRPr="001E3F8A" w:rsidRDefault="004B34F5" w:rsidP="004B34F5">
            <w:pPr>
              <w:rPr>
                <w:rFonts w:cs="Segoe UI"/>
                <w:b/>
                <w:bCs/>
                <w:sz w:val="18"/>
                <w:szCs w:val="18"/>
              </w:rPr>
            </w:pPr>
            <w:r w:rsidRPr="001E3F8A">
              <w:rPr>
                <w:rFonts w:cs="Segoe UI"/>
                <w:b/>
                <w:bCs/>
                <w:sz w:val="18"/>
                <w:szCs w:val="18"/>
              </w:rPr>
              <w:t>Recommendations</w:t>
            </w:r>
          </w:p>
        </w:tc>
        <w:tc>
          <w:tcPr>
            <w:tcW w:w="6560" w:type="dxa"/>
          </w:tcPr>
          <w:p w14:paraId="77E4A283" w14:textId="3F2B45C9" w:rsidR="004B34F5" w:rsidRPr="001E3F8A" w:rsidRDefault="000B22FE" w:rsidP="004B34F5">
            <w:pPr>
              <w:jc w:val="left"/>
              <w:rPr>
                <w:b/>
                <w:bCs/>
                <w:i/>
                <w:iCs/>
                <w:sz w:val="18"/>
                <w:szCs w:val="18"/>
                <w:u w:val="single"/>
              </w:rPr>
            </w:pPr>
            <w:r w:rsidRPr="000B22FE">
              <w:rPr>
                <w:i/>
                <w:iCs/>
                <w:color w:val="D29F0F" w:themeColor="background2" w:themeShade="80"/>
                <w:sz w:val="16"/>
                <w:szCs w:val="16"/>
                <w:u w:val="single"/>
              </w:rPr>
              <w:fldChar w:fldCharType="begin"/>
            </w:r>
            <w:r w:rsidRPr="000B22FE">
              <w:rPr>
                <w:i/>
                <w:iCs/>
                <w:color w:val="D29F0F" w:themeColor="background2" w:themeShade="80"/>
                <w:sz w:val="16"/>
                <w:szCs w:val="16"/>
                <w:u w:val="single"/>
              </w:rPr>
              <w:instrText xml:space="preserve"> REF _Ref54645037 \r \h </w:instrText>
            </w:r>
            <w:r>
              <w:rPr>
                <w:i/>
                <w:iCs/>
                <w:color w:val="D29F0F" w:themeColor="background2" w:themeShade="80"/>
                <w:sz w:val="16"/>
                <w:szCs w:val="16"/>
                <w:u w:val="single"/>
              </w:rPr>
              <w:instrText xml:space="preserve"> \* MERGEFORMAT </w:instrText>
            </w:r>
            <w:r w:rsidRPr="000B22FE">
              <w:rPr>
                <w:i/>
                <w:iCs/>
                <w:color w:val="D29F0F" w:themeColor="background2" w:themeShade="80"/>
                <w:sz w:val="16"/>
                <w:szCs w:val="16"/>
                <w:u w:val="single"/>
              </w:rPr>
            </w:r>
            <w:r w:rsidRPr="000B22FE">
              <w:rPr>
                <w:i/>
                <w:iCs/>
                <w:color w:val="D29F0F" w:themeColor="background2" w:themeShade="80"/>
                <w:sz w:val="16"/>
                <w:szCs w:val="16"/>
                <w:u w:val="single"/>
              </w:rPr>
              <w:fldChar w:fldCharType="separate"/>
            </w:r>
            <w:r w:rsidRPr="000B22FE">
              <w:rPr>
                <w:i/>
                <w:iCs/>
                <w:color w:val="D29F0F" w:themeColor="background2" w:themeShade="80"/>
                <w:sz w:val="16"/>
                <w:szCs w:val="16"/>
                <w:u w:val="single"/>
                <w:cs/>
              </w:rPr>
              <w:t>‎</w:t>
            </w:r>
            <w:r w:rsidRPr="000B22FE">
              <w:rPr>
                <w:i/>
                <w:iCs/>
                <w:color w:val="D29F0F" w:themeColor="background2" w:themeShade="80"/>
                <w:sz w:val="16"/>
                <w:szCs w:val="16"/>
                <w:u w:val="single"/>
              </w:rPr>
              <w:t>23.2.5</w:t>
            </w:r>
            <w:r w:rsidRPr="000B22FE">
              <w:rPr>
                <w:i/>
                <w:iCs/>
                <w:color w:val="D29F0F" w:themeColor="background2" w:themeShade="80"/>
                <w:sz w:val="16"/>
                <w:szCs w:val="16"/>
                <w:u w:val="single"/>
              </w:rPr>
              <w:fldChar w:fldCharType="end"/>
            </w:r>
            <w:r w:rsidRPr="000B22FE">
              <w:rPr>
                <w:i/>
                <w:iCs/>
                <w:color w:val="D29F0F" w:themeColor="background2" w:themeShade="80"/>
                <w:sz w:val="16"/>
                <w:szCs w:val="16"/>
                <w:u w:val="single"/>
              </w:rPr>
              <w:t xml:space="preserve"> </w:t>
            </w:r>
            <w:r w:rsidRPr="000B22FE">
              <w:rPr>
                <w:i/>
                <w:iCs/>
                <w:color w:val="D29F0F" w:themeColor="background2" w:themeShade="80"/>
                <w:sz w:val="16"/>
                <w:szCs w:val="16"/>
                <w:u w:val="single"/>
              </w:rPr>
              <w:fldChar w:fldCharType="begin"/>
            </w:r>
            <w:r w:rsidRPr="000B22FE">
              <w:rPr>
                <w:i/>
                <w:iCs/>
                <w:color w:val="D29F0F" w:themeColor="background2" w:themeShade="80"/>
                <w:sz w:val="16"/>
                <w:szCs w:val="16"/>
                <w:u w:val="single"/>
              </w:rPr>
              <w:instrText xml:space="preserve"> REF _Ref54645037 \h  \* MERGEFORMAT </w:instrText>
            </w:r>
            <w:r w:rsidRPr="000B22FE">
              <w:rPr>
                <w:i/>
                <w:iCs/>
                <w:color w:val="D29F0F" w:themeColor="background2" w:themeShade="80"/>
                <w:sz w:val="16"/>
                <w:szCs w:val="16"/>
                <w:u w:val="single"/>
              </w:rPr>
            </w:r>
            <w:r w:rsidRPr="000B22FE">
              <w:rPr>
                <w:i/>
                <w:iCs/>
                <w:color w:val="D29F0F" w:themeColor="background2" w:themeShade="80"/>
                <w:sz w:val="16"/>
                <w:szCs w:val="16"/>
                <w:u w:val="single"/>
              </w:rPr>
              <w:fldChar w:fldCharType="separate"/>
            </w:r>
            <w:r w:rsidRPr="000B22FE">
              <w:rPr>
                <w:i/>
                <w:iCs/>
                <w:color w:val="D29F0F" w:themeColor="background2" w:themeShade="80"/>
                <w:sz w:val="16"/>
                <w:szCs w:val="16"/>
                <w:u w:val="single"/>
              </w:rPr>
              <w:t>Recommendation for capacity of Field Epidemiology Training Programmes</w:t>
            </w:r>
            <w:r w:rsidRPr="000B22FE">
              <w:rPr>
                <w:i/>
                <w:iCs/>
                <w:color w:val="D29F0F" w:themeColor="background2" w:themeShade="80"/>
                <w:sz w:val="16"/>
                <w:szCs w:val="16"/>
                <w:u w:val="single"/>
              </w:rPr>
              <w:fldChar w:fldCharType="end"/>
            </w:r>
          </w:p>
        </w:tc>
      </w:tr>
      <w:tr w:rsidR="004B34F5" w:rsidRPr="001E3F8A" w14:paraId="7600AEAD" w14:textId="77777777" w:rsidTr="004B34F5">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8F2191D" w14:textId="77777777" w:rsidR="004B34F5" w:rsidRPr="001E3F8A" w:rsidRDefault="004B34F5" w:rsidP="004B34F5">
            <w:pPr>
              <w:rPr>
                <w:rFonts w:cs="Segoe UI"/>
                <w:b/>
                <w:bCs/>
                <w:sz w:val="18"/>
                <w:szCs w:val="18"/>
              </w:rPr>
            </w:pPr>
            <w:r w:rsidRPr="001E3F8A">
              <w:rPr>
                <w:rFonts w:cs="Segoe UI"/>
                <w:b/>
                <w:bCs/>
                <w:w w:val="89"/>
                <w:sz w:val="18"/>
                <w:szCs w:val="18"/>
              </w:rPr>
              <w:t>Data Sources</w:t>
            </w:r>
          </w:p>
        </w:tc>
        <w:tc>
          <w:tcPr>
            <w:tcW w:w="6560" w:type="dxa"/>
          </w:tcPr>
          <w:p w14:paraId="1ABA3E9C" w14:textId="77777777" w:rsidR="004B34F5" w:rsidRPr="001E3F8A" w:rsidRDefault="004B34F5" w:rsidP="004B34F5">
            <w:pPr>
              <w:jc w:val="left"/>
              <w:rPr>
                <w:sz w:val="18"/>
                <w:szCs w:val="18"/>
              </w:rPr>
            </w:pPr>
            <w:r w:rsidRPr="001E3F8A">
              <w:rPr>
                <w:sz w:val="18"/>
                <w:szCs w:val="18"/>
              </w:rPr>
              <w:t>Ministry of Health and Prevention (MOHAP)</w:t>
            </w:r>
          </w:p>
        </w:tc>
      </w:tr>
    </w:tbl>
    <w:p w14:paraId="133A120B" w14:textId="77777777" w:rsidR="004B34F5" w:rsidRPr="001E3F8A" w:rsidRDefault="004B34F5" w:rsidP="003C5C5E">
      <w:pPr>
        <w:rPr>
          <w:sz w:val="20"/>
          <w:szCs w:val="20"/>
        </w:rPr>
      </w:pPr>
    </w:p>
    <w:p w14:paraId="35D2F8C1" w14:textId="77777777" w:rsidR="003C5C5E" w:rsidRPr="001E3F8A" w:rsidRDefault="004B34F5" w:rsidP="004B34F5">
      <w:pPr>
        <w:pStyle w:val="Heading2"/>
        <w:rPr>
          <w:sz w:val="24"/>
          <w:szCs w:val="24"/>
        </w:rPr>
      </w:pPr>
      <w:r w:rsidRPr="001E3F8A">
        <w:rPr>
          <w:sz w:val="24"/>
          <w:szCs w:val="24"/>
        </w:rPr>
        <w:br w:type="page"/>
      </w:r>
      <w:bookmarkStart w:id="79" w:name="_Toc61959449"/>
      <w:r w:rsidRPr="001E3F8A">
        <w:rPr>
          <w:sz w:val="24"/>
          <w:szCs w:val="24"/>
        </w:rPr>
        <w:lastRenderedPageBreak/>
        <w:t>Module Summary</w:t>
      </w:r>
      <w:bookmarkEnd w:id="79"/>
    </w:p>
    <w:p w14:paraId="799DC5E6" w14:textId="77777777" w:rsidR="00E20632" w:rsidRPr="001E3F8A" w:rsidRDefault="00E20632" w:rsidP="00E20632">
      <w:pPr>
        <w:pStyle w:val="IntenseQuote"/>
        <w:rPr>
          <w:sz w:val="20"/>
          <w:szCs w:val="20"/>
        </w:rPr>
      </w:pPr>
      <w:r w:rsidRPr="001E3F8A">
        <w:rPr>
          <w:sz w:val="20"/>
          <w:szCs w:val="20"/>
        </w:rPr>
        <w:t>Key Summary for Skill-mix composition for models of care</w:t>
      </w:r>
    </w:p>
    <w:p w14:paraId="34BDF4D4" w14:textId="77777777" w:rsidR="00E20632" w:rsidRPr="001E3F8A" w:rsidRDefault="00E20632" w:rsidP="00E20632">
      <w:pPr>
        <w:pStyle w:val="ListParagraph"/>
        <w:numPr>
          <w:ilvl w:val="0"/>
          <w:numId w:val="25"/>
        </w:numPr>
        <w:spacing w:after="240"/>
        <w:rPr>
          <w:sz w:val="20"/>
          <w:szCs w:val="20"/>
        </w:rPr>
      </w:pPr>
      <w:r w:rsidRPr="001E3F8A">
        <w:rPr>
          <w:rStyle w:val="IntenseQuoteChar"/>
          <w:i/>
          <w:iCs/>
          <w:sz w:val="22"/>
          <w:szCs w:val="20"/>
        </w:rPr>
        <w:t>47.45%</w:t>
      </w:r>
      <w:r w:rsidRPr="001E3F8A">
        <w:rPr>
          <w:sz w:val="20"/>
          <w:szCs w:val="20"/>
        </w:rPr>
        <w:t xml:space="preserve"> of healthcare professionals work in </w:t>
      </w:r>
      <w:r w:rsidRPr="001E3F8A">
        <w:rPr>
          <w:rStyle w:val="IntenseQuoteChar"/>
          <w:i/>
          <w:iCs/>
          <w:sz w:val="22"/>
          <w:szCs w:val="20"/>
        </w:rPr>
        <w:t>Hospital</w:t>
      </w:r>
      <w:r w:rsidRPr="001E3F8A">
        <w:rPr>
          <w:sz w:val="20"/>
          <w:szCs w:val="20"/>
        </w:rPr>
        <w:t xml:space="preserve"> settings.</w:t>
      </w:r>
    </w:p>
    <w:p w14:paraId="76662E9F" w14:textId="77777777" w:rsidR="00E20632" w:rsidRPr="001E3F8A" w:rsidRDefault="00E20632" w:rsidP="00E20632">
      <w:pPr>
        <w:pStyle w:val="ListParagraph"/>
        <w:numPr>
          <w:ilvl w:val="0"/>
          <w:numId w:val="25"/>
        </w:numPr>
        <w:spacing w:after="240"/>
        <w:rPr>
          <w:sz w:val="20"/>
          <w:szCs w:val="20"/>
        </w:rPr>
      </w:pPr>
      <w:r w:rsidRPr="001E3F8A">
        <w:rPr>
          <w:sz w:val="20"/>
          <w:szCs w:val="20"/>
        </w:rPr>
        <w:t xml:space="preserve">Density of Specialist Surgical workers is </w:t>
      </w:r>
      <w:r w:rsidRPr="001E3F8A">
        <w:rPr>
          <w:rStyle w:val="IntenseQuoteChar"/>
          <w:i/>
          <w:iCs/>
          <w:sz w:val="22"/>
          <w:szCs w:val="20"/>
        </w:rPr>
        <w:t>62.64 per 100 000 population</w:t>
      </w:r>
      <w:r w:rsidRPr="001E3F8A">
        <w:rPr>
          <w:sz w:val="20"/>
          <w:szCs w:val="20"/>
        </w:rPr>
        <w:t>.</w:t>
      </w:r>
    </w:p>
    <w:p w14:paraId="49178026" w14:textId="77777777" w:rsidR="00E20632" w:rsidRPr="001E3F8A" w:rsidRDefault="00E20632" w:rsidP="00E20632">
      <w:pPr>
        <w:pStyle w:val="ListParagraph"/>
        <w:numPr>
          <w:ilvl w:val="0"/>
          <w:numId w:val="25"/>
        </w:numPr>
        <w:spacing w:after="240"/>
        <w:rPr>
          <w:sz w:val="20"/>
          <w:szCs w:val="20"/>
        </w:rPr>
      </w:pPr>
      <w:r w:rsidRPr="001E3F8A">
        <w:rPr>
          <w:sz w:val="20"/>
          <w:szCs w:val="20"/>
        </w:rPr>
        <w:t xml:space="preserve">Density of Family Medicine workers is </w:t>
      </w:r>
      <w:r w:rsidRPr="001E3F8A">
        <w:rPr>
          <w:rStyle w:val="IntenseQuoteChar"/>
          <w:i/>
          <w:iCs/>
          <w:sz w:val="22"/>
          <w:szCs w:val="20"/>
        </w:rPr>
        <w:t>81.45 per 100 000 population</w:t>
      </w:r>
      <w:r w:rsidRPr="001E3F8A">
        <w:rPr>
          <w:sz w:val="20"/>
          <w:szCs w:val="20"/>
        </w:rPr>
        <w:t>.</w:t>
      </w:r>
    </w:p>
    <w:p w14:paraId="259C0B59" w14:textId="77777777" w:rsidR="00E20632" w:rsidRPr="001E3F8A" w:rsidRDefault="00E20632" w:rsidP="00E20632">
      <w:pPr>
        <w:pStyle w:val="ListParagraph"/>
        <w:numPr>
          <w:ilvl w:val="0"/>
          <w:numId w:val="25"/>
        </w:numPr>
        <w:spacing w:after="240"/>
        <w:rPr>
          <w:sz w:val="20"/>
          <w:szCs w:val="20"/>
        </w:rPr>
      </w:pPr>
      <w:r w:rsidRPr="001E3F8A">
        <w:rPr>
          <w:sz w:val="20"/>
          <w:szCs w:val="20"/>
        </w:rPr>
        <w:t xml:space="preserve">There is a </w:t>
      </w:r>
      <w:r w:rsidRPr="001E3F8A">
        <w:rPr>
          <w:rStyle w:val="IntenseQuoteChar"/>
          <w:i/>
          <w:iCs/>
          <w:sz w:val="22"/>
          <w:szCs w:val="20"/>
        </w:rPr>
        <w:t>Sustainable Capacity</w:t>
      </w:r>
      <w:r w:rsidRPr="001E3F8A">
        <w:rPr>
          <w:sz w:val="20"/>
          <w:szCs w:val="20"/>
        </w:rPr>
        <w:t xml:space="preserve"> of human resources for reporting for International Health Regulations (IHR) core capacity requirements.</w:t>
      </w:r>
    </w:p>
    <w:p w14:paraId="6E6C0B21" w14:textId="77777777" w:rsidR="00E20632" w:rsidRPr="001E3F8A" w:rsidRDefault="00E20632" w:rsidP="00E20632">
      <w:pPr>
        <w:pStyle w:val="ListParagraph"/>
        <w:numPr>
          <w:ilvl w:val="0"/>
          <w:numId w:val="25"/>
        </w:numPr>
        <w:spacing w:after="240"/>
        <w:rPr>
          <w:sz w:val="20"/>
          <w:szCs w:val="20"/>
        </w:rPr>
      </w:pPr>
      <w:r w:rsidRPr="001E3F8A">
        <w:rPr>
          <w:sz w:val="20"/>
          <w:szCs w:val="20"/>
        </w:rPr>
        <w:t xml:space="preserve">There is a </w:t>
      </w:r>
      <w:r w:rsidRPr="001E3F8A">
        <w:rPr>
          <w:rStyle w:val="IntenseQuoteChar"/>
          <w:i/>
          <w:iCs/>
          <w:sz w:val="22"/>
          <w:szCs w:val="20"/>
        </w:rPr>
        <w:t>Limited Capacity</w:t>
      </w:r>
      <w:r w:rsidRPr="001E3F8A">
        <w:rPr>
          <w:sz w:val="20"/>
          <w:szCs w:val="20"/>
        </w:rPr>
        <w:t xml:space="preserve"> of Field Epidemiology Training Programmes (FETP). </w:t>
      </w:r>
    </w:p>
    <w:p w14:paraId="41F3DADD" w14:textId="4E4921DA" w:rsidR="00E20632" w:rsidRPr="001E3F8A" w:rsidRDefault="00E20632" w:rsidP="0068229D">
      <w:pPr>
        <w:pStyle w:val="ListParagraph"/>
        <w:numPr>
          <w:ilvl w:val="0"/>
          <w:numId w:val="25"/>
        </w:numPr>
        <w:spacing w:after="240"/>
        <w:rPr>
          <w:sz w:val="20"/>
          <w:szCs w:val="20"/>
        </w:rPr>
      </w:pPr>
      <w:r w:rsidRPr="001E3F8A">
        <w:rPr>
          <w:sz w:val="20"/>
          <w:szCs w:val="20"/>
        </w:rPr>
        <w:t xml:space="preserve">There is existence of </w:t>
      </w:r>
      <w:r w:rsidR="0068229D" w:rsidRPr="001E3F8A">
        <w:rPr>
          <w:rStyle w:val="IntenseQuoteChar"/>
          <w:i/>
          <w:iCs/>
          <w:sz w:val="22"/>
          <w:szCs w:val="20"/>
        </w:rPr>
        <w:t>A</w:t>
      </w:r>
      <w:r w:rsidRPr="001E3F8A">
        <w:rPr>
          <w:rStyle w:val="IntenseQuoteChar"/>
          <w:i/>
          <w:iCs/>
          <w:sz w:val="22"/>
          <w:szCs w:val="20"/>
        </w:rPr>
        <w:t xml:space="preserve">dvanced </w:t>
      </w:r>
      <w:r w:rsidR="0068229D" w:rsidRPr="001E3F8A">
        <w:rPr>
          <w:rStyle w:val="IntenseQuoteChar"/>
          <w:i/>
          <w:iCs/>
          <w:sz w:val="22"/>
          <w:szCs w:val="20"/>
        </w:rPr>
        <w:t>N</w:t>
      </w:r>
      <w:r w:rsidRPr="001E3F8A">
        <w:rPr>
          <w:rStyle w:val="IntenseQuoteChar"/>
          <w:i/>
          <w:iCs/>
          <w:sz w:val="22"/>
          <w:szCs w:val="20"/>
        </w:rPr>
        <w:t xml:space="preserve">ursing </w:t>
      </w:r>
      <w:r w:rsidRPr="001E3F8A">
        <w:rPr>
          <w:sz w:val="20"/>
          <w:szCs w:val="20"/>
        </w:rPr>
        <w:t>roles</w:t>
      </w:r>
      <w:r w:rsidR="00B32787" w:rsidRPr="001E3F8A">
        <w:rPr>
          <w:sz w:val="20"/>
          <w:szCs w:val="20"/>
        </w:rPr>
        <w:t>.</w:t>
      </w:r>
    </w:p>
    <w:p w14:paraId="43201D16" w14:textId="77777777" w:rsidR="006E6B9D" w:rsidRPr="001E3F8A" w:rsidRDefault="006E6B9D">
      <w:pPr>
        <w:spacing w:line="264" w:lineRule="auto"/>
        <w:rPr>
          <w:sz w:val="20"/>
          <w:szCs w:val="20"/>
        </w:rPr>
      </w:pPr>
      <w:r w:rsidRPr="001E3F8A">
        <w:rPr>
          <w:sz w:val="20"/>
          <w:szCs w:val="20"/>
        </w:rPr>
        <w:br w:type="page"/>
      </w:r>
    </w:p>
    <w:p w14:paraId="4208B5CD" w14:textId="77777777" w:rsidR="004B34F5" w:rsidRPr="001E3F8A" w:rsidRDefault="008F7DF6" w:rsidP="008F7DF6">
      <w:pPr>
        <w:pStyle w:val="Heading1"/>
        <w:rPr>
          <w:sz w:val="32"/>
          <w:szCs w:val="32"/>
        </w:rPr>
      </w:pPr>
      <w:bookmarkStart w:id="80" w:name="_Toc61959450"/>
      <w:r w:rsidRPr="001E3F8A">
        <w:rPr>
          <w:sz w:val="32"/>
          <w:szCs w:val="32"/>
        </w:rPr>
        <w:lastRenderedPageBreak/>
        <w:t>CHAPTER 12: MODULE 9 - GOVERNANCE AND HEALTH WORKFORCE POLICIES</w:t>
      </w:r>
      <w:bookmarkEnd w:id="80"/>
    </w:p>
    <w:p w14:paraId="63334706" w14:textId="77777777" w:rsidR="008F7DF6" w:rsidRPr="001E3F8A" w:rsidRDefault="008F7DF6" w:rsidP="008F7DF6">
      <w:pPr>
        <w:rPr>
          <w:sz w:val="20"/>
          <w:szCs w:val="20"/>
        </w:rPr>
      </w:pPr>
    </w:p>
    <w:p w14:paraId="41388AF2" w14:textId="77777777" w:rsidR="00CC6EE0" w:rsidRPr="001E3F8A" w:rsidRDefault="00CC6EE0" w:rsidP="00CC6EE0">
      <w:pPr>
        <w:rPr>
          <w:sz w:val="20"/>
          <w:szCs w:val="20"/>
        </w:rPr>
      </w:pPr>
      <w:r w:rsidRPr="001E3F8A">
        <w:rPr>
          <w:rStyle w:val="IntenseQuoteChar"/>
          <w:sz w:val="22"/>
          <w:szCs w:val="20"/>
        </w:rPr>
        <w:t>Overview:</w:t>
      </w:r>
      <w:r w:rsidRPr="001E3F8A">
        <w:rPr>
          <w:sz w:val="20"/>
          <w:szCs w:val="20"/>
        </w:rPr>
        <w:t xml:space="preserve"> This module focuses on governance and policies for effective management of health workforce planning. The governance indicators reveal a country’s ability to able to coordinate an inter-sectoral health workforce agenda and possession of central HWF unit. The indicators on health workforce policies provide information on whether the country possesses health workforce planning process. The benefits of data acquired in this module includes below key areas:</w:t>
      </w:r>
    </w:p>
    <w:p w14:paraId="3137309E" w14:textId="77777777" w:rsidR="00CC6EE0" w:rsidRPr="001E3F8A" w:rsidRDefault="00CC6EE0" w:rsidP="00CC6EE0">
      <w:pPr>
        <w:pStyle w:val="ListParagraph"/>
        <w:numPr>
          <w:ilvl w:val="0"/>
          <w:numId w:val="33"/>
        </w:numPr>
        <w:rPr>
          <w:sz w:val="20"/>
          <w:szCs w:val="20"/>
        </w:rPr>
      </w:pPr>
      <w:r w:rsidRPr="001E3F8A">
        <w:rPr>
          <w:sz w:val="20"/>
          <w:szCs w:val="20"/>
        </w:rPr>
        <w:t>Demonstrates effective use and application of information collected from other modules</w:t>
      </w:r>
    </w:p>
    <w:p w14:paraId="2D50FAE9" w14:textId="77777777" w:rsidR="00CC6EE0" w:rsidRPr="001E3F8A" w:rsidRDefault="00CC6EE0" w:rsidP="00CC6EE0">
      <w:pPr>
        <w:pStyle w:val="ListParagraph"/>
        <w:numPr>
          <w:ilvl w:val="0"/>
          <w:numId w:val="33"/>
        </w:numPr>
        <w:rPr>
          <w:sz w:val="20"/>
          <w:szCs w:val="20"/>
        </w:rPr>
      </w:pPr>
      <w:r w:rsidRPr="001E3F8A">
        <w:rPr>
          <w:sz w:val="20"/>
          <w:szCs w:val="20"/>
        </w:rPr>
        <w:t>Confirms alignment of national education plans with national health plans</w:t>
      </w:r>
    </w:p>
    <w:p w14:paraId="16B68A7F" w14:textId="77777777" w:rsidR="00CC6EE0" w:rsidRPr="001E3F8A" w:rsidRDefault="00CC6EE0" w:rsidP="00CC6EE0">
      <w:pPr>
        <w:rPr>
          <w:sz w:val="20"/>
          <w:szCs w:val="20"/>
        </w:rPr>
      </w:pPr>
    </w:p>
    <w:p w14:paraId="73EBF968" w14:textId="77777777" w:rsidR="00CC6EE0" w:rsidRPr="001E3F8A" w:rsidRDefault="00CC6EE0" w:rsidP="00CC6EE0">
      <w:pPr>
        <w:pStyle w:val="Heading2"/>
        <w:rPr>
          <w:sz w:val="24"/>
          <w:szCs w:val="24"/>
        </w:rPr>
      </w:pPr>
      <w:bookmarkStart w:id="81" w:name="_Toc61959451"/>
      <w:r w:rsidRPr="001E3F8A">
        <w:rPr>
          <w:sz w:val="24"/>
          <w:szCs w:val="24"/>
        </w:rPr>
        <w:t>Key Areas</w:t>
      </w:r>
      <w:bookmarkEnd w:id="81"/>
    </w:p>
    <w:p w14:paraId="3ECC11BA" w14:textId="77777777" w:rsidR="002C4A5B" w:rsidRPr="001E3F8A" w:rsidRDefault="002C4A5B" w:rsidP="002C4A5B">
      <w:pPr>
        <w:rPr>
          <w:sz w:val="20"/>
          <w:szCs w:val="20"/>
        </w:rPr>
      </w:pPr>
    </w:p>
    <w:p w14:paraId="35D0EBA8" w14:textId="77777777" w:rsidR="006C322F" w:rsidRPr="001E3F8A" w:rsidRDefault="00CC6EE0" w:rsidP="006C322F">
      <w:pPr>
        <w:keepNext/>
        <w:rPr>
          <w:sz w:val="20"/>
          <w:szCs w:val="20"/>
        </w:rPr>
      </w:pPr>
      <w:r w:rsidRPr="001E3F8A">
        <w:rPr>
          <w:noProof/>
          <w:sz w:val="20"/>
          <w:szCs w:val="20"/>
          <w:lang w:val="en-GB" w:eastAsia="en-GB"/>
        </w:rPr>
        <w:drawing>
          <wp:inline distT="0" distB="0" distL="0" distR="0" wp14:anchorId="3189C77E" wp14:editId="0DB6F95B">
            <wp:extent cx="5545585" cy="2590800"/>
            <wp:effectExtent l="0" t="0" r="0" b="0"/>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rotWithShape="1">
                    <a:blip r:embed="rId42" cstate="print">
                      <a:extLst>
                        <a:ext uri="{28A0092B-C50C-407E-A947-70E740481C1C}">
                          <a14:useLocalDpi xmlns:a14="http://schemas.microsoft.com/office/drawing/2010/main" val="0"/>
                        </a:ext>
                      </a:extLst>
                    </a:blip>
                    <a:srcRect l="4653" r="9443"/>
                    <a:stretch/>
                  </pic:blipFill>
                  <pic:spPr bwMode="auto">
                    <a:xfrm>
                      <a:off x="0" y="0"/>
                      <a:ext cx="5566983" cy="2600797"/>
                    </a:xfrm>
                    <a:prstGeom prst="rect">
                      <a:avLst/>
                    </a:prstGeom>
                    <a:noFill/>
                    <a:ln>
                      <a:noFill/>
                    </a:ln>
                    <a:extLst>
                      <a:ext uri="{53640926-AAD7-44D8-BBD7-CCE9431645EC}">
                        <a14:shadowObscured xmlns:a14="http://schemas.microsoft.com/office/drawing/2010/main"/>
                      </a:ext>
                    </a:extLst>
                  </pic:spPr>
                </pic:pic>
              </a:graphicData>
            </a:graphic>
          </wp:inline>
        </w:drawing>
      </w:r>
    </w:p>
    <w:p w14:paraId="2AED52C4" w14:textId="57F33886" w:rsidR="00CC6EE0" w:rsidRPr="001E3F8A" w:rsidRDefault="006C322F" w:rsidP="006C322F">
      <w:pPr>
        <w:pStyle w:val="Figures"/>
        <w:rPr>
          <w:sz w:val="16"/>
          <w:szCs w:val="16"/>
        </w:rPr>
      </w:pPr>
      <w:bookmarkStart w:id="82" w:name="_Toc61959381"/>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22</w:t>
      </w:r>
      <w:r w:rsidR="008A1DCC" w:rsidRPr="001E3F8A">
        <w:rPr>
          <w:noProof/>
          <w:sz w:val="16"/>
          <w:szCs w:val="16"/>
        </w:rPr>
        <w:fldChar w:fldCharType="end"/>
      </w:r>
      <w:r w:rsidRPr="001E3F8A">
        <w:rPr>
          <w:noProof/>
          <w:sz w:val="16"/>
          <w:szCs w:val="16"/>
        </w:rPr>
        <w:t xml:space="preserve"> - Module 9 Key Areas</w:t>
      </w:r>
      <w:bookmarkEnd w:id="82"/>
    </w:p>
    <w:p w14:paraId="6D8CEEA9" w14:textId="77777777" w:rsidR="002C4A5B" w:rsidRPr="001E3F8A" w:rsidRDefault="002C4A5B">
      <w:pPr>
        <w:spacing w:line="264" w:lineRule="auto"/>
        <w:rPr>
          <w:sz w:val="20"/>
          <w:szCs w:val="20"/>
        </w:rPr>
      </w:pPr>
      <w:r w:rsidRPr="001E3F8A">
        <w:rPr>
          <w:sz w:val="20"/>
          <w:szCs w:val="20"/>
        </w:rPr>
        <w:br w:type="page"/>
      </w:r>
    </w:p>
    <w:p w14:paraId="52ACB1D8" w14:textId="77777777" w:rsidR="002C4A5B" w:rsidRPr="001E3F8A" w:rsidRDefault="002C4A5B" w:rsidP="002C4A5B">
      <w:pPr>
        <w:pStyle w:val="Heading2"/>
        <w:rPr>
          <w:sz w:val="24"/>
          <w:szCs w:val="24"/>
        </w:rPr>
      </w:pPr>
      <w:bookmarkStart w:id="83" w:name="_Toc61959452"/>
      <w:r w:rsidRPr="001E3F8A">
        <w:rPr>
          <w:sz w:val="24"/>
          <w:szCs w:val="24"/>
        </w:rPr>
        <w:lastRenderedPageBreak/>
        <w:t>Indicator Data</w:t>
      </w:r>
      <w:bookmarkEnd w:id="83"/>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1D6D8B" w:rsidRPr="001E3F8A" w14:paraId="0D353719"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62F8D66" w14:textId="77777777" w:rsidR="001D6D8B" w:rsidRPr="001E3F8A" w:rsidRDefault="001D6D8B" w:rsidP="001D6D8B">
            <w:pPr>
              <w:rPr>
                <w:color w:val="FFFFFF" w:themeColor="background1"/>
                <w:sz w:val="20"/>
                <w:szCs w:val="20"/>
              </w:rPr>
            </w:pPr>
            <w:r w:rsidRPr="001E3F8A">
              <w:rPr>
                <w:color w:val="FFFFFF" w:themeColor="background1"/>
                <w:sz w:val="20"/>
                <w:szCs w:val="20"/>
              </w:rPr>
              <w:t>Indicator Id</w:t>
            </w:r>
          </w:p>
        </w:tc>
        <w:tc>
          <w:tcPr>
            <w:tcW w:w="6560" w:type="dxa"/>
          </w:tcPr>
          <w:p w14:paraId="29506B68" w14:textId="77777777" w:rsidR="001D6D8B" w:rsidRPr="001E3F8A" w:rsidRDefault="001D6D8B" w:rsidP="001D6D8B">
            <w:pPr>
              <w:jc w:val="left"/>
              <w:rPr>
                <w:color w:val="FFFFFF" w:themeColor="background1"/>
                <w:sz w:val="20"/>
                <w:szCs w:val="20"/>
              </w:rPr>
            </w:pPr>
            <w:r w:rsidRPr="001E3F8A">
              <w:rPr>
                <w:color w:val="FFFFFF" w:themeColor="background1"/>
                <w:sz w:val="20"/>
                <w:szCs w:val="20"/>
              </w:rPr>
              <w:t>9.01</w:t>
            </w:r>
          </w:p>
        </w:tc>
      </w:tr>
      <w:tr w:rsidR="001D6D8B" w:rsidRPr="001E3F8A" w14:paraId="73169D09"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D8F640B" w14:textId="77777777" w:rsidR="001D6D8B" w:rsidRPr="001E3F8A" w:rsidRDefault="001D6D8B" w:rsidP="001D6D8B">
            <w:pPr>
              <w:rPr>
                <w:rFonts w:cs="Segoe UI"/>
                <w:b/>
                <w:bCs/>
                <w:sz w:val="18"/>
                <w:szCs w:val="18"/>
              </w:rPr>
            </w:pPr>
            <w:r w:rsidRPr="001E3F8A">
              <w:rPr>
                <w:rFonts w:cs="Segoe UI"/>
                <w:b/>
                <w:bCs/>
                <w:sz w:val="18"/>
                <w:szCs w:val="18"/>
              </w:rPr>
              <w:t>Unique Reference Id</w:t>
            </w:r>
          </w:p>
        </w:tc>
        <w:tc>
          <w:tcPr>
            <w:tcW w:w="6560" w:type="dxa"/>
          </w:tcPr>
          <w:p w14:paraId="10FDC90C" w14:textId="77777777" w:rsidR="001D6D8B" w:rsidRPr="001E3F8A" w:rsidRDefault="001D6D8B" w:rsidP="001D6D8B">
            <w:pPr>
              <w:jc w:val="left"/>
              <w:rPr>
                <w:sz w:val="18"/>
                <w:szCs w:val="18"/>
              </w:rPr>
            </w:pPr>
            <w:r w:rsidRPr="001E3F8A">
              <w:rPr>
                <w:sz w:val="18"/>
                <w:szCs w:val="18"/>
              </w:rPr>
              <w:t>ID_234</w:t>
            </w:r>
          </w:p>
        </w:tc>
      </w:tr>
      <w:tr w:rsidR="001D6D8B" w:rsidRPr="001E3F8A" w14:paraId="5B131525"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5934DA4" w14:textId="77777777" w:rsidR="001D6D8B" w:rsidRPr="001E3F8A" w:rsidRDefault="001D6D8B" w:rsidP="001D6D8B">
            <w:pPr>
              <w:rPr>
                <w:rFonts w:cs="Segoe UI"/>
                <w:b/>
                <w:bCs/>
                <w:sz w:val="18"/>
                <w:szCs w:val="18"/>
              </w:rPr>
            </w:pPr>
            <w:r w:rsidRPr="001E3F8A">
              <w:rPr>
                <w:rFonts w:cs="Segoe UI"/>
                <w:b/>
                <w:bCs/>
                <w:sz w:val="18"/>
                <w:szCs w:val="18"/>
              </w:rPr>
              <w:t>Name</w:t>
            </w:r>
          </w:p>
        </w:tc>
        <w:tc>
          <w:tcPr>
            <w:tcW w:w="6560" w:type="dxa"/>
          </w:tcPr>
          <w:p w14:paraId="3F1671A8" w14:textId="77777777" w:rsidR="001D6D8B" w:rsidRPr="001E3F8A" w:rsidRDefault="001D6D8B" w:rsidP="001D6D8B">
            <w:pPr>
              <w:jc w:val="left"/>
              <w:rPr>
                <w:sz w:val="18"/>
                <w:szCs w:val="18"/>
              </w:rPr>
            </w:pPr>
            <w:r w:rsidRPr="001E3F8A">
              <w:rPr>
                <w:sz w:val="18"/>
                <w:szCs w:val="18"/>
              </w:rPr>
              <w:t>Existence of institutional mechanisms or bodies to coordinate an intersectoral health workforce agenda</w:t>
            </w:r>
          </w:p>
        </w:tc>
      </w:tr>
      <w:tr w:rsidR="001D6D8B" w:rsidRPr="001E3F8A" w14:paraId="11F12A68"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61F017D" w14:textId="77777777" w:rsidR="001D6D8B" w:rsidRPr="001E3F8A" w:rsidRDefault="001D6D8B" w:rsidP="001D6D8B">
            <w:pPr>
              <w:rPr>
                <w:rFonts w:cs="Segoe UI"/>
                <w:b/>
                <w:bCs/>
                <w:sz w:val="18"/>
                <w:szCs w:val="18"/>
              </w:rPr>
            </w:pPr>
            <w:r w:rsidRPr="001E3F8A">
              <w:rPr>
                <w:rFonts w:cs="Segoe UI"/>
                <w:b/>
                <w:bCs/>
                <w:sz w:val="18"/>
                <w:szCs w:val="18"/>
              </w:rPr>
              <w:t>Possible Values</w:t>
            </w:r>
          </w:p>
        </w:tc>
        <w:tc>
          <w:tcPr>
            <w:tcW w:w="6560" w:type="dxa"/>
          </w:tcPr>
          <w:p w14:paraId="6E88D21A" w14:textId="77777777" w:rsidR="001D6D8B" w:rsidRPr="001E3F8A" w:rsidRDefault="001D6D8B" w:rsidP="001D6D8B">
            <w:pPr>
              <w:jc w:val="left"/>
              <w:rPr>
                <w:sz w:val="18"/>
                <w:szCs w:val="18"/>
              </w:rPr>
            </w:pPr>
            <w:r w:rsidRPr="001E3F8A">
              <w:rPr>
                <w:sz w:val="18"/>
                <w:szCs w:val="18"/>
              </w:rPr>
              <w:t>Yes/No/Partly</w:t>
            </w:r>
          </w:p>
        </w:tc>
      </w:tr>
      <w:tr w:rsidR="001D6D8B" w:rsidRPr="001E3F8A" w14:paraId="5C1D3F36"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BF48E1A" w14:textId="77777777" w:rsidR="001D6D8B" w:rsidRPr="001E3F8A" w:rsidRDefault="001D6D8B" w:rsidP="001D6D8B">
            <w:pPr>
              <w:rPr>
                <w:rFonts w:cs="Segoe UI"/>
                <w:b/>
                <w:bCs/>
                <w:sz w:val="18"/>
                <w:szCs w:val="18"/>
              </w:rPr>
            </w:pPr>
            <w:r w:rsidRPr="001E3F8A">
              <w:rPr>
                <w:rFonts w:cs="Segoe UI"/>
                <w:b/>
                <w:bCs/>
                <w:sz w:val="18"/>
                <w:szCs w:val="18"/>
              </w:rPr>
              <w:t>Definition</w:t>
            </w:r>
          </w:p>
        </w:tc>
        <w:tc>
          <w:tcPr>
            <w:tcW w:w="6560" w:type="dxa"/>
          </w:tcPr>
          <w:p w14:paraId="1FFC6FBC" w14:textId="77777777" w:rsidR="001D6D8B" w:rsidRPr="001E3F8A" w:rsidRDefault="001D6D8B" w:rsidP="001D6D8B">
            <w:pPr>
              <w:jc w:val="left"/>
              <w:rPr>
                <w:sz w:val="18"/>
                <w:szCs w:val="18"/>
              </w:rPr>
            </w:pPr>
            <w:r w:rsidRPr="001E3F8A">
              <w:rPr>
                <w:sz w:val="18"/>
                <w:szCs w:val="18"/>
              </w:rPr>
              <w:t xml:space="preserve">The following questions help determine the existence of institutional mechanisms or bodies to coordinate an inter-sectoral health workforce agenda </w:t>
            </w:r>
          </w:p>
          <w:p w14:paraId="3257558A" w14:textId="77777777" w:rsidR="001D6D8B" w:rsidRPr="001E3F8A" w:rsidRDefault="001D6D8B" w:rsidP="001D6D8B">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1D6D8B" w:rsidRPr="001E3F8A" w14:paraId="0D0F478E" w14:textId="77777777" w:rsidTr="001D6D8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B796B98" w14:textId="77777777" w:rsidR="001D6D8B" w:rsidRPr="001E3F8A" w:rsidRDefault="001D6D8B" w:rsidP="001D6D8B">
                  <w:pPr>
                    <w:rPr>
                      <w:sz w:val="18"/>
                      <w:szCs w:val="18"/>
                    </w:rPr>
                  </w:pPr>
                  <w:r w:rsidRPr="001E3F8A">
                    <w:rPr>
                      <w:sz w:val="18"/>
                      <w:szCs w:val="18"/>
                    </w:rPr>
                    <w:t>Supporting Question</w:t>
                  </w:r>
                </w:p>
              </w:tc>
              <w:tc>
                <w:tcPr>
                  <w:tcW w:w="1220" w:type="dxa"/>
                </w:tcPr>
                <w:p w14:paraId="5C21859A" w14:textId="77777777" w:rsidR="001D6D8B" w:rsidRPr="001E3F8A" w:rsidRDefault="001D6D8B" w:rsidP="001D6D8B">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1D6D8B" w:rsidRPr="001E3F8A" w14:paraId="2E122540" w14:textId="77777777" w:rsidTr="001D6D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1E38C790" w14:textId="77777777" w:rsidR="001D6D8B" w:rsidRPr="001E3F8A" w:rsidRDefault="001D6D8B" w:rsidP="001D6D8B">
                  <w:pPr>
                    <w:rPr>
                      <w:b w:val="0"/>
                      <w:bCs w:val="0"/>
                      <w:sz w:val="18"/>
                      <w:szCs w:val="18"/>
                    </w:rPr>
                  </w:pPr>
                  <w:r w:rsidRPr="001E3F8A">
                    <w:rPr>
                      <w:b w:val="0"/>
                      <w:bCs w:val="0"/>
                      <w:sz w:val="18"/>
                      <w:szCs w:val="18"/>
                    </w:rPr>
                    <w:t>Is there a coordinating mechanism or body in place for this task?</w:t>
                  </w:r>
                </w:p>
              </w:tc>
              <w:tc>
                <w:tcPr>
                  <w:tcW w:w="1220" w:type="dxa"/>
                </w:tcPr>
                <w:p w14:paraId="034CA2E7" w14:textId="77777777" w:rsidR="001D6D8B" w:rsidRPr="001E3F8A" w:rsidRDefault="001D6D8B" w:rsidP="001D6D8B">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1D6D8B" w:rsidRPr="001E3F8A" w14:paraId="63AEC43E" w14:textId="77777777" w:rsidTr="001D6D8B">
              <w:tc>
                <w:tcPr>
                  <w:cnfStyle w:val="001000000000" w:firstRow="0" w:lastRow="0" w:firstColumn="1" w:lastColumn="0" w:oddVBand="0" w:evenVBand="0" w:oddHBand="0" w:evenHBand="0" w:firstRowFirstColumn="0" w:firstRowLastColumn="0" w:lastRowFirstColumn="0" w:lastRowLastColumn="0"/>
                  <w:tcW w:w="5040" w:type="dxa"/>
                </w:tcPr>
                <w:p w14:paraId="092BDDF9" w14:textId="77777777" w:rsidR="001D6D8B" w:rsidRPr="001E3F8A" w:rsidRDefault="001D6D8B" w:rsidP="001D6D8B">
                  <w:pPr>
                    <w:rPr>
                      <w:b w:val="0"/>
                      <w:bCs w:val="0"/>
                      <w:sz w:val="18"/>
                      <w:szCs w:val="18"/>
                    </w:rPr>
                  </w:pPr>
                  <w:r w:rsidRPr="001E3F8A">
                    <w:rPr>
                      <w:b w:val="0"/>
                      <w:bCs w:val="0"/>
                      <w:sz w:val="18"/>
                      <w:szCs w:val="18"/>
                    </w:rPr>
                    <w:t>Are various stakeholders (ministries, public, private, nongovernmental and, international bodies) involved in the coordination process?</w:t>
                  </w:r>
                </w:p>
              </w:tc>
              <w:tc>
                <w:tcPr>
                  <w:tcW w:w="1220" w:type="dxa"/>
                </w:tcPr>
                <w:p w14:paraId="72EF5C24" w14:textId="77777777" w:rsidR="001D6D8B" w:rsidRPr="001E3F8A" w:rsidRDefault="001D6D8B" w:rsidP="001D6D8B">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1D6D8B" w:rsidRPr="001E3F8A" w14:paraId="6AD7789D" w14:textId="77777777" w:rsidTr="001D6D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42AB5F68" w14:textId="77777777" w:rsidR="001D6D8B" w:rsidRPr="001E3F8A" w:rsidRDefault="001D6D8B" w:rsidP="001D6D8B">
                  <w:pPr>
                    <w:rPr>
                      <w:b w:val="0"/>
                      <w:bCs w:val="0"/>
                      <w:sz w:val="18"/>
                      <w:szCs w:val="18"/>
                    </w:rPr>
                  </w:pPr>
                  <w:r w:rsidRPr="001E3F8A">
                    <w:rPr>
                      <w:b w:val="0"/>
                      <w:bCs w:val="0"/>
                      <w:sz w:val="18"/>
                      <w:szCs w:val="18"/>
                    </w:rPr>
                    <w:t>Has an agenda been formulated?</w:t>
                  </w:r>
                </w:p>
              </w:tc>
              <w:tc>
                <w:tcPr>
                  <w:tcW w:w="1220" w:type="dxa"/>
                </w:tcPr>
                <w:p w14:paraId="4377ED4D" w14:textId="77777777" w:rsidR="001D6D8B" w:rsidRPr="001E3F8A" w:rsidRDefault="001D6D8B" w:rsidP="001D6D8B">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1D6D8B" w:rsidRPr="001E3F8A" w14:paraId="2CA9600D" w14:textId="77777777" w:rsidTr="001D6D8B">
              <w:tc>
                <w:tcPr>
                  <w:cnfStyle w:val="001000000000" w:firstRow="0" w:lastRow="0" w:firstColumn="1" w:lastColumn="0" w:oddVBand="0" w:evenVBand="0" w:oddHBand="0" w:evenHBand="0" w:firstRowFirstColumn="0" w:firstRowLastColumn="0" w:lastRowFirstColumn="0" w:lastRowLastColumn="0"/>
                  <w:tcW w:w="5040" w:type="dxa"/>
                </w:tcPr>
                <w:p w14:paraId="673B1079" w14:textId="77777777" w:rsidR="001D6D8B" w:rsidRPr="001E3F8A" w:rsidRDefault="001D6D8B" w:rsidP="001D6D8B">
                  <w:pPr>
                    <w:rPr>
                      <w:b w:val="0"/>
                      <w:bCs w:val="0"/>
                      <w:sz w:val="18"/>
                      <w:szCs w:val="18"/>
                    </w:rPr>
                  </w:pPr>
                  <w:r w:rsidRPr="001E3F8A">
                    <w:rPr>
                      <w:b w:val="0"/>
                      <w:bCs w:val="0"/>
                      <w:sz w:val="18"/>
                      <w:szCs w:val="18"/>
                    </w:rPr>
                    <w:t>Has the agenda been approved at interministerial level (ministries of Education, Finance, Public Service, Health)?</w:t>
                  </w:r>
                </w:p>
              </w:tc>
              <w:tc>
                <w:tcPr>
                  <w:tcW w:w="1220" w:type="dxa"/>
                </w:tcPr>
                <w:p w14:paraId="5FF3F275" w14:textId="77777777" w:rsidR="001D6D8B" w:rsidRPr="001E3F8A" w:rsidRDefault="001D6D8B" w:rsidP="001D6D8B">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78D69BA0" w14:textId="77777777" w:rsidR="001D6D8B" w:rsidRPr="001E3F8A" w:rsidRDefault="001D6D8B" w:rsidP="001D6D8B">
            <w:pPr>
              <w:jc w:val="left"/>
              <w:rPr>
                <w:sz w:val="18"/>
                <w:szCs w:val="18"/>
              </w:rPr>
            </w:pPr>
          </w:p>
        </w:tc>
      </w:tr>
      <w:tr w:rsidR="001D6D8B" w:rsidRPr="001E3F8A" w14:paraId="2706FEDF"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90EDEA5" w14:textId="77777777" w:rsidR="001D6D8B" w:rsidRPr="001E3F8A" w:rsidRDefault="001D6D8B" w:rsidP="001D6D8B">
            <w:pPr>
              <w:rPr>
                <w:rFonts w:cs="Segoe UI"/>
                <w:b/>
                <w:bCs/>
                <w:sz w:val="18"/>
                <w:szCs w:val="18"/>
              </w:rPr>
            </w:pPr>
            <w:r w:rsidRPr="001E3F8A">
              <w:rPr>
                <w:rFonts w:cs="Segoe UI"/>
                <w:b/>
                <w:bCs/>
                <w:sz w:val="18"/>
                <w:szCs w:val="18"/>
              </w:rPr>
              <w:t>Value</w:t>
            </w:r>
          </w:p>
        </w:tc>
        <w:tc>
          <w:tcPr>
            <w:tcW w:w="6560" w:type="dxa"/>
          </w:tcPr>
          <w:p w14:paraId="7A804C96" w14:textId="77777777" w:rsidR="001D6D8B" w:rsidRPr="001E3F8A" w:rsidRDefault="001D6D8B" w:rsidP="001D6D8B">
            <w:pPr>
              <w:jc w:val="left"/>
              <w:rPr>
                <w:b/>
                <w:bCs/>
                <w:sz w:val="18"/>
                <w:szCs w:val="18"/>
              </w:rPr>
            </w:pPr>
            <w:r w:rsidRPr="001E3F8A">
              <w:rPr>
                <w:b/>
                <w:bCs/>
                <w:sz w:val="18"/>
                <w:szCs w:val="18"/>
              </w:rPr>
              <w:t>Yes</w:t>
            </w:r>
          </w:p>
        </w:tc>
      </w:tr>
      <w:tr w:rsidR="001D6D8B" w:rsidRPr="001E3F8A" w14:paraId="053C867E"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26C6589" w14:textId="77777777" w:rsidR="001D6D8B" w:rsidRPr="001E3F8A" w:rsidRDefault="001D6D8B" w:rsidP="001D6D8B">
            <w:pPr>
              <w:rPr>
                <w:rFonts w:cs="Segoe UI"/>
                <w:b/>
                <w:bCs/>
                <w:sz w:val="18"/>
                <w:szCs w:val="18"/>
              </w:rPr>
            </w:pPr>
            <w:r w:rsidRPr="001E3F8A">
              <w:rPr>
                <w:rFonts w:cs="Segoe UI"/>
                <w:b/>
                <w:bCs/>
                <w:sz w:val="18"/>
                <w:szCs w:val="18"/>
              </w:rPr>
              <w:t>Level</w:t>
            </w:r>
          </w:p>
        </w:tc>
        <w:tc>
          <w:tcPr>
            <w:tcW w:w="6560" w:type="dxa"/>
          </w:tcPr>
          <w:p w14:paraId="23801F46" w14:textId="77777777" w:rsidR="001D6D8B" w:rsidRPr="001E3F8A" w:rsidRDefault="001D6D8B" w:rsidP="001D6D8B">
            <w:pPr>
              <w:jc w:val="left"/>
              <w:rPr>
                <w:sz w:val="18"/>
                <w:szCs w:val="18"/>
              </w:rPr>
            </w:pPr>
            <w:r w:rsidRPr="001E3F8A">
              <w:rPr>
                <w:sz w:val="18"/>
                <w:szCs w:val="18"/>
              </w:rPr>
              <w:t>UAE Public Sector</w:t>
            </w:r>
          </w:p>
        </w:tc>
      </w:tr>
      <w:tr w:rsidR="001D6D8B" w:rsidRPr="001E3F8A" w14:paraId="450E717E"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E003CE0" w14:textId="77777777" w:rsidR="001D6D8B" w:rsidRPr="001E3F8A" w:rsidRDefault="001D6D8B" w:rsidP="001D6D8B">
            <w:pPr>
              <w:rPr>
                <w:rFonts w:cs="Segoe UI"/>
                <w:b/>
                <w:bCs/>
                <w:sz w:val="18"/>
                <w:szCs w:val="18"/>
              </w:rPr>
            </w:pPr>
            <w:r w:rsidRPr="001E3F8A">
              <w:rPr>
                <w:rFonts w:cs="Segoe UI"/>
                <w:b/>
                <w:bCs/>
                <w:w w:val="89"/>
                <w:sz w:val="18"/>
                <w:szCs w:val="18"/>
              </w:rPr>
              <w:t>Data Sources</w:t>
            </w:r>
          </w:p>
        </w:tc>
        <w:tc>
          <w:tcPr>
            <w:tcW w:w="6560" w:type="dxa"/>
          </w:tcPr>
          <w:p w14:paraId="6A2C6AEA" w14:textId="77777777" w:rsidR="001D6D8B" w:rsidRPr="001E3F8A" w:rsidRDefault="001D6D8B" w:rsidP="001D6D8B">
            <w:pPr>
              <w:jc w:val="left"/>
              <w:rPr>
                <w:sz w:val="18"/>
                <w:szCs w:val="18"/>
              </w:rPr>
            </w:pPr>
            <w:r w:rsidRPr="001E3F8A">
              <w:rPr>
                <w:sz w:val="18"/>
                <w:szCs w:val="18"/>
              </w:rPr>
              <w:t>Ministry of Health and Prevention (MOHAP) – Public Policies Department</w:t>
            </w:r>
          </w:p>
        </w:tc>
      </w:tr>
    </w:tbl>
    <w:p w14:paraId="5624CA7C" w14:textId="77777777" w:rsidR="001D6D8B" w:rsidRPr="001E3F8A" w:rsidRDefault="001D6D8B" w:rsidP="002C4A5B">
      <w:pPr>
        <w:rPr>
          <w:sz w:val="20"/>
          <w:szCs w:val="20"/>
        </w:rPr>
      </w:pPr>
    </w:p>
    <w:p w14:paraId="5C78DD79" w14:textId="77777777" w:rsidR="001D6D8B" w:rsidRPr="001E3F8A" w:rsidRDefault="001D6D8B">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1D6D8B" w:rsidRPr="001E3F8A" w14:paraId="00E84A1A"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23D55069" w14:textId="77777777" w:rsidR="001D6D8B" w:rsidRPr="001E3F8A" w:rsidRDefault="001D6D8B" w:rsidP="001D6D8B">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497AA3BC" w14:textId="77777777" w:rsidR="001D6D8B" w:rsidRPr="001E3F8A" w:rsidRDefault="001D6D8B" w:rsidP="001D6D8B">
            <w:pPr>
              <w:jc w:val="left"/>
              <w:rPr>
                <w:color w:val="FFFFFF" w:themeColor="background1"/>
                <w:sz w:val="20"/>
                <w:szCs w:val="20"/>
              </w:rPr>
            </w:pPr>
            <w:r w:rsidRPr="001E3F8A">
              <w:rPr>
                <w:color w:val="FFFFFF" w:themeColor="background1"/>
                <w:sz w:val="20"/>
                <w:szCs w:val="20"/>
              </w:rPr>
              <w:t>9.02</w:t>
            </w:r>
          </w:p>
        </w:tc>
      </w:tr>
      <w:tr w:rsidR="001D6D8B" w:rsidRPr="001E3F8A" w14:paraId="0CE503D4"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A6F8303" w14:textId="77777777" w:rsidR="001D6D8B" w:rsidRPr="001E3F8A" w:rsidRDefault="001D6D8B" w:rsidP="001D6D8B">
            <w:pPr>
              <w:rPr>
                <w:rFonts w:cs="Segoe UI"/>
                <w:b/>
                <w:bCs/>
                <w:sz w:val="18"/>
                <w:szCs w:val="18"/>
              </w:rPr>
            </w:pPr>
            <w:r w:rsidRPr="001E3F8A">
              <w:rPr>
                <w:rFonts w:cs="Segoe UI"/>
                <w:b/>
                <w:bCs/>
                <w:sz w:val="18"/>
                <w:szCs w:val="18"/>
              </w:rPr>
              <w:t>Unique Reference Id</w:t>
            </w:r>
          </w:p>
        </w:tc>
        <w:tc>
          <w:tcPr>
            <w:tcW w:w="6560" w:type="dxa"/>
          </w:tcPr>
          <w:p w14:paraId="5301F370" w14:textId="77777777" w:rsidR="001D6D8B" w:rsidRPr="001E3F8A" w:rsidRDefault="001D6D8B" w:rsidP="001D6D8B">
            <w:pPr>
              <w:jc w:val="left"/>
              <w:rPr>
                <w:sz w:val="18"/>
                <w:szCs w:val="18"/>
              </w:rPr>
            </w:pPr>
            <w:r w:rsidRPr="001E3F8A">
              <w:rPr>
                <w:sz w:val="18"/>
                <w:szCs w:val="18"/>
              </w:rPr>
              <w:t>ID_235</w:t>
            </w:r>
          </w:p>
        </w:tc>
      </w:tr>
      <w:tr w:rsidR="001D6D8B" w:rsidRPr="001E3F8A" w14:paraId="40FE3A68"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8D0A452" w14:textId="77777777" w:rsidR="001D6D8B" w:rsidRPr="001E3F8A" w:rsidRDefault="001D6D8B" w:rsidP="001D6D8B">
            <w:pPr>
              <w:rPr>
                <w:rFonts w:cs="Segoe UI"/>
                <w:b/>
                <w:bCs/>
                <w:sz w:val="18"/>
                <w:szCs w:val="18"/>
              </w:rPr>
            </w:pPr>
            <w:r w:rsidRPr="001E3F8A">
              <w:rPr>
                <w:rFonts w:cs="Segoe UI"/>
                <w:b/>
                <w:bCs/>
                <w:sz w:val="18"/>
                <w:szCs w:val="18"/>
              </w:rPr>
              <w:t>Name</w:t>
            </w:r>
          </w:p>
        </w:tc>
        <w:tc>
          <w:tcPr>
            <w:tcW w:w="6560" w:type="dxa"/>
          </w:tcPr>
          <w:p w14:paraId="073CC27F" w14:textId="77777777" w:rsidR="001D6D8B" w:rsidRPr="001E3F8A" w:rsidRDefault="001D6D8B" w:rsidP="001D6D8B">
            <w:pPr>
              <w:jc w:val="left"/>
              <w:rPr>
                <w:sz w:val="18"/>
                <w:szCs w:val="18"/>
              </w:rPr>
            </w:pPr>
            <w:r w:rsidRPr="001E3F8A">
              <w:rPr>
                <w:sz w:val="18"/>
                <w:szCs w:val="18"/>
              </w:rPr>
              <w:t>Existence of a health workforce unit in the Ministry of Health responsible for developing and monitoring policies and plans on health workforce</w:t>
            </w:r>
          </w:p>
        </w:tc>
      </w:tr>
      <w:tr w:rsidR="001D6D8B" w:rsidRPr="001E3F8A" w14:paraId="1481FCB9"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413916D" w14:textId="77777777" w:rsidR="001D6D8B" w:rsidRPr="001E3F8A" w:rsidRDefault="001D6D8B" w:rsidP="001D6D8B">
            <w:pPr>
              <w:rPr>
                <w:rFonts w:cs="Segoe UI"/>
                <w:b/>
                <w:bCs/>
                <w:sz w:val="18"/>
                <w:szCs w:val="18"/>
              </w:rPr>
            </w:pPr>
            <w:r w:rsidRPr="001E3F8A">
              <w:rPr>
                <w:rFonts w:cs="Segoe UI"/>
                <w:b/>
                <w:bCs/>
                <w:sz w:val="18"/>
                <w:szCs w:val="18"/>
              </w:rPr>
              <w:t>Possible Values</w:t>
            </w:r>
          </w:p>
        </w:tc>
        <w:tc>
          <w:tcPr>
            <w:tcW w:w="6560" w:type="dxa"/>
          </w:tcPr>
          <w:p w14:paraId="2DBF0726" w14:textId="77777777" w:rsidR="001D6D8B" w:rsidRPr="001E3F8A" w:rsidRDefault="001D6D8B" w:rsidP="001D6D8B">
            <w:pPr>
              <w:jc w:val="left"/>
              <w:rPr>
                <w:sz w:val="18"/>
                <w:szCs w:val="18"/>
              </w:rPr>
            </w:pPr>
            <w:r w:rsidRPr="001E3F8A">
              <w:rPr>
                <w:sz w:val="18"/>
                <w:szCs w:val="18"/>
              </w:rPr>
              <w:t>Yes/No/Partly</w:t>
            </w:r>
          </w:p>
        </w:tc>
      </w:tr>
      <w:tr w:rsidR="001D6D8B" w:rsidRPr="001E3F8A" w14:paraId="53B7F3BD"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9C8F65C" w14:textId="77777777" w:rsidR="001D6D8B" w:rsidRPr="001E3F8A" w:rsidRDefault="001D6D8B" w:rsidP="001D6D8B">
            <w:pPr>
              <w:rPr>
                <w:rFonts w:cs="Segoe UI"/>
                <w:b/>
                <w:bCs/>
                <w:sz w:val="18"/>
                <w:szCs w:val="18"/>
              </w:rPr>
            </w:pPr>
            <w:r w:rsidRPr="001E3F8A">
              <w:rPr>
                <w:rFonts w:cs="Segoe UI"/>
                <w:b/>
                <w:bCs/>
                <w:sz w:val="18"/>
                <w:szCs w:val="18"/>
              </w:rPr>
              <w:t>Definition</w:t>
            </w:r>
          </w:p>
        </w:tc>
        <w:tc>
          <w:tcPr>
            <w:tcW w:w="6560" w:type="dxa"/>
          </w:tcPr>
          <w:p w14:paraId="0DA00742" w14:textId="77777777" w:rsidR="001D6D8B" w:rsidRPr="001E3F8A" w:rsidRDefault="001D6D8B" w:rsidP="001D6D8B">
            <w:pPr>
              <w:jc w:val="left"/>
              <w:rPr>
                <w:sz w:val="18"/>
                <w:szCs w:val="18"/>
              </w:rPr>
            </w:pPr>
            <w:r w:rsidRPr="001E3F8A">
              <w:rPr>
                <w:sz w:val="18"/>
                <w:szCs w:val="18"/>
              </w:rPr>
              <w:t xml:space="preserve">The following questions help determine the existence of a health workforce unit in the Ministry of Health responsible for developing and monitoring policies and plans on health workforce </w:t>
            </w:r>
          </w:p>
          <w:p w14:paraId="4F432EAA" w14:textId="77777777" w:rsidR="001D6D8B" w:rsidRPr="001E3F8A" w:rsidRDefault="001D6D8B" w:rsidP="001D6D8B">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1D6D8B" w:rsidRPr="001E3F8A" w14:paraId="449A98EB" w14:textId="77777777" w:rsidTr="001D6D8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F6218BB" w14:textId="77777777" w:rsidR="001D6D8B" w:rsidRPr="001E3F8A" w:rsidRDefault="001D6D8B" w:rsidP="001D6D8B">
                  <w:pPr>
                    <w:rPr>
                      <w:sz w:val="18"/>
                      <w:szCs w:val="18"/>
                    </w:rPr>
                  </w:pPr>
                  <w:r w:rsidRPr="001E3F8A">
                    <w:rPr>
                      <w:sz w:val="18"/>
                      <w:szCs w:val="18"/>
                    </w:rPr>
                    <w:t>Supporting Question</w:t>
                  </w:r>
                </w:p>
              </w:tc>
              <w:tc>
                <w:tcPr>
                  <w:tcW w:w="1220" w:type="dxa"/>
                </w:tcPr>
                <w:p w14:paraId="515BAA21" w14:textId="77777777" w:rsidR="001D6D8B" w:rsidRPr="001E3F8A" w:rsidRDefault="001D6D8B" w:rsidP="001D6D8B">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1D6D8B" w:rsidRPr="001E3F8A" w14:paraId="29D9FED4" w14:textId="77777777" w:rsidTr="001D6D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79E93C8B" w14:textId="77777777" w:rsidR="001D6D8B" w:rsidRPr="001E3F8A" w:rsidRDefault="001D6D8B" w:rsidP="001D6D8B">
                  <w:pPr>
                    <w:rPr>
                      <w:b w:val="0"/>
                      <w:bCs w:val="0"/>
                      <w:sz w:val="18"/>
                      <w:szCs w:val="18"/>
                    </w:rPr>
                  </w:pPr>
                  <w:r w:rsidRPr="001E3F8A">
                    <w:rPr>
                      <w:b w:val="0"/>
                      <w:bCs w:val="0"/>
                      <w:sz w:val="18"/>
                      <w:szCs w:val="18"/>
                    </w:rPr>
                    <w:t>Are there functions to monitor health workforce policies and plans as part of the monitoring of health services development?</w:t>
                  </w:r>
                </w:p>
              </w:tc>
              <w:tc>
                <w:tcPr>
                  <w:tcW w:w="1220" w:type="dxa"/>
                </w:tcPr>
                <w:p w14:paraId="03C4A426" w14:textId="77777777" w:rsidR="001D6D8B" w:rsidRPr="001E3F8A" w:rsidRDefault="001D6D8B" w:rsidP="001D6D8B">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1D6D8B" w:rsidRPr="001E3F8A" w14:paraId="3C968903" w14:textId="77777777" w:rsidTr="001D6D8B">
              <w:tc>
                <w:tcPr>
                  <w:cnfStyle w:val="001000000000" w:firstRow="0" w:lastRow="0" w:firstColumn="1" w:lastColumn="0" w:oddVBand="0" w:evenVBand="0" w:oddHBand="0" w:evenHBand="0" w:firstRowFirstColumn="0" w:firstRowLastColumn="0" w:lastRowFirstColumn="0" w:lastRowLastColumn="0"/>
                  <w:tcW w:w="5040" w:type="dxa"/>
                </w:tcPr>
                <w:p w14:paraId="2B11C742" w14:textId="77777777" w:rsidR="001D6D8B" w:rsidRPr="001E3F8A" w:rsidRDefault="001D6D8B" w:rsidP="001D6D8B">
                  <w:pPr>
                    <w:rPr>
                      <w:b w:val="0"/>
                      <w:bCs w:val="0"/>
                      <w:sz w:val="18"/>
                      <w:szCs w:val="18"/>
                    </w:rPr>
                  </w:pPr>
                  <w:r w:rsidRPr="001E3F8A">
                    <w:rPr>
                      <w:b w:val="0"/>
                      <w:bCs w:val="0"/>
                      <w:sz w:val="18"/>
                      <w:szCs w:val="18"/>
                    </w:rPr>
                    <w:t>Are there institutional mechanisms in place to coordinate an intersectoral health workforce agenda, including negotiations and intersectoral relationships with relevant other line ministries, government agencies and stakeholders?</w:t>
                  </w:r>
                </w:p>
              </w:tc>
              <w:tc>
                <w:tcPr>
                  <w:tcW w:w="1220" w:type="dxa"/>
                </w:tcPr>
                <w:p w14:paraId="64160A50" w14:textId="77777777" w:rsidR="001D6D8B" w:rsidRPr="001E3F8A" w:rsidRDefault="001D6D8B" w:rsidP="001D6D8B">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76130BC8" w14:textId="77777777" w:rsidR="001D6D8B" w:rsidRPr="001E3F8A" w:rsidRDefault="001D6D8B" w:rsidP="001D6D8B">
            <w:pPr>
              <w:jc w:val="left"/>
              <w:rPr>
                <w:sz w:val="18"/>
                <w:szCs w:val="18"/>
              </w:rPr>
            </w:pPr>
          </w:p>
        </w:tc>
      </w:tr>
      <w:tr w:rsidR="001D6D8B" w:rsidRPr="001E3F8A" w14:paraId="1757B7BF"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30E6BB5" w14:textId="77777777" w:rsidR="001D6D8B" w:rsidRPr="001E3F8A" w:rsidRDefault="001D6D8B" w:rsidP="001D6D8B">
            <w:pPr>
              <w:rPr>
                <w:rFonts w:cs="Segoe UI"/>
                <w:b/>
                <w:bCs/>
                <w:sz w:val="18"/>
                <w:szCs w:val="18"/>
              </w:rPr>
            </w:pPr>
            <w:r w:rsidRPr="001E3F8A">
              <w:rPr>
                <w:rFonts w:cs="Segoe UI"/>
                <w:b/>
                <w:bCs/>
                <w:sz w:val="18"/>
                <w:szCs w:val="18"/>
              </w:rPr>
              <w:t>Value</w:t>
            </w:r>
          </w:p>
        </w:tc>
        <w:tc>
          <w:tcPr>
            <w:tcW w:w="6560" w:type="dxa"/>
          </w:tcPr>
          <w:p w14:paraId="6B46D49F" w14:textId="77777777" w:rsidR="001D6D8B" w:rsidRPr="001E3F8A" w:rsidRDefault="001D6D8B" w:rsidP="001D6D8B">
            <w:pPr>
              <w:jc w:val="left"/>
              <w:rPr>
                <w:b/>
                <w:bCs/>
                <w:sz w:val="18"/>
                <w:szCs w:val="18"/>
              </w:rPr>
            </w:pPr>
            <w:r w:rsidRPr="001E3F8A">
              <w:rPr>
                <w:b/>
                <w:bCs/>
                <w:sz w:val="18"/>
                <w:szCs w:val="18"/>
              </w:rPr>
              <w:t>Yes</w:t>
            </w:r>
          </w:p>
        </w:tc>
      </w:tr>
      <w:tr w:rsidR="001D6D8B" w:rsidRPr="001E3F8A" w14:paraId="644A1E20"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B30E817" w14:textId="77777777" w:rsidR="001D6D8B" w:rsidRPr="001E3F8A" w:rsidRDefault="001D6D8B" w:rsidP="001D6D8B">
            <w:pPr>
              <w:rPr>
                <w:rFonts w:cs="Segoe UI"/>
                <w:b/>
                <w:bCs/>
                <w:sz w:val="18"/>
                <w:szCs w:val="18"/>
              </w:rPr>
            </w:pPr>
            <w:r w:rsidRPr="001E3F8A">
              <w:rPr>
                <w:rFonts w:cs="Segoe UI"/>
                <w:b/>
                <w:bCs/>
                <w:sz w:val="18"/>
                <w:szCs w:val="18"/>
              </w:rPr>
              <w:t>Level</w:t>
            </w:r>
          </w:p>
        </w:tc>
        <w:tc>
          <w:tcPr>
            <w:tcW w:w="6560" w:type="dxa"/>
          </w:tcPr>
          <w:p w14:paraId="3E447BB2" w14:textId="77777777" w:rsidR="001D6D8B" w:rsidRPr="001E3F8A" w:rsidRDefault="001D6D8B" w:rsidP="001D6D8B">
            <w:pPr>
              <w:jc w:val="left"/>
              <w:rPr>
                <w:sz w:val="18"/>
                <w:szCs w:val="18"/>
              </w:rPr>
            </w:pPr>
            <w:r w:rsidRPr="001E3F8A">
              <w:rPr>
                <w:sz w:val="18"/>
                <w:szCs w:val="18"/>
              </w:rPr>
              <w:t>UAE Public Sector</w:t>
            </w:r>
          </w:p>
        </w:tc>
      </w:tr>
      <w:tr w:rsidR="001D6D8B" w:rsidRPr="001E3F8A" w14:paraId="65BE4FDB"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A728FE3" w14:textId="77777777" w:rsidR="001D6D8B" w:rsidRPr="001E3F8A" w:rsidRDefault="001D6D8B" w:rsidP="001D6D8B">
            <w:pPr>
              <w:rPr>
                <w:rFonts w:cs="Segoe UI"/>
                <w:b/>
                <w:bCs/>
                <w:sz w:val="18"/>
                <w:szCs w:val="18"/>
              </w:rPr>
            </w:pPr>
            <w:r w:rsidRPr="001E3F8A">
              <w:rPr>
                <w:rFonts w:cs="Segoe UI"/>
                <w:b/>
                <w:bCs/>
                <w:w w:val="89"/>
                <w:sz w:val="18"/>
                <w:szCs w:val="18"/>
              </w:rPr>
              <w:t>Data Sources</w:t>
            </w:r>
          </w:p>
        </w:tc>
        <w:tc>
          <w:tcPr>
            <w:tcW w:w="6560" w:type="dxa"/>
          </w:tcPr>
          <w:p w14:paraId="6806BE45" w14:textId="77777777" w:rsidR="001D6D8B" w:rsidRPr="001E3F8A" w:rsidRDefault="001D6D8B" w:rsidP="001D6D8B">
            <w:pPr>
              <w:jc w:val="left"/>
              <w:rPr>
                <w:sz w:val="18"/>
                <w:szCs w:val="18"/>
              </w:rPr>
            </w:pPr>
            <w:r w:rsidRPr="001E3F8A">
              <w:rPr>
                <w:sz w:val="18"/>
                <w:szCs w:val="18"/>
              </w:rPr>
              <w:t>Ministry of Health and Prevention (MOHAP) – Public Policies Department</w:t>
            </w:r>
          </w:p>
        </w:tc>
      </w:tr>
    </w:tbl>
    <w:p w14:paraId="510A68E3" w14:textId="77777777" w:rsidR="001D6D8B" w:rsidRPr="001E3F8A" w:rsidRDefault="001D6D8B" w:rsidP="002C4A5B">
      <w:pPr>
        <w:rPr>
          <w:sz w:val="20"/>
          <w:szCs w:val="20"/>
        </w:rPr>
      </w:pPr>
    </w:p>
    <w:p w14:paraId="1766AEA0" w14:textId="77777777" w:rsidR="001D6D8B" w:rsidRPr="001E3F8A" w:rsidRDefault="001D6D8B">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1D6D8B" w:rsidRPr="001E3F8A" w14:paraId="257C31A2" w14:textId="77777777" w:rsidTr="001D6D8B">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5945E1A7" w14:textId="77777777" w:rsidR="001D6D8B" w:rsidRPr="001E3F8A" w:rsidRDefault="001D6D8B" w:rsidP="001D6D8B">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68EE9FFA" w14:textId="77777777" w:rsidR="001D6D8B" w:rsidRPr="001E3F8A" w:rsidRDefault="001D6D8B" w:rsidP="001D6D8B">
            <w:pPr>
              <w:jc w:val="left"/>
              <w:rPr>
                <w:color w:val="FFFFFF" w:themeColor="background1"/>
                <w:sz w:val="20"/>
                <w:szCs w:val="20"/>
              </w:rPr>
            </w:pPr>
            <w:r w:rsidRPr="001E3F8A">
              <w:rPr>
                <w:color w:val="FFFFFF" w:themeColor="background1"/>
                <w:sz w:val="20"/>
                <w:szCs w:val="20"/>
              </w:rPr>
              <w:t>9.03</w:t>
            </w:r>
          </w:p>
        </w:tc>
      </w:tr>
      <w:tr w:rsidR="001D6D8B" w:rsidRPr="001E3F8A" w14:paraId="487DF702"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888D856" w14:textId="77777777" w:rsidR="001D6D8B" w:rsidRPr="001E3F8A" w:rsidRDefault="001D6D8B" w:rsidP="001D6D8B">
            <w:pPr>
              <w:rPr>
                <w:rFonts w:cs="Segoe UI"/>
                <w:b/>
                <w:bCs/>
                <w:sz w:val="18"/>
                <w:szCs w:val="18"/>
              </w:rPr>
            </w:pPr>
            <w:r w:rsidRPr="001E3F8A">
              <w:rPr>
                <w:rFonts w:cs="Segoe UI"/>
                <w:b/>
                <w:bCs/>
                <w:sz w:val="18"/>
                <w:szCs w:val="18"/>
              </w:rPr>
              <w:t>Unique Reference Id</w:t>
            </w:r>
          </w:p>
        </w:tc>
        <w:tc>
          <w:tcPr>
            <w:tcW w:w="6560" w:type="dxa"/>
          </w:tcPr>
          <w:p w14:paraId="24E035D5" w14:textId="77777777" w:rsidR="001D6D8B" w:rsidRPr="001E3F8A" w:rsidRDefault="001D6D8B" w:rsidP="001D6D8B">
            <w:pPr>
              <w:jc w:val="left"/>
              <w:rPr>
                <w:sz w:val="18"/>
                <w:szCs w:val="18"/>
              </w:rPr>
            </w:pPr>
            <w:r w:rsidRPr="001E3F8A">
              <w:rPr>
                <w:sz w:val="18"/>
                <w:szCs w:val="18"/>
              </w:rPr>
              <w:t>ID_236</w:t>
            </w:r>
          </w:p>
        </w:tc>
      </w:tr>
      <w:tr w:rsidR="001D6D8B" w:rsidRPr="001E3F8A" w14:paraId="58238188"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379DE45" w14:textId="77777777" w:rsidR="001D6D8B" w:rsidRPr="001E3F8A" w:rsidRDefault="001D6D8B" w:rsidP="001D6D8B">
            <w:pPr>
              <w:rPr>
                <w:rFonts w:cs="Segoe UI"/>
                <w:b/>
                <w:bCs/>
                <w:sz w:val="18"/>
                <w:szCs w:val="18"/>
              </w:rPr>
            </w:pPr>
            <w:r w:rsidRPr="001E3F8A">
              <w:rPr>
                <w:rFonts w:cs="Segoe UI"/>
                <w:b/>
                <w:bCs/>
                <w:sz w:val="18"/>
                <w:szCs w:val="18"/>
              </w:rPr>
              <w:t>Name</w:t>
            </w:r>
          </w:p>
        </w:tc>
        <w:tc>
          <w:tcPr>
            <w:tcW w:w="6560" w:type="dxa"/>
          </w:tcPr>
          <w:p w14:paraId="1550CF0A" w14:textId="77777777" w:rsidR="001D6D8B" w:rsidRPr="001E3F8A" w:rsidRDefault="0086260B" w:rsidP="001D6D8B">
            <w:pPr>
              <w:jc w:val="left"/>
              <w:rPr>
                <w:sz w:val="18"/>
                <w:szCs w:val="18"/>
              </w:rPr>
            </w:pPr>
            <w:r w:rsidRPr="001E3F8A">
              <w:rPr>
                <w:sz w:val="18"/>
                <w:szCs w:val="18"/>
              </w:rPr>
              <w:t>Existence of mechanisms and models for health workforce planning</w:t>
            </w:r>
          </w:p>
        </w:tc>
      </w:tr>
      <w:tr w:rsidR="001D6D8B" w:rsidRPr="001E3F8A" w14:paraId="66D2C45C"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52D2282" w14:textId="77777777" w:rsidR="001D6D8B" w:rsidRPr="001E3F8A" w:rsidRDefault="001D6D8B" w:rsidP="001D6D8B">
            <w:pPr>
              <w:rPr>
                <w:rFonts w:cs="Segoe UI"/>
                <w:b/>
                <w:bCs/>
                <w:sz w:val="18"/>
                <w:szCs w:val="18"/>
              </w:rPr>
            </w:pPr>
            <w:r w:rsidRPr="001E3F8A">
              <w:rPr>
                <w:rFonts w:cs="Segoe UI"/>
                <w:b/>
                <w:bCs/>
                <w:sz w:val="18"/>
                <w:szCs w:val="18"/>
              </w:rPr>
              <w:t>Possible Values</w:t>
            </w:r>
          </w:p>
        </w:tc>
        <w:tc>
          <w:tcPr>
            <w:tcW w:w="6560" w:type="dxa"/>
          </w:tcPr>
          <w:p w14:paraId="0F91C8D8" w14:textId="77777777" w:rsidR="001D6D8B" w:rsidRPr="001E3F8A" w:rsidRDefault="001D6D8B" w:rsidP="001D6D8B">
            <w:pPr>
              <w:jc w:val="left"/>
              <w:rPr>
                <w:sz w:val="18"/>
                <w:szCs w:val="18"/>
              </w:rPr>
            </w:pPr>
            <w:r w:rsidRPr="001E3F8A">
              <w:rPr>
                <w:sz w:val="18"/>
                <w:szCs w:val="18"/>
              </w:rPr>
              <w:t>Yes/No/Partly</w:t>
            </w:r>
          </w:p>
        </w:tc>
      </w:tr>
      <w:tr w:rsidR="001D6D8B" w:rsidRPr="001E3F8A" w14:paraId="70B55524"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EC3D89C" w14:textId="77777777" w:rsidR="001D6D8B" w:rsidRPr="001E3F8A" w:rsidRDefault="001D6D8B" w:rsidP="001D6D8B">
            <w:pPr>
              <w:rPr>
                <w:rFonts w:cs="Segoe UI"/>
                <w:b/>
                <w:bCs/>
                <w:sz w:val="18"/>
                <w:szCs w:val="18"/>
              </w:rPr>
            </w:pPr>
            <w:r w:rsidRPr="001E3F8A">
              <w:rPr>
                <w:rFonts w:cs="Segoe UI"/>
                <w:b/>
                <w:bCs/>
                <w:sz w:val="18"/>
                <w:szCs w:val="18"/>
              </w:rPr>
              <w:t>Definition</w:t>
            </w:r>
          </w:p>
        </w:tc>
        <w:tc>
          <w:tcPr>
            <w:tcW w:w="6560" w:type="dxa"/>
          </w:tcPr>
          <w:p w14:paraId="7A59B4AE" w14:textId="77777777" w:rsidR="001D6D8B" w:rsidRPr="001E3F8A" w:rsidRDefault="0086260B" w:rsidP="001D6D8B">
            <w:pPr>
              <w:jc w:val="left"/>
              <w:rPr>
                <w:sz w:val="18"/>
                <w:szCs w:val="18"/>
              </w:rPr>
            </w:pPr>
            <w:r w:rsidRPr="001E3F8A">
              <w:rPr>
                <w:sz w:val="18"/>
                <w:szCs w:val="18"/>
              </w:rPr>
              <w:t>The following questions help determine the existence of mechanisms and models for health workforce planning</w:t>
            </w:r>
            <w:r w:rsidR="001D6D8B" w:rsidRPr="001E3F8A">
              <w:rPr>
                <w:sz w:val="18"/>
                <w:szCs w:val="18"/>
              </w:rPr>
              <w:t xml:space="preserve"> </w:t>
            </w:r>
          </w:p>
          <w:p w14:paraId="5E757982" w14:textId="77777777" w:rsidR="001D6D8B" w:rsidRPr="001E3F8A" w:rsidRDefault="001D6D8B" w:rsidP="001D6D8B">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1D6D8B" w:rsidRPr="001E3F8A" w14:paraId="22C0903E" w14:textId="77777777" w:rsidTr="001D6D8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BC36BA2" w14:textId="77777777" w:rsidR="001D6D8B" w:rsidRPr="001E3F8A" w:rsidRDefault="001D6D8B" w:rsidP="001D6D8B">
                  <w:pPr>
                    <w:rPr>
                      <w:sz w:val="18"/>
                      <w:szCs w:val="18"/>
                    </w:rPr>
                  </w:pPr>
                  <w:r w:rsidRPr="001E3F8A">
                    <w:rPr>
                      <w:sz w:val="18"/>
                      <w:szCs w:val="18"/>
                    </w:rPr>
                    <w:t>Supporting Question</w:t>
                  </w:r>
                </w:p>
              </w:tc>
              <w:tc>
                <w:tcPr>
                  <w:tcW w:w="1220" w:type="dxa"/>
                </w:tcPr>
                <w:p w14:paraId="730505E8" w14:textId="77777777" w:rsidR="001D6D8B" w:rsidRPr="001E3F8A" w:rsidRDefault="001D6D8B" w:rsidP="001D6D8B">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86260B" w:rsidRPr="001E3F8A" w14:paraId="055582B9" w14:textId="77777777" w:rsidTr="001D6D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06A50D9" w14:textId="77777777" w:rsidR="0086260B" w:rsidRPr="001E3F8A" w:rsidRDefault="0086260B" w:rsidP="0086260B">
                  <w:pPr>
                    <w:rPr>
                      <w:b w:val="0"/>
                      <w:bCs w:val="0"/>
                      <w:sz w:val="18"/>
                      <w:szCs w:val="18"/>
                    </w:rPr>
                  </w:pPr>
                  <w:r w:rsidRPr="001E3F8A">
                    <w:rPr>
                      <w:b w:val="0"/>
                      <w:bCs w:val="0"/>
                      <w:sz w:val="18"/>
                      <w:szCs w:val="18"/>
                    </w:rPr>
                    <w:t>Are clear and explicit health workforce planning objectives set up in the national health policy?</w:t>
                  </w:r>
                </w:p>
              </w:tc>
              <w:tc>
                <w:tcPr>
                  <w:tcW w:w="1220" w:type="dxa"/>
                </w:tcPr>
                <w:p w14:paraId="19AC62C3" w14:textId="77777777" w:rsidR="0086260B" w:rsidRPr="001E3F8A" w:rsidRDefault="0086260B" w:rsidP="0086260B">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86260B" w:rsidRPr="001E3F8A" w14:paraId="243C1974" w14:textId="77777777" w:rsidTr="001D6D8B">
              <w:tc>
                <w:tcPr>
                  <w:cnfStyle w:val="001000000000" w:firstRow="0" w:lastRow="0" w:firstColumn="1" w:lastColumn="0" w:oddVBand="0" w:evenVBand="0" w:oddHBand="0" w:evenHBand="0" w:firstRowFirstColumn="0" w:firstRowLastColumn="0" w:lastRowFirstColumn="0" w:lastRowLastColumn="0"/>
                  <w:tcW w:w="5040" w:type="dxa"/>
                </w:tcPr>
                <w:p w14:paraId="3C84A94E" w14:textId="77777777" w:rsidR="0086260B" w:rsidRPr="001E3F8A" w:rsidRDefault="0086260B" w:rsidP="0086260B">
                  <w:pPr>
                    <w:rPr>
                      <w:b w:val="0"/>
                      <w:bCs w:val="0"/>
                      <w:sz w:val="18"/>
                      <w:szCs w:val="18"/>
                    </w:rPr>
                  </w:pPr>
                  <w:r w:rsidRPr="001E3F8A">
                    <w:rPr>
                      <w:b w:val="0"/>
                      <w:bCs w:val="0"/>
                      <w:sz w:val="18"/>
                      <w:szCs w:val="18"/>
                    </w:rPr>
                    <w:t>Is there a coordinated communication and information flow among national-level intersectoral stakeholders?</w:t>
                  </w:r>
                </w:p>
              </w:tc>
              <w:tc>
                <w:tcPr>
                  <w:tcW w:w="1220" w:type="dxa"/>
                </w:tcPr>
                <w:p w14:paraId="485FF4B8" w14:textId="77777777" w:rsidR="0086260B" w:rsidRPr="001E3F8A" w:rsidRDefault="0086260B" w:rsidP="0086260B">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86260B" w:rsidRPr="001E3F8A" w14:paraId="6E7FEEBD" w14:textId="77777777" w:rsidTr="001D6D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30A92C1E" w14:textId="77777777" w:rsidR="0086260B" w:rsidRPr="001E3F8A" w:rsidRDefault="0086260B" w:rsidP="0086260B">
                  <w:pPr>
                    <w:rPr>
                      <w:b w:val="0"/>
                      <w:bCs w:val="0"/>
                      <w:sz w:val="18"/>
                      <w:szCs w:val="18"/>
                    </w:rPr>
                  </w:pPr>
                  <w:r w:rsidRPr="001E3F8A">
                    <w:rPr>
                      <w:b w:val="0"/>
                      <w:bCs w:val="0"/>
                      <w:sz w:val="18"/>
                      <w:szCs w:val="18"/>
                    </w:rPr>
                    <w:t>Is there a dedicated and established Human Resources for Health Planning Committee, a designated entity or a specific group at the national level responsible for the HWF?</w:t>
                  </w:r>
                </w:p>
              </w:tc>
              <w:tc>
                <w:tcPr>
                  <w:tcW w:w="1220" w:type="dxa"/>
                </w:tcPr>
                <w:p w14:paraId="650E3E7B" w14:textId="77777777" w:rsidR="0086260B" w:rsidRPr="001E3F8A" w:rsidRDefault="0086260B" w:rsidP="0086260B">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86260B" w:rsidRPr="001E3F8A" w14:paraId="62A5AB68" w14:textId="77777777" w:rsidTr="001D6D8B">
              <w:tc>
                <w:tcPr>
                  <w:cnfStyle w:val="001000000000" w:firstRow="0" w:lastRow="0" w:firstColumn="1" w:lastColumn="0" w:oddVBand="0" w:evenVBand="0" w:oddHBand="0" w:evenHBand="0" w:firstRowFirstColumn="0" w:firstRowLastColumn="0" w:lastRowFirstColumn="0" w:lastRowLastColumn="0"/>
                  <w:tcW w:w="5040" w:type="dxa"/>
                </w:tcPr>
                <w:p w14:paraId="3CF6C4BE" w14:textId="77777777" w:rsidR="0086260B" w:rsidRPr="001E3F8A" w:rsidRDefault="0086260B" w:rsidP="0086260B">
                  <w:pPr>
                    <w:rPr>
                      <w:b w:val="0"/>
                      <w:bCs w:val="0"/>
                      <w:sz w:val="18"/>
                      <w:szCs w:val="18"/>
                    </w:rPr>
                  </w:pPr>
                  <w:r w:rsidRPr="001E3F8A">
                    <w:rPr>
                      <w:b w:val="0"/>
                      <w:bCs w:val="0"/>
                      <w:sz w:val="18"/>
                      <w:szCs w:val="18"/>
                    </w:rPr>
                    <w:t>Is there a methodology established for HWF planning?</w:t>
                  </w:r>
                </w:p>
              </w:tc>
              <w:tc>
                <w:tcPr>
                  <w:tcW w:w="1220" w:type="dxa"/>
                </w:tcPr>
                <w:p w14:paraId="61E67F11" w14:textId="77777777" w:rsidR="0086260B" w:rsidRPr="001E3F8A" w:rsidRDefault="0086260B" w:rsidP="0086260B">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86260B" w:rsidRPr="001E3F8A" w14:paraId="1E93D5C0" w14:textId="77777777" w:rsidTr="001D6D8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08AD94C5" w14:textId="77777777" w:rsidR="0086260B" w:rsidRPr="001E3F8A" w:rsidRDefault="0086260B" w:rsidP="0086260B">
                  <w:pPr>
                    <w:rPr>
                      <w:b w:val="0"/>
                      <w:bCs w:val="0"/>
                      <w:sz w:val="18"/>
                      <w:szCs w:val="18"/>
                    </w:rPr>
                  </w:pPr>
                  <w:r w:rsidRPr="001E3F8A">
                    <w:rPr>
                      <w:b w:val="0"/>
                      <w:bCs w:val="0"/>
                      <w:sz w:val="18"/>
                      <w:szCs w:val="18"/>
                    </w:rPr>
                    <w:t>Are complete data with full coverage of the population available in a sustainable manner to provide quantitative assessment required for HWF planning?</w:t>
                  </w:r>
                </w:p>
              </w:tc>
              <w:tc>
                <w:tcPr>
                  <w:tcW w:w="1220" w:type="dxa"/>
                </w:tcPr>
                <w:p w14:paraId="0630F0D5" w14:textId="77777777" w:rsidR="0086260B" w:rsidRPr="001E3F8A" w:rsidRDefault="0086260B" w:rsidP="0086260B">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86260B" w:rsidRPr="001E3F8A" w14:paraId="5A993088" w14:textId="77777777" w:rsidTr="001D6D8B">
              <w:tc>
                <w:tcPr>
                  <w:cnfStyle w:val="001000000000" w:firstRow="0" w:lastRow="0" w:firstColumn="1" w:lastColumn="0" w:oddVBand="0" w:evenVBand="0" w:oddHBand="0" w:evenHBand="0" w:firstRowFirstColumn="0" w:firstRowLastColumn="0" w:lastRowFirstColumn="0" w:lastRowLastColumn="0"/>
                  <w:tcW w:w="5040" w:type="dxa"/>
                </w:tcPr>
                <w:p w14:paraId="287BED56" w14:textId="77777777" w:rsidR="0086260B" w:rsidRPr="001E3F8A" w:rsidRDefault="0086260B" w:rsidP="0086260B">
                  <w:pPr>
                    <w:rPr>
                      <w:b w:val="0"/>
                      <w:bCs w:val="0"/>
                      <w:sz w:val="18"/>
                      <w:szCs w:val="18"/>
                    </w:rPr>
                  </w:pPr>
                  <w:r w:rsidRPr="001E3F8A">
                    <w:rPr>
                      <w:b w:val="0"/>
                      <w:bCs w:val="0"/>
                      <w:sz w:val="18"/>
                      <w:szCs w:val="18"/>
                    </w:rPr>
                    <w:t>Are policy actions based on the recommendations of the HWF Planning Committee implemented?</w:t>
                  </w:r>
                </w:p>
              </w:tc>
              <w:tc>
                <w:tcPr>
                  <w:tcW w:w="1220" w:type="dxa"/>
                </w:tcPr>
                <w:p w14:paraId="354CB3C4" w14:textId="77777777" w:rsidR="0086260B" w:rsidRPr="001E3F8A" w:rsidRDefault="0086260B" w:rsidP="0086260B">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41E7B270" w14:textId="77777777" w:rsidR="001D6D8B" w:rsidRPr="001E3F8A" w:rsidRDefault="001D6D8B" w:rsidP="001D6D8B">
            <w:pPr>
              <w:jc w:val="left"/>
              <w:rPr>
                <w:sz w:val="18"/>
                <w:szCs w:val="18"/>
              </w:rPr>
            </w:pPr>
          </w:p>
        </w:tc>
      </w:tr>
      <w:tr w:rsidR="001D6D8B" w:rsidRPr="001E3F8A" w14:paraId="10111981"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79039D7" w14:textId="77777777" w:rsidR="001D6D8B" w:rsidRPr="001E3F8A" w:rsidRDefault="001D6D8B" w:rsidP="001D6D8B">
            <w:pPr>
              <w:rPr>
                <w:rFonts w:cs="Segoe UI"/>
                <w:b/>
                <w:bCs/>
                <w:sz w:val="18"/>
                <w:szCs w:val="18"/>
              </w:rPr>
            </w:pPr>
            <w:r w:rsidRPr="001E3F8A">
              <w:rPr>
                <w:rFonts w:cs="Segoe UI"/>
                <w:b/>
                <w:bCs/>
                <w:sz w:val="18"/>
                <w:szCs w:val="18"/>
              </w:rPr>
              <w:t>Value</w:t>
            </w:r>
          </w:p>
        </w:tc>
        <w:tc>
          <w:tcPr>
            <w:tcW w:w="6560" w:type="dxa"/>
          </w:tcPr>
          <w:p w14:paraId="7307DF5E" w14:textId="77777777" w:rsidR="001D6D8B" w:rsidRPr="001E3F8A" w:rsidRDefault="001D6D8B" w:rsidP="001D6D8B">
            <w:pPr>
              <w:jc w:val="left"/>
              <w:rPr>
                <w:b/>
                <w:bCs/>
                <w:sz w:val="18"/>
                <w:szCs w:val="18"/>
              </w:rPr>
            </w:pPr>
            <w:r w:rsidRPr="001E3F8A">
              <w:rPr>
                <w:b/>
                <w:bCs/>
                <w:sz w:val="18"/>
                <w:szCs w:val="18"/>
              </w:rPr>
              <w:t>Yes</w:t>
            </w:r>
          </w:p>
        </w:tc>
      </w:tr>
      <w:tr w:rsidR="001D6D8B" w:rsidRPr="001E3F8A" w14:paraId="145E14A8" w14:textId="77777777" w:rsidTr="001D6D8B">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B0C232E" w14:textId="77777777" w:rsidR="001D6D8B" w:rsidRPr="001E3F8A" w:rsidRDefault="001D6D8B" w:rsidP="001D6D8B">
            <w:pPr>
              <w:rPr>
                <w:rFonts w:cs="Segoe UI"/>
                <w:b/>
                <w:bCs/>
                <w:sz w:val="18"/>
                <w:szCs w:val="18"/>
              </w:rPr>
            </w:pPr>
            <w:r w:rsidRPr="001E3F8A">
              <w:rPr>
                <w:rFonts w:cs="Segoe UI"/>
                <w:b/>
                <w:bCs/>
                <w:sz w:val="18"/>
                <w:szCs w:val="18"/>
              </w:rPr>
              <w:t>Level</w:t>
            </w:r>
          </w:p>
        </w:tc>
        <w:tc>
          <w:tcPr>
            <w:tcW w:w="6560" w:type="dxa"/>
          </w:tcPr>
          <w:p w14:paraId="1BAE9A31" w14:textId="77777777" w:rsidR="001D6D8B" w:rsidRPr="001E3F8A" w:rsidRDefault="001D6D8B" w:rsidP="001D6D8B">
            <w:pPr>
              <w:jc w:val="left"/>
              <w:rPr>
                <w:sz w:val="18"/>
                <w:szCs w:val="18"/>
              </w:rPr>
            </w:pPr>
            <w:r w:rsidRPr="001E3F8A">
              <w:rPr>
                <w:sz w:val="18"/>
                <w:szCs w:val="18"/>
              </w:rPr>
              <w:t>UAE Public Sector</w:t>
            </w:r>
          </w:p>
        </w:tc>
      </w:tr>
      <w:tr w:rsidR="001D6D8B" w:rsidRPr="001E3F8A" w14:paraId="44696553" w14:textId="77777777" w:rsidTr="001D6D8B">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84B361D" w14:textId="77777777" w:rsidR="001D6D8B" w:rsidRPr="001E3F8A" w:rsidRDefault="001D6D8B" w:rsidP="001D6D8B">
            <w:pPr>
              <w:rPr>
                <w:rFonts w:cs="Segoe UI"/>
                <w:b/>
                <w:bCs/>
                <w:sz w:val="18"/>
                <w:szCs w:val="18"/>
              </w:rPr>
            </w:pPr>
            <w:r w:rsidRPr="001E3F8A">
              <w:rPr>
                <w:rFonts w:cs="Segoe UI"/>
                <w:b/>
                <w:bCs/>
                <w:w w:val="89"/>
                <w:sz w:val="18"/>
                <w:szCs w:val="18"/>
              </w:rPr>
              <w:t>Data Sources</w:t>
            </w:r>
          </w:p>
        </w:tc>
        <w:tc>
          <w:tcPr>
            <w:tcW w:w="6560" w:type="dxa"/>
          </w:tcPr>
          <w:p w14:paraId="7867E281" w14:textId="77777777" w:rsidR="001D6D8B" w:rsidRPr="001E3F8A" w:rsidRDefault="001D6D8B" w:rsidP="001D6D8B">
            <w:pPr>
              <w:jc w:val="left"/>
              <w:rPr>
                <w:sz w:val="18"/>
                <w:szCs w:val="18"/>
              </w:rPr>
            </w:pPr>
            <w:r w:rsidRPr="001E3F8A">
              <w:rPr>
                <w:sz w:val="18"/>
                <w:szCs w:val="18"/>
              </w:rPr>
              <w:t>Ministry of Health and Prevention (MOHAP) – Public Policies Department</w:t>
            </w:r>
          </w:p>
        </w:tc>
      </w:tr>
    </w:tbl>
    <w:p w14:paraId="1A6101BD" w14:textId="77777777" w:rsidR="0086260B" w:rsidRPr="001E3F8A" w:rsidRDefault="0086260B" w:rsidP="002C4A5B">
      <w:pPr>
        <w:rPr>
          <w:sz w:val="20"/>
          <w:szCs w:val="20"/>
        </w:rPr>
      </w:pPr>
    </w:p>
    <w:p w14:paraId="168C684F" w14:textId="77777777" w:rsidR="0086260B" w:rsidRPr="001E3F8A" w:rsidRDefault="0086260B">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86260B" w:rsidRPr="001E3F8A" w14:paraId="31C92147"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238A5E77" w14:textId="77777777" w:rsidR="0086260B" w:rsidRPr="001E3F8A" w:rsidRDefault="0086260B" w:rsidP="00CA0BA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0E56C4D0" w14:textId="77777777" w:rsidR="0086260B" w:rsidRPr="001E3F8A" w:rsidRDefault="0086260B" w:rsidP="00CA0BA7">
            <w:pPr>
              <w:jc w:val="left"/>
              <w:rPr>
                <w:color w:val="FFFFFF" w:themeColor="background1"/>
                <w:sz w:val="20"/>
                <w:szCs w:val="20"/>
              </w:rPr>
            </w:pPr>
            <w:r w:rsidRPr="001E3F8A">
              <w:rPr>
                <w:color w:val="FFFFFF" w:themeColor="background1"/>
                <w:sz w:val="20"/>
                <w:szCs w:val="20"/>
              </w:rPr>
              <w:t>9.04</w:t>
            </w:r>
          </w:p>
        </w:tc>
      </w:tr>
      <w:tr w:rsidR="0086260B" w:rsidRPr="001E3F8A" w14:paraId="01DBF153"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C0E5FBC" w14:textId="77777777" w:rsidR="0086260B" w:rsidRPr="001E3F8A" w:rsidRDefault="0086260B" w:rsidP="00CA0BA7">
            <w:pPr>
              <w:rPr>
                <w:rFonts w:cs="Segoe UI"/>
                <w:b/>
                <w:bCs/>
                <w:sz w:val="18"/>
                <w:szCs w:val="18"/>
              </w:rPr>
            </w:pPr>
            <w:r w:rsidRPr="001E3F8A">
              <w:rPr>
                <w:rFonts w:cs="Segoe UI"/>
                <w:b/>
                <w:bCs/>
                <w:sz w:val="18"/>
                <w:szCs w:val="18"/>
              </w:rPr>
              <w:t>Unique Reference Id</w:t>
            </w:r>
          </w:p>
        </w:tc>
        <w:tc>
          <w:tcPr>
            <w:tcW w:w="6560" w:type="dxa"/>
          </w:tcPr>
          <w:p w14:paraId="1E7B78F4" w14:textId="77777777" w:rsidR="0086260B" w:rsidRPr="001E3F8A" w:rsidRDefault="0086260B" w:rsidP="00CA0BA7">
            <w:pPr>
              <w:jc w:val="left"/>
              <w:rPr>
                <w:sz w:val="18"/>
                <w:szCs w:val="18"/>
              </w:rPr>
            </w:pPr>
            <w:r w:rsidRPr="001E3F8A">
              <w:rPr>
                <w:sz w:val="18"/>
                <w:szCs w:val="18"/>
              </w:rPr>
              <w:t>ID_237</w:t>
            </w:r>
          </w:p>
        </w:tc>
      </w:tr>
      <w:tr w:rsidR="0086260B" w:rsidRPr="001E3F8A" w14:paraId="1D86B8A6"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DC5B7F8" w14:textId="77777777" w:rsidR="0086260B" w:rsidRPr="001E3F8A" w:rsidRDefault="0086260B" w:rsidP="00CA0BA7">
            <w:pPr>
              <w:rPr>
                <w:rFonts w:cs="Segoe UI"/>
                <w:b/>
                <w:bCs/>
                <w:sz w:val="18"/>
                <w:szCs w:val="18"/>
              </w:rPr>
            </w:pPr>
            <w:r w:rsidRPr="001E3F8A">
              <w:rPr>
                <w:rFonts w:cs="Segoe UI"/>
                <w:b/>
                <w:bCs/>
                <w:sz w:val="18"/>
                <w:szCs w:val="18"/>
              </w:rPr>
              <w:t>Name</w:t>
            </w:r>
          </w:p>
        </w:tc>
        <w:tc>
          <w:tcPr>
            <w:tcW w:w="6560" w:type="dxa"/>
          </w:tcPr>
          <w:p w14:paraId="552F957D" w14:textId="77777777" w:rsidR="0086260B" w:rsidRPr="001E3F8A" w:rsidRDefault="0086260B" w:rsidP="00CA0BA7">
            <w:pPr>
              <w:jc w:val="left"/>
              <w:rPr>
                <w:sz w:val="18"/>
                <w:szCs w:val="18"/>
              </w:rPr>
            </w:pPr>
            <w:r w:rsidRPr="001E3F8A">
              <w:rPr>
                <w:sz w:val="18"/>
                <w:szCs w:val="18"/>
              </w:rPr>
              <w:t>Existence of national education plans for the health workforce, aligned with the national health plan and the national health workforce strategy/plan</w:t>
            </w:r>
          </w:p>
        </w:tc>
      </w:tr>
      <w:tr w:rsidR="0086260B" w:rsidRPr="001E3F8A" w14:paraId="487AD157"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46682C8" w14:textId="77777777" w:rsidR="0086260B" w:rsidRPr="001E3F8A" w:rsidRDefault="0086260B" w:rsidP="00CA0BA7">
            <w:pPr>
              <w:rPr>
                <w:rFonts w:cs="Segoe UI"/>
                <w:b/>
                <w:bCs/>
                <w:sz w:val="18"/>
                <w:szCs w:val="18"/>
              </w:rPr>
            </w:pPr>
            <w:r w:rsidRPr="001E3F8A">
              <w:rPr>
                <w:rFonts w:cs="Segoe UI"/>
                <w:b/>
                <w:bCs/>
                <w:sz w:val="18"/>
                <w:szCs w:val="18"/>
              </w:rPr>
              <w:t>Possible Values</w:t>
            </w:r>
          </w:p>
        </w:tc>
        <w:tc>
          <w:tcPr>
            <w:tcW w:w="6560" w:type="dxa"/>
          </w:tcPr>
          <w:p w14:paraId="7BB4219F" w14:textId="77777777" w:rsidR="0086260B" w:rsidRPr="001E3F8A" w:rsidRDefault="0086260B" w:rsidP="00CA0BA7">
            <w:pPr>
              <w:jc w:val="left"/>
              <w:rPr>
                <w:sz w:val="18"/>
                <w:szCs w:val="18"/>
              </w:rPr>
            </w:pPr>
            <w:r w:rsidRPr="001E3F8A">
              <w:rPr>
                <w:sz w:val="18"/>
                <w:szCs w:val="18"/>
              </w:rPr>
              <w:t>Yes/No/Partly</w:t>
            </w:r>
          </w:p>
        </w:tc>
      </w:tr>
      <w:tr w:rsidR="0086260B" w:rsidRPr="001E3F8A" w14:paraId="1D4370F8"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ABDC4C2" w14:textId="77777777" w:rsidR="0086260B" w:rsidRPr="001E3F8A" w:rsidRDefault="0086260B" w:rsidP="00CA0BA7">
            <w:pPr>
              <w:rPr>
                <w:rFonts w:cs="Segoe UI"/>
                <w:b/>
                <w:bCs/>
                <w:sz w:val="18"/>
                <w:szCs w:val="18"/>
              </w:rPr>
            </w:pPr>
            <w:r w:rsidRPr="001E3F8A">
              <w:rPr>
                <w:rFonts w:cs="Segoe UI"/>
                <w:b/>
                <w:bCs/>
                <w:sz w:val="18"/>
                <w:szCs w:val="18"/>
              </w:rPr>
              <w:t>Definition</w:t>
            </w:r>
          </w:p>
        </w:tc>
        <w:tc>
          <w:tcPr>
            <w:tcW w:w="6560" w:type="dxa"/>
          </w:tcPr>
          <w:p w14:paraId="4D320B43" w14:textId="77777777" w:rsidR="0086260B" w:rsidRPr="001E3F8A" w:rsidRDefault="0086260B" w:rsidP="00CA0BA7">
            <w:pPr>
              <w:jc w:val="left"/>
              <w:rPr>
                <w:sz w:val="18"/>
                <w:szCs w:val="18"/>
              </w:rPr>
            </w:pPr>
            <w:r w:rsidRPr="001E3F8A">
              <w:rPr>
                <w:sz w:val="18"/>
                <w:szCs w:val="18"/>
              </w:rPr>
              <w:t xml:space="preserve">The following questions help determine the existence of national education plans for the health workforce, aligned with the national health plan and the national health workforce strategy/plan </w:t>
            </w:r>
          </w:p>
          <w:p w14:paraId="13E6D971" w14:textId="77777777" w:rsidR="0086260B" w:rsidRPr="001E3F8A" w:rsidRDefault="0086260B" w:rsidP="00CA0BA7">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86260B" w:rsidRPr="001E3F8A" w14:paraId="5554E123" w14:textId="77777777" w:rsidTr="00CA0BA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1A307E33" w14:textId="77777777" w:rsidR="0086260B" w:rsidRPr="001E3F8A" w:rsidRDefault="0086260B" w:rsidP="00CA0BA7">
                  <w:pPr>
                    <w:rPr>
                      <w:sz w:val="18"/>
                      <w:szCs w:val="18"/>
                    </w:rPr>
                  </w:pPr>
                  <w:r w:rsidRPr="001E3F8A">
                    <w:rPr>
                      <w:sz w:val="18"/>
                      <w:szCs w:val="18"/>
                    </w:rPr>
                    <w:t>Supporting Question</w:t>
                  </w:r>
                </w:p>
              </w:tc>
              <w:tc>
                <w:tcPr>
                  <w:tcW w:w="1220" w:type="dxa"/>
                </w:tcPr>
                <w:p w14:paraId="51661C34" w14:textId="77777777" w:rsidR="0086260B" w:rsidRPr="001E3F8A" w:rsidRDefault="0086260B" w:rsidP="00CA0BA7">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86260B" w:rsidRPr="001E3F8A" w14:paraId="645103A8" w14:textId="77777777" w:rsidTr="00CA0B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344DEB49" w14:textId="77777777" w:rsidR="0086260B" w:rsidRPr="001E3F8A" w:rsidRDefault="0086260B" w:rsidP="0086260B">
                  <w:pPr>
                    <w:rPr>
                      <w:b w:val="0"/>
                      <w:bCs w:val="0"/>
                      <w:sz w:val="18"/>
                      <w:szCs w:val="18"/>
                    </w:rPr>
                  </w:pPr>
                  <w:r w:rsidRPr="001E3F8A">
                    <w:rPr>
                      <w:b w:val="0"/>
                      <w:bCs w:val="0"/>
                      <w:sz w:val="18"/>
                      <w:szCs w:val="18"/>
                    </w:rPr>
                    <w:t>Do education plans for the HWF match health worker competencies with population, health systems, and health labour market needs?</w:t>
                  </w:r>
                </w:p>
              </w:tc>
              <w:tc>
                <w:tcPr>
                  <w:tcW w:w="1220" w:type="dxa"/>
                </w:tcPr>
                <w:p w14:paraId="2C4814C1" w14:textId="77777777" w:rsidR="0086260B" w:rsidRPr="001E3F8A" w:rsidRDefault="0086260B" w:rsidP="0086260B">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86260B" w:rsidRPr="001E3F8A" w14:paraId="2A9ABC56" w14:textId="77777777" w:rsidTr="00CA0BA7">
              <w:tc>
                <w:tcPr>
                  <w:cnfStyle w:val="001000000000" w:firstRow="0" w:lastRow="0" w:firstColumn="1" w:lastColumn="0" w:oddVBand="0" w:evenVBand="0" w:oddHBand="0" w:evenHBand="0" w:firstRowFirstColumn="0" w:firstRowLastColumn="0" w:lastRowFirstColumn="0" w:lastRowLastColumn="0"/>
                  <w:tcW w:w="5040" w:type="dxa"/>
                </w:tcPr>
                <w:p w14:paraId="1306322E" w14:textId="77777777" w:rsidR="0086260B" w:rsidRPr="001E3F8A" w:rsidRDefault="0086260B" w:rsidP="0086260B">
                  <w:pPr>
                    <w:rPr>
                      <w:b w:val="0"/>
                      <w:bCs w:val="0"/>
                      <w:sz w:val="18"/>
                      <w:szCs w:val="18"/>
                    </w:rPr>
                  </w:pPr>
                  <w:r w:rsidRPr="001E3F8A">
                    <w:rPr>
                      <w:b w:val="0"/>
                      <w:bCs w:val="0"/>
                      <w:sz w:val="18"/>
                      <w:szCs w:val="18"/>
                    </w:rPr>
                    <w:t>Do plans take into account efforts to scale up transformative education and training?</w:t>
                  </w:r>
                </w:p>
              </w:tc>
              <w:tc>
                <w:tcPr>
                  <w:tcW w:w="1220" w:type="dxa"/>
                </w:tcPr>
                <w:p w14:paraId="6FBFC2A2" w14:textId="77777777" w:rsidR="0086260B" w:rsidRPr="001E3F8A" w:rsidRDefault="0086260B" w:rsidP="0086260B">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r w:rsidR="0086260B" w:rsidRPr="001E3F8A" w14:paraId="08C8341A" w14:textId="77777777" w:rsidTr="00CA0B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0D37EFE9" w14:textId="77777777" w:rsidR="0086260B" w:rsidRPr="001E3F8A" w:rsidRDefault="0086260B" w:rsidP="0086260B">
                  <w:pPr>
                    <w:rPr>
                      <w:b w:val="0"/>
                      <w:bCs w:val="0"/>
                      <w:sz w:val="18"/>
                      <w:szCs w:val="18"/>
                    </w:rPr>
                  </w:pPr>
                  <w:r w:rsidRPr="001E3F8A">
                    <w:rPr>
                      <w:b w:val="0"/>
                      <w:bCs w:val="0"/>
                      <w:sz w:val="18"/>
                      <w:szCs w:val="18"/>
                    </w:rPr>
                    <w:t>Do recognized institutes such as national public health institutes, universities and collaborating centres offer training courses on the implementation and monitoring of Health in All Policies and related concepts?</w:t>
                  </w:r>
                </w:p>
              </w:tc>
              <w:tc>
                <w:tcPr>
                  <w:tcW w:w="1220" w:type="dxa"/>
                </w:tcPr>
                <w:p w14:paraId="35FB67C1" w14:textId="77777777" w:rsidR="0086260B" w:rsidRPr="001E3F8A" w:rsidRDefault="0086260B" w:rsidP="0086260B">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86260B" w:rsidRPr="001E3F8A" w14:paraId="3BF5F8E2" w14:textId="77777777" w:rsidTr="00CA0BA7">
              <w:tc>
                <w:tcPr>
                  <w:cnfStyle w:val="001000000000" w:firstRow="0" w:lastRow="0" w:firstColumn="1" w:lastColumn="0" w:oddVBand="0" w:evenVBand="0" w:oddHBand="0" w:evenHBand="0" w:firstRowFirstColumn="0" w:firstRowLastColumn="0" w:lastRowFirstColumn="0" w:lastRowLastColumn="0"/>
                  <w:tcW w:w="5040" w:type="dxa"/>
                </w:tcPr>
                <w:p w14:paraId="03838CE3" w14:textId="77777777" w:rsidR="0086260B" w:rsidRPr="001E3F8A" w:rsidRDefault="0086260B" w:rsidP="0086260B">
                  <w:pPr>
                    <w:rPr>
                      <w:b w:val="0"/>
                      <w:bCs w:val="0"/>
                      <w:sz w:val="18"/>
                      <w:szCs w:val="18"/>
                    </w:rPr>
                  </w:pPr>
                  <w:r w:rsidRPr="001E3F8A">
                    <w:rPr>
                      <w:b w:val="0"/>
                      <w:bCs w:val="0"/>
                      <w:sz w:val="18"/>
                      <w:szCs w:val="18"/>
                    </w:rPr>
                    <w:t>Are strategic steps taken when considering and taking into account the workforce market needs and absorptive capacities for the education plan development?</w:t>
                  </w:r>
                </w:p>
              </w:tc>
              <w:tc>
                <w:tcPr>
                  <w:tcW w:w="1220" w:type="dxa"/>
                </w:tcPr>
                <w:p w14:paraId="68C07FDC" w14:textId="77777777" w:rsidR="0086260B" w:rsidRPr="001E3F8A" w:rsidRDefault="0086260B" w:rsidP="0086260B">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6659C766" w14:textId="77777777" w:rsidR="0086260B" w:rsidRPr="001E3F8A" w:rsidRDefault="0086260B" w:rsidP="00CA0BA7">
            <w:pPr>
              <w:jc w:val="left"/>
              <w:rPr>
                <w:sz w:val="18"/>
                <w:szCs w:val="18"/>
              </w:rPr>
            </w:pPr>
          </w:p>
        </w:tc>
      </w:tr>
      <w:tr w:rsidR="0086260B" w:rsidRPr="001E3F8A" w14:paraId="6D512162"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F519690" w14:textId="77777777" w:rsidR="0086260B" w:rsidRPr="001E3F8A" w:rsidRDefault="0086260B" w:rsidP="00CA0BA7">
            <w:pPr>
              <w:rPr>
                <w:rFonts w:cs="Segoe UI"/>
                <w:b/>
                <w:bCs/>
                <w:sz w:val="18"/>
                <w:szCs w:val="18"/>
              </w:rPr>
            </w:pPr>
            <w:r w:rsidRPr="001E3F8A">
              <w:rPr>
                <w:rFonts w:cs="Segoe UI"/>
                <w:b/>
                <w:bCs/>
                <w:sz w:val="18"/>
                <w:szCs w:val="18"/>
              </w:rPr>
              <w:t>Value</w:t>
            </w:r>
          </w:p>
        </w:tc>
        <w:tc>
          <w:tcPr>
            <w:tcW w:w="6560" w:type="dxa"/>
          </w:tcPr>
          <w:p w14:paraId="3809DC31" w14:textId="77777777" w:rsidR="0086260B" w:rsidRPr="001E3F8A" w:rsidRDefault="0086260B" w:rsidP="00CA0BA7">
            <w:pPr>
              <w:jc w:val="left"/>
              <w:rPr>
                <w:b/>
                <w:bCs/>
                <w:sz w:val="18"/>
                <w:szCs w:val="18"/>
              </w:rPr>
            </w:pPr>
            <w:r w:rsidRPr="001E3F8A">
              <w:rPr>
                <w:b/>
                <w:bCs/>
                <w:sz w:val="18"/>
                <w:szCs w:val="18"/>
              </w:rPr>
              <w:t>Yes</w:t>
            </w:r>
          </w:p>
        </w:tc>
      </w:tr>
      <w:tr w:rsidR="0086260B" w:rsidRPr="001E3F8A" w14:paraId="1AFE99F2"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C7AA7C8" w14:textId="77777777" w:rsidR="0086260B" w:rsidRPr="001E3F8A" w:rsidRDefault="0086260B" w:rsidP="00CA0BA7">
            <w:pPr>
              <w:rPr>
                <w:rFonts w:cs="Segoe UI"/>
                <w:b/>
                <w:bCs/>
                <w:sz w:val="18"/>
                <w:szCs w:val="18"/>
              </w:rPr>
            </w:pPr>
            <w:r w:rsidRPr="001E3F8A">
              <w:rPr>
                <w:rFonts w:cs="Segoe UI"/>
                <w:b/>
                <w:bCs/>
                <w:sz w:val="18"/>
                <w:szCs w:val="18"/>
              </w:rPr>
              <w:t>Level</w:t>
            </w:r>
          </w:p>
        </w:tc>
        <w:tc>
          <w:tcPr>
            <w:tcW w:w="6560" w:type="dxa"/>
          </w:tcPr>
          <w:p w14:paraId="6883952C" w14:textId="77777777" w:rsidR="0086260B" w:rsidRPr="001E3F8A" w:rsidRDefault="0086260B" w:rsidP="00CA0BA7">
            <w:pPr>
              <w:jc w:val="left"/>
              <w:rPr>
                <w:sz w:val="18"/>
                <w:szCs w:val="18"/>
              </w:rPr>
            </w:pPr>
            <w:r w:rsidRPr="001E3F8A">
              <w:rPr>
                <w:sz w:val="18"/>
                <w:szCs w:val="18"/>
              </w:rPr>
              <w:t>UAE Public Sector</w:t>
            </w:r>
          </w:p>
        </w:tc>
      </w:tr>
      <w:tr w:rsidR="0086260B" w:rsidRPr="001E3F8A" w14:paraId="6115B4FB"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4648E0A" w14:textId="77777777" w:rsidR="0086260B" w:rsidRPr="001E3F8A" w:rsidRDefault="0086260B" w:rsidP="00CA0BA7">
            <w:pPr>
              <w:rPr>
                <w:rFonts w:cs="Segoe UI"/>
                <w:b/>
                <w:bCs/>
                <w:sz w:val="18"/>
                <w:szCs w:val="18"/>
              </w:rPr>
            </w:pPr>
            <w:r w:rsidRPr="001E3F8A">
              <w:rPr>
                <w:rFonts w:cs="Segoe UI"/>
                <w:b/>
                <w:bCs/>
                <w:w w:val="89"/>
                <w:sz w:val="18"/>
                <w:szCs w:val="18"/>
              </w:rPr>
              <w:t>Data Sources</w:t>
            </w:r>
          </w:p>
        </w:tc>
        <w:tc>
          <w:tcPr>
            <w:tcW w:w="6560" w:type="dxa"/>
          </w:tcPr>
          <w:p w14:paraId="10A9E728" w14:textId="77777777" w:rsidR="0086260B" w:rsidRPr="001E3F8A" w:rsidRDefault="0086260B" w:rsidP="00CA0BA7">
            <w:pPr>
              <w:jc w:val="left"/>
              <w:rPr>
                <w:sz w:val="18"/>
                <w:szCs w:val="18"/>
              </w:rPr>
            </w:pPr>
            <w:r w:rsidRPr="001E3F8A">
              <w:rPr>
                <w:sz w:val="18"/>
                <w:szCs w:val="18"/>
              </w:rPr>
              <w:t>Ministry of Health and Prevention (MOHAP) – Public Policies Department</w:t>
            </w:r>
          </w:p>
        </w:tc>
      </w:tr>
    </w:tbl>
    <w:p w14:paraId="18CCFE04" w14:textId="77777777" w:rsidR="0086260B" w:rsidRPr="001E3F8A" w:rsidRDefault="0086260B" w:rsidP="002C4A5B">
      <w:pPr>
        <w:rPr>
          <w:sz w:val="20"/>
          <w:szCs w:val="20"/>
        </w:rPr>
      </w:pPr>
    </w:p>
    <w:p w14:paraId="0B39AA76" w14:textId="77777777" w:rsidR="0086260B" w:rsidRPr="001E3F8A" w:rsidRDefault="0086260B">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86260B" w:rsidRPr="001E3F8A" w14:paraId="56DB69EB"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3E4D1D86" w14:textId="77777777" w:rsidR="0086260B" w:rsidRPr="001E3F8A" w:rsidRDefault="0086260B" w:rsidP="00CA0BA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2F728169" w14:textId="77777777" w:rsidR="0086260B" w:rsidRPr="001E3F8A" w:rsidRDefault="0086260B" w:rsidP="00CA0BA7">
            <w:pPr>
              <w:jc w:val="left"/>
              <w:rPr>
                <w:color w:val="FFFFFF" w:themeColor="background1"/>
                <w:sz w:val="20"/>
                <w:szCs w:val="20"/>
              </w:rPr>
            </w:pPr>
            <w:r w:rsidRPr="001E3F8A">
              <w:rPr>
                <w:color w:val="FFFFFF" w:themeColor="background1"/>
                <w:sz w:val="20"/>
                <w:szCs w:val="20"/>
              </w:rPr>
              <w:t>9.05</w:t>
            </w:r>
          </w:p>
        </w:tc>
      </w:tr>
      <w:tr w:rsidR="0086260B" w:rsidRPr="001E3F8A" w14:paraId="00ED71FE"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A7B2EDE" w14:textId="77777777" w:rsidR="0086260B" w:rsidRPr="001E3F8A" w:rsidRDefault="0086260B" w:rsidP="00CA0BA7">
            <w:pPr>
              <w:rPr>
                <w:rFonts w:cs="Segoe UI"/>
                <w:b/>
                <w:bCs/>
                <w:sz w:val="18"/>
                <w:szCs w:val="18"/>
              </w:rPr>
            </w:pPr>
            <w:r w:rsidRPr="001E3F8A">
              <w:rPr>
                <w:rFonts w:cs="Segoe UI"/>
                <w:b/>
                <w:bCs/>
                <w:sz w:val="18"/>
                <w:szCs w:val="18"/>
              </w:rPr>
              <w:t>Unique Reference Id</w:t>
            </w:r>
          </w:p>
        </w:tc>
        <w:tc>
          <w:tcPr>
            <w:tcW w:w="6560" w:type="dxa"/>
          </w:tcPr>
          <w:p w14:paraId="22C1D3F7" w14:textId="77777777" w:rsidR="0086260B" w:rsidRPr="001E3F8A" w:rsidRDefault="0086260B" w:rsidP="00CA0BA7">
            <w:pPr>
              <w:jc w:val="left"/>
              <w:rPr>
                <w:sz w:val="18"/>
                <w:szCs w:val="18"/>
              </w:rPr>
            </w:pPr>
            <w:r w:rsidRPr="001E3F8A">
              <w:rPr>
                <w:sz w:val="18"/>
                <w:szCs w:val="18"/>
              </w:rPr>
              <w:t>ID_238</w:t>
            </w:r>
          </w:p>
        </w:tc>
      </w:tr>
      <w:tr w:rsidR="0086260B" w:rsidRPr="001E3F8A" w14:paraId="54CB3BAB"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03AC6C9" w14:textId="77777777" w:rsidR="0086260B" w:rsidRPr="001E3F8A" w:rsidRDefault="0086260B" w:rsidP="00CA0BA7">
            <w:pPr>
              <w:rPr>
                <w:rFonts w:cs="Segoe UI"/>
                <w:b/>
                <w:bCs/>
                <w:sz w:val="18"/>
                <w:szCs w:val="18"/>
              </w:rPr>
            </w:pPr>
            <w:r w:rsidRPr="001E3F8A">
              <w:rPr>
                <w:rFonts w:cs="Segoe UI"/>
                <w:b/>
                <w:bCs/>
                <w:sz w:val="18"/>
                <w:szCs w:val="18"/>
              </w:rPr>
              <w:t>Name</w:t>
            </w:r>
          </w:p>
        </w:tc>
        <w:tc>
          <w:tcPr>
            <w:tcW w:w="6560" w:type="dxa"/>
          </w:tcPr>
          <w:p w14:paraId="59E8D89F" w14:textId="26C61925" w:rsidR="0086260B" w:rsidRPr="001E3F8A" w:rsidRDefault="0086260B" w:rsidP="00CA0BA7">
            <w:pPr>
              <w:jc w:val="left"/>
              <w:rPr>
                <w:sz w:val="18"/>
                <w:szCs w:val="18"/>
              </w:rPr>
            </w:pPr>
            <w:r w:rsidRPr="001E3F8A">
              <w:rPr>
                <w:sz w:val="18"/>
                <w:szCs w:val="18"/>
              </w:rPr>
              <w:t>Existence of institutional models for assessing and monitoring staffing needs for health service deliver</w:t>
            </w:r>
            <w:r w:rsidR="00AD0EDB" w:rsidRPr="001E3F8A">
              <w:rPr>
                <w:sz w:val="18"/>
                <w:szCs w:val="18"/>
              </w:rPr>
              <w:t>y</w:t>
            </w:r>
          </w:p>
        </w:tc>
      </w:tr>
      <w:tr w:rsidR="0086260B" w:rsidRPr="001E3F8A" w14:paraId="3D9A5661"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3BCE07F" w14:textId="77777777" w:rsidR="0086260B" w:rsidRPr="001E3F8A" w:rsidRDefault="0086260B" w:rsidP="00CA0BA7">
            <w:pPr>
              <w:rPr>
                <w:rFonts w:cs="Segoe UI"/>
                <w:b/>
                <w:bCs/>
                <w:sz w:val="18"/>
                <w:szCs w:val="18"/>
              </w:rPr>
            </w:pPr>
            <w:r w:rsidRPr="001E3F8A">
              <w:rPr>
                <w:rFonts w:cs="Segoe UI"/>
                <w:b/>
                <w:bCs/>
                <w:sz w:val="18"/>
                <w:szCs w:val="18"/>
              </w:rPr>
              <w:t>Possible Values</w:t>
            </w:r>
          </w:p>
        </w:tc>
        <w:tc>
          <w:tcPr>
            <w:tcW w:w="6560" w:type="dxa"/>
          </w:tcPr>
          <w:p w14:paraId="4FFD25A7" w14:textId="77777777" w:rsidR="0086260B" w:rsidRPr="001E3F8A" w:rsidRDefault="0086260B" w:rsidP="00CA0BA7">
            <w:pPr>
              <w:jc w:val="left"/>
              <w:rPr>
                <w:sz w:val="18"/>
                <w:szCs w:val="18"/>
              </w:rPr>
            </w:pPr>
            <w:r w:rsidRPr="001E3F8A">
              <w:rPr>
                <w:sz w:val="18"/>
                <w:szCs w:val="18"/>
              </w:rPr>
              <w:t>Yes/No/Partly</w:t>
            </w:r>
          </w:p>
        </w:tc>
      </w:tr>
      <w:tr w:rsidR="0086260B" w:rsidRPr="001E3F8A" w14:paraId="18135FD5"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4F0917E" w14:textId="77777777" w:rsidR="0086260B" w:rsidRPr="001E3F8A" w:rsidRDefault="0086260B" w:rsidP="00CA0BA7">
            <w:pPr>
              <w:rPr>
                <w:rFonts w:cs="Segoe UI"/>
                <w:b/>
                <w:bCs/>
                <w:sz w:val="18"/>
                <w:szCs w:val="18"/>
              </w:rPr>
            </w:pPr>
            <w:r w:rsidRPr="001E3F8A">
              <w:rPr>
                <w:rFonts w:cs="Segoe UI"/>
                <w:b/>
                <w:bCs/>
                <w:sz w:val="18"/>
                <w:szCs w:val="18"/>
              </w:rPr>
              <w:t>Definition</w:t>
            </w:r>
          </w:p>
        </w:tc>
        <w:tc>
          <w:tcPr>
            <w:tcW w:w="6560" w:type="dxa"/>
          </w:tcPr>
          <w:p w14:paraId="7C0A68D5" w14:textId="77777777" w:rsidR="0086260B" w:rsidRPr="001E3F8A" w:rsidRDefault="0086260B" w:rsidP="00CA0BA7">
            <w:pPr>
              <w:jc w:val="left"/>
              <w:rPr>
                <w:sz w:val="18"/>
                <w:szCs w:val="18"/>
              </w:rPr>
            </w:pPr>
            <w:r w:rsidRPr="001E3F8A">
              <w:rPr>
                <w:sz w:val="18"/>
                <w:szCs w:val="18"/>
              </w:rPr>
              <w:t xml:space="preserve">The following questions help determine the existence of institutional models for assessing and monitoring staffing needs for health service deliver </w:t>
            </w:r>
          </w:p>
          <w:p w14:paraId="3664C052" w14:textId="77777777" w:rsidR="0086260B" w:rsidRPr="001E3F8A" w:rsidRDefault="0086260B" w:rsidP="00CA0BA7">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86260B" w:rsidRPr="001E3F8A" w14:paraId="3133D1DF" w14:textId="77777777" w:rsidTr="00CA0BA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232D6E4" w14:textId="77777777" w:rsidR="0086260B" w:rsidRPr="001E3F8A" w:rsidRDefault="0086260B" w:rsidP="00CA0BA7">
                  <w:pPr>
                    <w:rPr>
                      <w:sz w:val="18"/>
                      <w:szCs w:val="18"/>
                    </w:rPr>
                  </w:pPr>
                  <w:r w:rsidRPr="001E3F8A">
                    <w:rPr>
                      <w:sz w:val="18"/>
                      <w:szCs w:val="18"/>
                    </w:rPr>
                    <w:t>Supporting Question</w:t>
                  </w:r>
                </w:p>
              </w:tc>
              <w:tc>
                <w:tcPr>
                  <w:tcW w:w="1220" w:type="dxa"/>
                </w:tcPr>
                <w:p w14:paraId="036ABF26" w14:textId="77777777" w:rsidR="0086260B" w:rsidRPr="001E3F8A" w:rsidRDefault="0086260B" w:rsidP="00CA0BA7">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86260B" w:rsidRPr="001E3F8A" w14:paraId="5A287EF6" w14:textId="77777777" w:rsidTr="00CA0B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2C073347" w14:textId="77777777" w:rsidR="0086260B" w:rsidRPr="001E3F8A" w:rsidRDefault="0086260B" w:rsidP="0086260B">
                  <w:pPr>
                    <w:rPr>
                      <w:b w:val="0"/>
                      <w:bCs w:val="0"/>
                      <w:sz w:val="18"/>
                      <w:szCs w:val="18"/>
                    </w:rPr>
                  </w:pPr>
                  <w:r w:rsidRPr="001E3F8A">
                    <w:rPr>
                      <w:b w:val="0"/>
                      <w:bCs w:val="0"/>
                      <w:sz w:val="18"/>
                      <w:szCs w:val="18"/>
                    </w:rPr>
                    <w:t>Is there a mechanism and/or responsible body in charge of determining the number of health workers of a particular occupation required to effectively and safely deliver health services in health facilities?</w:t>
                  </w:r>
                </w:p>
              </w:tc>
              <w:tc>
                <w:tcPr>
                  <w:tcW w:w="1220" w:type="dxa"/>
                </w:tcPr>
                <w:p w14:paraId="2B46E769" w14:textId="77777777" w:rsidR="0086260B" w:rsidRPr="001E3F8A" w:rsidRDefault="0086260B" w:rsidP="0086260B">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86260B" w:rsidRPr="001E3F8A" w14:paraId="04642B0D" w14:textId="77777777" w:rsidTr="00CA0BA7">
              <w:tc>
                <w:tcPr>
                  <w:cnfStyle w:val="001000000000" w:firstRow="0" w:lastRow="0" w:firstColumn="1" w:lastColumn="0" w:oddVBand="0" w:evenVBand="0" w:oddHBand="0" w:evenHBand="0" w:firstRowFirstColumn="0" w:firstRowLastColumn="0" w:lastRowFirstColumn="0" w:lastRowLastColumn="0"/>
                  <w:tcW w:w="5040" w:type="dxa"/>
                </w:tcPr>
                <w:p w14:paraId="5E9B78B5" w14:textId="77777777" w:rsidR="0086260B" w:rsidRPr="001E3F8A" w:rsidRDefault="0086260B" w:rsidP="0086260B">
                  <w:pPr>
                    <w:rPr>
                      <w:b w:val="0"/>
                      <w:bCs w:val="0"/>
                      <w:sz w:val="18"/>
                      <w:szCs w:val="18"/>
                    </w:rPr>
                  </w:pPr>
                  <w:r w:rsidRPr="001E3F8A">
                    <w:rPr>
                      <w:b w:val="0"/>
                      <w:bCs w:val="0"/>
                      <w:sz w:val="18"/>
                      <w:szCs w:val="18"/>
                    </w:rPr>
                    <w:t>Is there a mechanism to assess the workload of health workers in health facilities?</w:t>
                  </w:r>
                </w:p>
              </w:tc>
              <w:tc>
                <w:tcPr>
                  <w:tcW w:w="1220" w:type="dxa"/>
                </w:tcPr>
                <w:p w14:paraId="0D72B3B0" w14:textId="77777777" w:rsidR="0086260B" w:rsidRPr="001E3F8A" w:rsidRDefault="0086260B" w:rsidP="0086260B">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11D44979" w14:textId="77777777" w:rsidR="0086260B" w:rsidRPr="001E3F8A" w:rsidRDefault="0086260B" w:rsidP="00CA0BA7">
            <w:pPr>
              <w:jc w:val="left"/>
              <w:rPr>
                <w:sz w:val="18"/>
                <w:szCs w:val="18"/>
              </w:rPr>
            </w:pPr>
          </w:p>
        </w:tc>
      </w:tr>
      <w:tr w:rsidR="0086260B" w:rsidRPr="001E3F8A" w14:paraId="1828465F"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A501CAF" w14:textId="77777777" w:rsidR="0086260B" w:rsidRPr="001E3F8A" w:rsidRDefault="0086260B" w:rsidP="00CA0BA7">
            <w:pPr>
              <w:rPr>
                <w:rFonts w:cs="Segoe UI"/>
                <w:b/>
                <w:bCs/>
                <w:sz w:val="18"/>
                <w:szCs w:val="18"/>
              </w:rPr>
            </w:pPr>
            <w:r w:rsidRPr="001E3F8A">
              <w:rPr>
                <w:rFonts w:cs="Segoe UI"/>
                <w:b/>
                <w:bCs/>
                <w:sz w:val="18"/>
                <w:szCs w:val="18"/>
              </w:rPr>
              <w:t>Value</w:t>
            </w:r>
          </w:p>
        </w:tc>
        <w:tc>
          <w:tcPr>
            <w:tcW w:w="6560" w:type="dxa"/>
          </w:tcPr>
          <w:p w14:paraId="2E694928" w14:textId="77777777" w:rsidR="0086260B" w:rsidRPr="001E3F8A" w:rsidRDefault="0086260B" w:rsidP="00CA0BA7">
            <w:pPr>
              <w:jc w:val="left"/>
              <w:rPr>
                <w:b/>
                <w:bCs/>
                <w:sz w:val="18"/>
                <w:szCs w:val="18"/>
              </w:rPr>
            </w:pPr>
            <w:r w:rsidRPr="001E3F8A">
              <w:rPr>
                <w:b/>
                <w:bCs/>
                <w:sz w:val="18"/>
                <w:szCs w:val="18"/>
              </w:rPr>
              <w:t>Yes</w:t>
            </w:r>
          </w:p>
        </w:tc>
      </w:tr>
      <w:tr w:rsidR="0086260B" w:rsidRPr="001E3F8A" w14:paraId="4CB21835"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C205EE3" w14:textId="77777777" w:rsidR="0086260B" w:rsidRPr="001E3F8A" w:rsidRDefault="0086260B" w:rsidP="00CA0BA7">
            <w:pPr>
              <w:rPr>
                <w:rFonts w:cs="Segoe UI"/>
                <w:b/>
                <w:bCs/>
                <w:sz w:val="18"/>
                <w:szCs w:val="18"/>
              </w:rPr>
            </w:pPr>
            <w:r w:rsidRPr="001E3F8A">
              <w:rPr>
                <w:rFonts w:cs="Segoe UI"/>
                <w:b/>
                <w:bCs/>
                <w:sz w:val="18"/>
                <w:szCs w:val="18"/>
              </w:rPr>
              <w:t>Level</w:t>
            </w:r>
          </w:p>
        </w:tc>
        <w:tc>
          <w:tcPr>
            <w:tcW w:w="6560" w:type="dxa"/>
          </w:tcPr>
          <w:p w14:paraId="60E50307" w14:textId="77777777" w:rsidR="0086260B" w:rsidRPr="001E3F8A" w:rsidRDefault="0086260B" w:rsidP="00CA0BA7">
            <w:pPr>
              <w:jc w:val="left"/>
              <w:rPr>
                <w:sz w:val="18"/>
                <w:szCs w:val="18"/>
              </w:rPr>
            </w:pPr>
            <w:r w:rsidRPr="001E3F8A">
              <w:rPr>
                <w:sz w:val="18"/>
                <w:szCs w:val="18"/>
              </w:rPr>
              <w:t>UAE Public Sector</w:t>
            </w:r>
          </w:p>
        </w:tc>
      </w:tr>
      <w:tr w:rsidR="0086260B" w:rsidRPr="001E3F8A" w14:paraId="7019E71A"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7577BF9" w14:textId="77777777" w:rsidR="0086260B" w:rsidRPr="001E3F8A" w:rsidRDefault="0086260B" w:rsidP="00CA0BA7">
            <w:pPr>
              <w:rPr>
                <w:rFonts w:cs="Segoe UI"/>
                <w:b/>
                <w:bCs/>
                <w:sz w:val="18"/>
                <w:szCs w:val="18"/>
              </w:rPr>
            </w:pPr>
            <w:r w:rsidRPr="001E3F8A">
              <w:rPr>
                <w:rFonts w:cs="Segoe UI"/>
                <w:b/>
                <w:bCs/>
                <w:w w:val="89"/>
                <w:sz w:val="18"/>
                <w:szCs w:val="18"/>
              </w:rPr>
              <w:t>Data Sources</w:t>
            </w:r>
          </w:p>
        </w:tc>
        <w:tc>
          <w:tcPr>
            <w:tcW w:w="6560" w:type="dxa"/>
          </w:tcPr>
          <w:p w14:paraId="223BEDAE" w14:textId="77777777" w:rsidR="0086260B" w:rsidRPr="001E3F8A" w:rsidRDefault="0086260B" w:rsidP="00CA0BA7">
            <w:pPr>
              <w:jc w:val="left"/>
              <w:rPr>
                <w:sz w:val="18"/>
                <w:szCs w:val="18"/>
              </w:rPr>
            </w:pPr>
            <w:r w:rsidRPr="001E3F8A">
              <w:rPr>
                <w:sz w:val="18"/>
                <w:szCs w:val="18"/>
              </w:rPr>
              <w:t>Ministry of Health and Prevention (MOHAP) – Public Policies Department</w:t>
            </w:r>
          </w:p>
        </w:tc>
      </w:tr>
    </w:tbl>
    <w:p w14:paraId="2CC3C7CF" w14:textId="77777777" w:rsidR="002C4A5B" w:rsidRPr="001E3F8A" w:rsidRDefault="002C4A5B" w:rsidP="002C4A5B">
      <w:pPr>
        <w:rPr>
          <w:sz w:val="20"/>
          <w:szCs w:val="20"/>
        </w:rPr>
      </w:pPr>
    </w:p>
    <w:p w14:paraId="6DD5114F" w14:textId="77777777" w:rsidR="0086260B" w:rsidRPr="001E3F8A" w:rsidRDefault="0086260B" w:rsidP="002C4A5B">
      <w:pPr>
        <w:rPr>
          <w:sz w:val="20"/>
          <w:szCs w:val="20"/>
        </w:rPr>
      </w:pPr>
    </w:p>
    <w:p w14:paraId="2205FDFC" w14:textId="77777777" w:rsidR="0086260B" w:rsidRPr="001E3F8A" w:rsidRDefault="0086260B" w:rsidP="0086260B">
      <w:pPr>
        <w:pStyle w:val="Heading2"/>
        <w:rPr>
          <w:sz w:val="24"/>
          <w:szCs w:val="24"/>
        </w:rPr>
      </w:pPr>
      <w:bookmarkStart w:id="84" w:name="_Toc61959453"/>
      <w:r w:rsidRPr="001E3F8A">
        <w:rPr>
          <w:sz w:val="24"/>
          <w:szCs w:val="24"/>
        </w:rPr>
        <w:t>Module Summary</w:t>
      </w:r>
      <w:bookmarkEnd w:id="84"/>
    </w:p>
    <w:p w14:paraId="5AED70CE" w14:textId="77777777" w:rsidR="0086260B" w:rsidRPr="001E3F8A" w:rsidRDefault="0086260B" w:rsidP="0086260B">
      <w:pPr>
        <w:pStyle w:val="IntenseQuote"/>
        <w:rPr>
          <w:sz w:val="20"/>
          <w:szCs w:val="20"/>
        </w:rPr>
      </w:pPr>
      <w:r w:rsidRPr="001E3F8A">
        <w:rPr>
          <w:sz w:val="20"/>
          <w:szCs w:val="20"/>
        </w:rPr>
        <w:t>Key Summary for Governance and Health Workforce policies</w:t>
      </w:r>
    </w:p>
    <w:p w14:paraId="620D7AE1" w14:textId="77777777" w:rsidR="0086260B" w:rsidRPr="001E3F8A" w:rsidRDefault="0086260B" w:rsidP="0086260B">
      <w:pPr>
        <w:pStyle w:val="ListParagraph"/>
        <w:numPr>
          <w:ilvl w:val="0"/>
          <w:numId w:val="25"/>
        </w:numPr>
        <w:spacing w:after="240"/>
        <w:rPr>
          <w:sz w:val="20"/>
          <w:szCs w:val="20"/>
        </w:rPr>
      </w:pPr>
      <w:r w:rsidRPr="001E3F8A">
        <w:rPr>
          <w:sz w:val="20"/>
          <w:szCs w:val="20"/>
        </w:rPr>
        <w:t xml:space="preserve">Below mentioned are key institutional mechanisms for </w:t>
      </w:r>
      <w:r w:rsidRPr="001E3F8A">
        <w:rPr>
          <w:rStyle w:val="IntenseQuoteChar"/>
          <w:i/>
          <w:iCs/>
          <w:sz w:val="22"/>
          <w:szCs w:val="20"/>
        </w:rPr>
        <w:t>Health Workforce Governance</w:t>
      </w:r>
    </w:p>
    <w:p w14:paraId="3A300718" w14:textId="77777777" w:rsidR="0086260B" w:rsidRPr="001E3F8A" w:rsidRDefault="0086260B" w:rsidP="0086260B">
      <w:pPr>
        <w:pStyle w:val="ListParagraph"/>
        <w:numPr>
          <w:ilvl w:val="1"/>
          <w:numId w:val="25"/>
        </w:numPr>
        <w:spacing w:after="240"/>
        <w:rPr>
          <w:sz w:val="20"/>
          <w:szCs w:val="20"/>
        </w:rPr>
      </w:pPr>
      <w:r w:rsidRPr="001E3F8A">
        <w:rPr>
          <w:sz w:val="20"/>
          <w:szCs w:val="20"/>
        </w:rPr>
        <w:t>Co-ordinated inter-sectoral health workforce agenda cutting across federal and private regulatory entities.</w:t>
      </w:r>
    </w:p>
    <w:p w14:paraId="5F8CF923" w14:textId="36C1967C" w:rsidR="0086260B" w:rsidRPr="001E3F8A" w:rsidRDefault="0086260B" w:rsidP="0086260B">
      <w:pPr>
        <w:pStyle w:val="ListParagraph"/>
        <w:numPr>
          <w:ilvl w:val="1"/>
          <w:numId w:val="25"/>
        </w:numPr>
        <w:spacing w:after="240"/>
        <w:rPr>
          <w:sz w:val="20"/>
          <w:szCs w:val="20"/>
        </w:rPr>
      </w:pPr>
      <w:r w:rsidRPr="001E3F8A">
        <w:rPr>
          <w:sz w:val="20"/>
          <w:szCs w:val="20"/>
        </w:rPr>
        <w:t>Central Health Workforce Unit in the Ministry of Health</w:t>
      </w:r>
      <w:r w:rsidR="00F6364C" w:rsidRPr="001E3F8A">
        <w:rPr>
          <w:sz w:val="20"/>
          <w:szCs w:val="20"/>
        </w:rPr>
        <w:t>.</w:t>
      </w:r>
      <w:r w:rsidRPr="001E3F8A">
        <w:rPr>
          <w:sz w:val="20"/>
          <w:szCs w:val="20"/>
        </w:rPr>
        <w:t xml:space="preserve"> </w:t>
      </w:r>
    </w:p>
    <w:p w14:paraId="3E3E9040" w14:textId="77777777" w:rsidR="0086260B" w:rsidRPr="001E3F8A" w:rsidRDefault="0086260B" w:rsidP="0086260B">
      <w:pPr>
        <w:pStyle w:val="ListParagraph"/>
        <w:numPr>
          <w:ilvl w:val="0"/>
          <w:numId w:val="25"/>
        </w:numPr>
        <w:spacing w:after="240"/>
        <w:rPr>
          <w:sz w:val="20"/>
          <w:szCs w:val="20"/>
        </w:rPr>
      </w:pPr>
      <w:r w:rsidRPr="001E3F8A">
        <w:rPr>
          <w:sz w:val="20"/>
          <w:szCs w:val="20"/>
        </w:rPr>
        <w:t xml:space="preserve">Below mentioned are key aspects for </w:t>
      </w:r>
      <w:r w:rsidRPr="001E3F8A">
        <w:rPr>
          <w:rStyle w:val="IntenseQuoteChar"/>
          <w:i/>
          <w:iCs/>
          <w:sz w:val="22"/>
          <w:szCs w:val="20"/>
        </w:rPr>
        <w:t>Health Workforce Planning</w:t>
      </w:r>
    </w:p>
    <w:p w14:paraId="0130CD9B" w14:textId="77777777" w:rsidR="0086260B" w:rsidRPr="001E3F8A" w:rsidRDefault="0086260B" w:rsidP="0086260B">
      <w:pPr>
        <w:pStyle w:val="ListParagraph"/>
        <w:numPr>
          <w:ilvl w:val="1"/>
          <w:numId w:val="25"/>
        </w:numPr>
        <w:spacing w:after="240"/>
        <w:rPr>
          <w:sz w:val="20"/>
          <w:szCs w:val="20"/>
        </w:rPr>
      </w:pPr>
      <w:r w:rsidRPr="001E3F8A">
        <w:rPr>
          <w:sz w:val="20"/>
          <w:szCs w:val="20"/>
        </w:rPr>
        <w:t>Defined objectives, inter-sectoral stakeholders and committees involved in the health workforce planning processes.</w:t>
      </w:r>
    </w:p>
    <w:p w14:paraId="484C6B6E" w14:textId="77777777" w:rsidR="0086260B" w:rsidRPr="001E3F8A" w:rsidRDefault="0086260B" w:rsidP="0086260B">
      <w:pPr>
        <w:pStyle w:val="ListParagraph"/>
        <w:numPr>
          <w:ilvl w:val="1"/>
          <w:numId w:val="25"/>
        </w:numPr>
        <w:spacing w:after="240"/>
        <w:rPr>
          <w:sz w:val="20"/>
          <w:szCs w:val="20"/>
        </w:rPr>
      </w:pPr>
      <w:r w:rsidRPr="001E3F8A">
        <w:rPr>
          <w:sz w:val="20"/>
          <w:szCs w:val="20"/>
        </w:rPr>
        <w:t>Alignment of National Education Plan with the National Health Workforce Plan.</w:t>
      </w:r>
    </w:p>
    <w:p w14:paraId="36C236AD" w14:textId="765036FF" w:rsidR="000A6A43" w:rsidRDefault="0086260B" w:rsidP="0086260B">
      <w:pPr>
        <w:pStyle w:val="ListParagraph"/>
        <w:numPr>
          <w:ilvl w:val="1"/>
          <w:numId w:val="25"/>
        </w:numPr>
        <w:spacing w:after="240"/>
        <w:rPr>
          <w:sz w:val="20"/>
          <w:szCs w:val="20"/>
        </w:rPr>
      </w:pPr>
      <w:r w:rsidRPr="001E3F8A">
        <w:rPr>
          <w:sz w:val="20"/>
          <w:szCs w:val="20"/>
        </w:rPr>
        <w:t>Structure in place for monitoring quantity and workload of health workers</w:t>
      </w:r>
      <w:r w:rsidR="004C6604" w:rsidRPr="001E3F8A">
        <w:rPr>
          <w:sz w:val="20"/>
          <w:szCs w:val="20"/>
        </w:rPr>
        <w:t>.</w:t>
      </w:r>
    </w:p>
    <w:p w14:paraId="7E5ACAA5" w14:textId="77777777" w:rsidR="000A6A43" w:rsidRDefault="000A6A43">
      <w:pPr>
        <w:spacing w:line="264" w:lineRule="auto"/>
        <w:rPr>
          <w:sz w:val="20"/>
          <w:szCs w:val="20"/>
        </w:rPr>
      </w:pPr>
      <w:r>
        <w:rPr>
          <w:sz w:val="20"/>
          <w:szCs w:val="20"/>
        </w:rPr>
        <w:br w:type="page"/>
      </w:r>
    </w:p>
    <w:p w14:paraId="61D67E4F" w14:textId="77777777" w:rsidR="0086260B" w:rsidRPr="001E3F8A" w:rsidRDefault="002233ED" w:rsidP="00A66F69">
      <w:pPr>
        <w:pStyle w:val="Heading1"/>
        <w:rPr>
          <w:sz w:val="32"/>
          <w:szCs w:val="32"/>
        </w:rPr>
      </w:pPr>
      <w:r w:rsidRPr="001E3F8A">
        <w:rPr>
          <w:sz w:val="32"/>
          <w:szCs w:val="32"/>
        </w:rPr>
        <w:lastRenderedPageBreak/>
        <w:t xml:space="preserve"> </w:t>
      </w:r>
      <w:bookmarkStart w:id="85" w:name="_Toc61959454"/>
      <w:r w:rsidR="00A66F69" w:rsidRPr="001E3F8A">
        <w:rPr>
          <w:sz w:val="32"/>
          <w:szCs w:val="32"/>
        </w:rPr>
        <w:t>CHAPTER 13: MODULE 10 – HEALTH WORKFORCE INFORMATION SYSTEMS</w:t>
      </w:r>
      <w:bookmarkEnd w:id="85"/>
    </w:p>
    <w:p w14:paraId="7CB889F1" w14:textId="77777777" w:rsidR="00A66F69" w:rsidRPr="001E3F8A" w:rsidRDefault="00A66F69" w:rsidP="00A66F69">
      <w:pPr>
        <w:rPr>
          <w:sz w:val="20"/>
          <w:szCs w:val="20"/>
        </w:rPr>
      </w:pPr>
    </w:p>
    <w:p w14:paraId="4E90DC4F" w14:textId="77777777" w:rsidR="00A66F69" w:rsidRPr="001E3F8A" w:rsidRDefault="00A66F69" w:rsidP="00A66F69">
      <w:pPr>
        <w:rPr>
          <w:sz w:val="20"/>
          <w:szCs w:val="20"/>
        </w:rPr>
      </w:pPr>
      <w:r w:rsidRPr="001E3F8A">
        <w:rPr>
          <w:rStyle w:val="IntenseQuoteChar"/>
          <w:sz w:val="22"/>
          <w:szCs w:val="20"/>
        </w:rPr>
        <w:t>Overview:</w:t>
      </w:r>
      <w:r w:rsidRPr="001E3F8A">
        <w:rPr>
          <w:sz w:val="20"/>
          <w:szCs w:val="20"/>
        </w:rPr>
        <w:t xml:space="preserve"> This module defines indicators on the status of human resource for health information systems (HRHIS) systems for checking their reporting abilities against key regulations like IHR, WHO Code of Practise etc and tracking of data pertaining to labour market areas. The benefits of data acquired in this module includes below key areas:</w:t>
      </w:r>
    </w:p>
    <w:p w14:paraId="2660A2FC" w14:textId="77777777" w:rsidR="00A66F69" w:rsidRPr="001E3F8A" w:rsidRDefault="00A66F69" w:rsidP="00A66F69">
      <w:pPr>
        <w:rPr>
          <w:sz w:val="20"/>
          <w:szCs w:val="20"/>
        </w:rPr>
      </w:pPr>
      <w:r w:rsidRPr="001E3F8A">
        <w:rPr>
          <w:sz w:val="20"/>
          <w:szCs w:val="20"/>
        </w:rPr>
        <w:t>•</w:t>
      </w:r>
      <w:r w:rsidRPr="001E3F8A">
        <w:rPr>
          <w:sz w:val="20"/>
          <w:szCs w:val="20"/>
        </w:rPr>
        <w:tab/>
        <w:t>Ascertains readiness of HRHIS for meeting international reporting requirements on health workforce</w:t>
      </w:r>
    </w:p>
    <w:p w14:paraId="645960AE" w14:textId="77777777" w:rsidR="00A66F69" w:rsidRPr="001E3F8A" w:rsidRDefault="00A66F69" w:rsidP="00A66F69">
      <w:pPr>
        <w:rPr>
          <w:sz w:val="20"/>
          <w:szCs w:val="20"/>
        </w:rPr>
      </w:pPr>
      <w:r w:rsidRPr="001E3F8A">
        <w:rPr>
          <w:sz w:val="20"/>
          <w:szCs w:val="20"/>
        </w:rPr>
        <w:t>•</w:t>
      </w:r>
      <w:r w:rsidRPr="001E3F8A">
        <w:rPr>
          <w:sz w:val="20"/>
          <w:szCs w:val="20"/>
        </w:rPr>
        <w:tab/>
        <w:t>Tracking of entry, stock and exit of resources from labour market</w:t>
      </w:r>
    </w:p>
    <w:p w14:paraId="53DEE9D2" w14:textId="77777777" w:rsidR="00A66F69" w:rsidRPr="001E3F8A" w:rsidRDefault="00A66F69" w:rsidP="00A66F69">
      <w:pPr>
        <w:rPr>
          <w:sz w:val="20"/>
          <w:szCs w:val="20"/>
        </w:rPr>
      </w:pPr>
      <w:r w:rsidRPr="001E3F8A">
        <w:rPr>
          <w:sz w:val="20"/>
          <w:szCs w:val="20"/>
        </w:rPr>
        <w:t>•</w:t>
      </w:r>
      <w:r w:rsidRPr="001E3F8A">
        <w:rPr>
          <w:sz w:val="20"/>
          <w:szCs w:val="20"/>
        </w:rPr>
        <w:tab/>
        <w:t>Production of geocoded facility location data</w:t>
      </w:r>
    </w:p>
    <w:p w14:paraId="29BD0BBC" w14:textId="07D794E2" w:rsidR="00A66F69" w:rsidRPr="001E3F8A" w:rsidRDefault="00A66F69" w:rsidP="00DB17D8">
      <w:pPr>
        <w:rPr>
          <w:b/>
          <w:bCs/>
          <w:color w:val="D29F0F" w:themeColor="background2" w:themeShade="80"/>
          <w:sz w:val="20"/>
          <w:szCs w:val="20"/>
          <w:u w:val="single"/>
        </w:rPr>
      </w:pPr>
      <w:r w:rsidRPr="001E3F8A">
        <w:rPr>
          <w:rStyle w:val="IntenseQuoteChar"/>
          <w:sz w:val="22"/>
          <w:szCs w:val="20"/>
        </w:rPr>
        <w:t>Kindly Note</w:t>
      </w:r>
      <w:r w:rsidRPr="001E3F8A">
        <w:rPr>
          <w:rFonts w:ascii="Segoe UI Semibold" w:hAnsi="Segoe UI Semibold" w:cs="Segoe UI Semibold"/>
          <w:sz w:val="20"/>
          <w:szCs w:val="20"/>
        </w:rPr>
        <w:t xml:space="preserve"> </w:t>
      </w:r>
      <w:r w:rsidRPr="001E3F8A">
        <w:rPr>
          <w:sz w:val="20"/>
          <w:szCs w:val="20"/>
        </w:rPr>
        <w:t xml:space="preserve">- We have not received data for an indicator of this module. Details are present in section: </w:t>
      </w:r>
      <w:r w:rsidR="00DB17D8">
        <w:rPr>
          <w:rFonts w:cs="Segoe UI"/>
          <w:b/>
          <w:bCs/>
          <w:color w:val="D29F0F" w:themeColor="background2" w:themeShade="80"/>
          <w:sz w:val="20"/>
          <w:szCs w:val="20"/>
          <w:u w:val="single"/>
        </w:rPr>
        <w:fldChar w:fldCharType="begin"/>
      </w:r>
      <w:r w:rsidR="00DB17D8">
        <w:rPr>
          <w:b/>
          <w:bCs/>
          <w:color w:val="D29F0F" w:themeColor="background2" w:themeShade="80"/>
          <w:sz w:val="20"/>
          <w:szCs w:val="20"/>
          <w:u w:val="single"/>
        </w:rPr>
        <w:instrText xml:space="preserve"> REF _Ref54644615 \r \h </w:instrText>
      </w:r>
      <w:r w:rsidR="00DB17D8">
        <w:rPr>
          <w:rFonts w:cs="Segoe UI"/>
          <w:b/>
          <w:bCs/>
          <w:color w:val="D29F0F" w:themeColor="background2" w:themeShade="80"/>
          <w:sz w:val="20"/>
          <w:szCs w:val="20"/>
          <w:u w:val="single"/>
        </w:rPr>
      </w:r>
      <w:r w:rsidR="00DB17D8">
        <w:rPr>
          <w:rFonts w:cs="Segoe UI"/>
          <w:b/>
          <w:bCs/>
          <w:color w:val="D29F0F" w:themeColor="background2" w:themeShade="80"/>
          <w:sz w:val="20"/>
          <w:szCs w:val="20"/>
          <w:u w:val="single"/>
        </w:rPr>
        <w:fldChar w:fldCharType="separate"/>
      </w:r>
      <w:r w:rsidR="00DB17D8">
        <w:rPr>
          <w:b/>
          <w:bCs/>
          <w:color w:val="D29F0F" w:themeColor="background2" w:themeShade="80"/>
          <w:sz w:val="20"/>
          <w:szCs w:val="20"/>
          <w:u w:val="single"/>
          <w:cs/>
        </w:rPr>
        <w:t>‎</w:t>
      </w:r>
      <w:r w:rsidR="00DB17D8">
        <w:rPr>
          <w:b/>
          <w:bCs/>
          <w:color w:val="D29F0F" w:themeColor="background2" w:themeShade="80"/>
          <w:sz w:val="20"/>
          <w:szCs w:val="20"/>
          <w:u w:val="single"/>
        </w:rPr>
        <w:t>24.2.7</w:t>
      </w:r>
      <w:r w:rsidR="00DB17D8">
        <w:rPr>
          <w:rFonts w:cs="Segoe UI"/>
          <w:b/>
          <w:bCs/>
          <w:color w:val="D29F0F" w:themeColor="background2" w:themeShade="80"/>
          <w:sz w:val="20"/>
          <w:szCs w:val="20"/>
          <w:u w:val="single"/>
        </w:rPr>
        <w:fldChar w:fldCharType="end"/>
      </w:r>
      <w:r w:rsidR="00DB17D8">
        <w:rPr>
          <w:rFonts w:cs="Segoe UI"/>
          <w:b/>
          <w:bCs/>
          <w:color w:val="D29F0F" w:themeColor="background2" w:themeShade="80"/>
          <w:sz w:val="20"/>
          <w:szCs w:val="20"/>
          <w:u w:val="single"/>
        </w:rPr>
        <w:t xml:space="preserve"> </w:t>
      </w:r>
      <w:r w:rsidR="00DB17D8">
        <w:rPr>
          <w:b/>
          <w:bCs/>
          <w:color w:val="D29F0F" w:themeColor="background2" w:themeShade="80"/>
          <w:sz w:val="20"/>
          <w:szCs w:val="20"/>
          <w:u w:val="single"/>
        </w:rPr>
        <w:fldChar w:fldCharType="begin"/>
      </w:r>
      <w:r w:rsidR="00DB17D8">
        <w:rPr>
          <w:b/>
          <w:bCs/>
          <w:color w:val="D29F0F" w:themeColor="background2" w:themeShade="80"/>
          <w:sz w:val="20"/>
          <w:szCs w:val="20"/>
          <w:u w:val="single"/>
        </w:rPr>
        <w:instrText xml:space="preserve"> REF _Ref54644615 \h  \* MERGEFORMAT </w:instrText>
      </w:r>
      <w:r w:rsidR="00DB17D8">
        <w:rPr>
          <w:b/>
          <w:bCs/>
          <w:color w:val="D29F0F" w:themeColor="background2" w:themeShade="80"/>
          <w:sz w:val="20"/>
          <w:szCs w:val="20"/>
          <w:u w:val="single"/>
        </w:rPr>
      </w:r>
      <w:r w:rsidR="00DB17D8">
        <w:rPr>
          <w:b/>
          <w:bCs/>
          <w:color w:val="D29F0F" w:themeColor="background2" w:themeShade="80"/>
          <w:sz w:val="20"/>
          <w:szCs w:val="20"/>
          <w:u w:val="single"/>
        </w:rPr>
        <w:fldChar w:fldCharType="separate"/>
      </w:r>
      <w:r w:rsidR="00DB17D8" w:rsidRPr="00DB17D8">
        <w:rPr>
          <w:b/>
          <w:bCs/>
          <w:color w:val="D29F0F" w:themeColor="background2" w:themeShade="80"/>
          <w:sz w:val="20"/>
          <w:szCs w:val="20"/>
          <w:u w:val="single"/>
        </w:rPr>
        <w:t>Module 10 – Health Workforce Information Systems</w:t>
      </w:r>
      <w:r w:rsidR="00DB17D8">
        <w:rPr>
          <w:b/>
          <w:bCs/>
          <w:color w:val="D29F0F" w:themeColor="background2" w:themeShade="80"/>
          <w:sz w:val="20"/>
          <w:szCs w:val="20"/>
          <w:u w:val="single"/>
        </w:rPr>
        <w:fldChar w:fldCharType="end"/>
      </w:r>
    </w:p>
    <w:p w14:paraId="5477FB18" w14:textId="77777777" w:rsidR="00ED4FA3" w:rsidRPr="001E3F8A" w:rsidRDefault="00ED4FA3" w:rsidP="00A66F69">
      <w:pPr>
        <w:rPr>
          <w:sz w:val="20"/>
          <w:szCs w:val="20"/>
        </w:rPr>
      </w:pPr>
    </w:p>
    <w:p w14:paraId="19E8B2B8" w14:textId="77777777" w:rsidR="00ED4FA3" w:rsidRPr="001E3F8A" w:rsidRDefault="00ED4FA3" w:rsidP="00ED4FA3">
      <w:pPr>
        <w:pStyle w:val="Heading2"/>
        <w:rPr>
          <w:sz w:val="24"/>
          <w:szCs w:val="24"/>
        </w:rPr>
      </w:pPr>
      <w:bookmarkStart w:id="86" w:name="_Toc61959455"/>
      <w:r w:rsidRPr="001E3F8A">
        <w:rPr>
          <w:sz w:val="24"/>
          <w:szCs w:val="24"/>
        </w:rPr>
        <w:t>Key Areas</w:t>
      </w:r>
      <w:bookmarkEnd w:id="86"/>
    </w:p>
    <w:p w14:paraId="0F1CFF02" w14:textId="77777777" w:rsidR="00323D0E" w:rsidRPr="001E3F8A" w:rsidRDefault="00323D0E" w:rsidP="00323D0E">
      <w:pPr>
        <w:rPr>
          <w:sz w:val="20"/>
          <w:szCs w:val="20"/>
        </w:rPr>
      </w:pPr>
    </w:p>
    <w:p w14:paraId="666FB21C" w14:textId="77777777" w:rsidR="00F765FE" w:rsidRPr="001E3F8A" w:rsidRDefault="00323D0E" w:rsidP="00F765FE">
      <w:pPr>
        <w:keepNext/>
        <w:rPr>
          <w:sz w:val="20"/>
          <w:szCs w:val="20"/>
        </w:rPr>
      </w:pPr>
      <w:r w:rsidRPr="001E3F8A">
        <w:rPr>
          <w:noProof/>
          <w:sz w:val="20"/>
          <w:szCs w:val="20"/>
          <w:lang w:val="en-GB" w:eastAsia="en-GB"/>
        </w:rPr>
        <w:drawing>
          <wp:inline distT="0" distB="0" distL="0" distR="0" wp14:anchorId="3F88BD99" wp14:editId="7BDE707E">
            <wp:extent cx="5891874" cy="3593465"/>
            <wp:effectExtent l="0" t="0" r="0" b="0"/>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3">
                      <a:extLst>
                        <a:ext uri="{28A0092B-C50C-407E-A947-70E740481C1C}">
                          <a14:useLocalDpi xmlns:a14="http://schemas.microsoft.com/office/drawing/2010/main" val="0"/>
                        </a:ext>
                      </a:extLst>
                    </a:blip>
                    <a:srcRect/>
                    <a:stretch>
                      <a:fillRect/>
                    </a:stretch>
                  </pic:blipFill>
                  <pic:spPr bwMode="auto">
                    <a:xfrm>
                      <a:off x="0" y="0"/>
                      <a:ext cx="5907487" cy="3602987"/>
                    </a:xfrm>
                    <a:prstGeom prst="rect">
                      <a:avLst/>
                    </a:prstGeom>
                    <a:noFill/>
                  </pic:spPr>
                </pic:pic>
              </a:graphicData>
            </a:graphic>
          </wp:inline>
        </w:drawing>
      </w:r>
    </w:p>
    <w:p w14:paraId="6610D9D3" w14:textId="350F10B3" w:rsidR="00ED4FA3" w:rsidRPr="001E3F8A" w:rsidRDefault="00F765FE" w:rsidP="00F765FE">
      <w:pPr>
        <w:pStyle w:val="Figures"/>
        <w:rPr>
          <w:noProof/>
          <w:sz w:val="16"/>
          <w:szCs w:val="16"/>
        </w:rPr>
      </w:pPr>
      <w:bookmarkStart w:id="87" w:name="_Toc61959382"/>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23</w:t>
      </w:r>
      <w:r w:rsidR="008A1DCC" w:rsidRPr="001E3F8A">
        <w:rPr>
          <w:noProof/>
          <w:sz w:val="16"/>
          <w:szCs w:val="16"/>
        </w:rPr>
        <w:fldChar w:fldCharType="end"/>
      </w:r>
      <w:r w:rsidRPr="001E3F8A">
        <w:rPr>
          <w:noProof/>
          <w:sz w:val="16"/>
          <w:szCs w:val="16"/>
        </w:rPr>
        <w:t xml:space="preserve"> - Module 10 Key Areas</w:t>
      </w:r>
      <w:bookmarkEnd w:id="87"/>
    </w:p>
    <w:p w14:paraId="2F8164F2" w14:textId="77777777" w:rsidR="00323D0E" w:rsidRPr="001E3F8A" w:rsidRDefault="00323D0E" w:rsidP="00ED4FA3">
      <w:pPr>
        <w:rPr>
          <w:noProof/>
          <w:sz w:val="20"/>
          <w:szCs w:val="20"/>
        </w:rPr>
      </w:pPr>
    </w:p>
    <w:p w14:paraId="120A63F8" w14:textId="77777777" w:rsidR="00323D0E" w:rsidRPr="001E3F8A" w:rsidRDefault="00323D0E">
      <w:pPr>
        <w:spacing w:line="264" w:lineRule="auto"/>
        <w:rPr>
          <w:sz w:val="20"/>
          <w:szCs w:val="20"/>
        </w:rPr>
      </w:pPr>
      <w:r w:rsidRPr="001E3F8A">
        <w:rPr>
          <w:sz w:val="20"/>
          <w:szCs w:val="20"/>
        </w:rPr>
        <w:br w:type="page"/>
      </w:r>
    </w:p>
    <w:p w14:paraId="33A9E295" w14:textId="77777777" w:rsidR="00323D0E" w:rsidRPr="001E3F8A" w:rsidRDefault="00323D0E" w:rsidP="00323D0E">
      <w:pPr>
        <w:pStyle w:val="Heading2"/>
        <w:rPr>
          <w:sz w:val="24"/>
          <w:szCs w:val="24"/>
        </w:rPr>
      </w:pPr>
      <w:bookmarkStart w:id="88" w:name="_Toc61959456"/>
      <w:r w:rsidRPr="001E3F8A">
        <w:rPr>
          <w:sz w:val="24"/>
          <w:szCs w:val="24"/>
        </w:rPr>
        <w:lastRenderedPageBreak/>
        <w:t>Indicator Data</w:t>
      </w:r>
      <w:bookmarkEnd w:id="88"/>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5007E7" w:rsidRPr="001E3F8A" w14:paraId="7BA5085E"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17663E88" w14:textId="77777777" w:rsidR="005007E7" w:rsidRPr="001E3F8A" w:rsidRDefault="005007E7" w:rsidP="00CA0BA7">
            <w:pPr>
              <w:rPr>
                <w:color w:val="FFFFFF" w:themeColor="background1"/>
                <w:sz w:val="20"/>
                <w:szCs w:val="20"/>
              </w:rPr>
            </w:pPr>
            <w:r w:rsidRPr="001E3F8A">
              <w:rPr>
                <w:color w:val="FFFFFF" w:themeColor="background1"/>
                <w:sz w:val="20"/>
                <w:szCs w:val="20"/>
              </w:rPr>
              <w:t>Indicator Id</w:t>
            </w:r>
          </w:p>
        </w:tc>
        <w:tc>
          <w:tcPr>
            <w:tcW w:w="6560" w:type="dxa"/>
          </w:tcPr>
          <w:p w14:paraId="4879970F" w14:textId="77777777" w:rsidR="005007E7" w:rsidRPr="001E3F8A" w:rsidRDefault="005007E7" w:rsidP="00CA0BA7">
            <w:pPr>
              <w:jc w:val="left"/>
              <w:rPr>
                <w:color w:val="FFFFFF" w:themeColor="background1"/>
                <w:sz w:val="20"/>
                <w:szCs w:val="20"/>
              </w:rPr>
            </w:pPr>
            <w:r w:rsidRPr="001E3F8A">
              <w:rPr>
                <w:color w:val="FFFFFF" w:themeColor="background1"/>
                <w:sz w:val="20"/>
                <w:szCs w:val="20"/>
              </w:rPr>
              <w:t>10.01</w:t>
            </w:r>
          </w:p>
        </w:tc>
      </w:tr>
      <w:tr w:rsidR="005007E7" w:rsidRPr="001E3F8A" w14:paraId="64278720"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53EE9E6" w14:textId="77777777" w:rsidR="005007E7" w:rsidRPr="001E3F8A" w:rsidRDefault="005007E7" w:rsidP="00CA0BA7">
            <w:pPr>
              <w:rPr>
                <w:rFonts w:cs="Segoe UI"/>
                <w:b/>
                <w:bCs/>
                <w:sz w:val="18"/>
                <w:szCs w:val="18"/>
              </w:rPr>
            </w:pPr>
            <w:r w:rsidRPr="001E3F8A">
              <w:rPr>
                <w:rFonts w:cs="Segoe UI"/>
                <w:b/>
                <w:bCs/>
                <w:sz w:val="18"/>
                <w:szCs w:val="18"/>
              </w:rPr>
              <w:t>Unique Reference Id</w:t>
            </w:r>
          </w:p>
        </w:tc>
        <w:tc>
          <w:tcPr>
            <w:tcW w:w="6560" w:type="dxa"/>
          </w:tcPr>
          <w:p w14:paraId="599FD7D2" w14:textId="77777777" w:rsidR="005007E7" w:rsidRPr="001E3F8A" w:rsidRDefault="005007E7" w:rsidP="00CA0BA7">
            <w:pPr>
              <w:jc w:val="left"/>
              <w:rPr>
                <w:sz w:val="18"/>
                <w:szCs w:val="18"/>
              </w:rPr>
            </w:pPr>
            <w:r w:rsidRPr="001E3F8A">
              <w:rPr>
                <w:sz w:val="18"/>
                <w:szCs w:val="18"/>
              </w:rPr>
              <w:t>ID_239</w:t>
            </w:r>
          </w:p>
        </w:tc>
      </w:tr>
      <w:tr w:rsidR="005007E7" w:rsidRPr="001E3F8A" w14:paraId="0ED7DB9C"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B77CFC8" w14:textId="77777777" w:rsidR="005007E7" w:rsidRPr="001E3F8A" w:rsidRDefault="005007E7" w:rsidP="00CA0BA7">
            <w:pPr>
              <w:rPr>
                <w:rFonts w:cs="Segoe UI"/>
                <w:b/>
                <w:bCs/>
                <w:sz w:val="18"/>
                <w:szCs w:val="18"/>
              </w:rPr>
            </w:pPr>
            <w:r w:rsidRPr="001E3F8A">
              <w:rPr>
                <w:rFonts w:cs="Segoe UI"/>
                <w:b/>
                <w:bCs/>
                <w:sz w:val="18"/>
                <w:szCs w:val="18"/>
              </w:rPr>
              <w:t>Name</w:t>
            </w:r>
          </w:p>
        </w:tc>
        <w:tc>
          <w:tcPr>
            <w:tcW w:w="6560" w:type="dxa"/>
          </w:tcPr>
          <w:p w14:paraId="1E6B20D9" w14:textId="77777777" w:rsidR="005007E7" w:rsidRPr="001E3F8A" w:rsidRDefault="005007E7" w:rsidP="00CA0BA7">
            <w:pPr>
              <w:jc w:val="left"/>
              <w:rPr>
                <w:sz w:val="18"/>
                <w:szCs w:val="18"/>
              </w:rPr>
            </w:pPr>
            <w:r w:rsidRPr="001E3F8A">
              <w:rPr>
                <w:sz w:val="18"/>
                <w:szCs w:val="18"/>
              </w:rPr>
              <w:t>Ability of HRHIS to generate information to report on International Health Regulations</w:t>
            </w:r>
          </w:p>
        </w:tc>
      </w:tr>
      <w:tr w:rsidR="005007E7" w:rsidRPr="001E3F8A" w14:paraId="4F9CF610"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A109AAF" w14:textId="77777777" w:rsidR="005007E7" w:rsidRPr="001E3F8A" w:rsidRDefault="005007E7" w:rsidP="00CA0BA7">
            <w:pPr>
              <w:rPr>
                <w:rFonts w:cs="Segoe UI"/>
                <w:b/>
                <w:bCs/>
                <w:sz w:val="18"/>
                <w:szCs w:val="18"/>
              </w:rPr>
            </w:pPr>
            <w:r w:rsidRPr="001E3F8A">
              <w:rPr>
                <w:rFonts w:cs="Segoe UI"/>
                <w:b/>
                <w:bCs/>
                <w:sz w:val="18"/>
                <w:szCs w:val="18"/>
              </w:rPr>
              <w:t>Possible Values</w:t>
            </w:r>
          </w:p>
        </w:tc>
        <w:tc>
          <w:tcPr>
            <w:tcW w:w="6560" w:type="dxa"/>
          </w:tcPr>
          <w:p w14:paraId="3A0AE917" w14:textId="77777777" w:rsidR="005007E7" w:rsidRPr="001E3F8A" w:rsidRDefault="005007E7" w:rsidP="00CA0BA7">
            <w:pPr>
              <w:jc w:val="left"/>
              <w:rPr>
                <w:sz w:val="18"/>
                <w:szCs w:val="18"/>
              </w:rPr>
            </w:pPr>
            <w:r w:rsidRPr="001E3F8A">
              <w:rPr>
                <w:sz w:val="18"/>
                <w:szCs w:val="18"/>
              </w:rPr>
              <w:t>Yes/No/Partly</w:t>
            </w:r>
          </w:p>
        </w:tc>
      </w:tr>
      <w:tr w:rsidR="005007E7" w:rsidRPr="001E3F8A" w14:paraId="7B435EC1"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398B46E" w14:textId="77777777" w:rsidR="005007E7" w:rsidRPr="001E3F8A" w:rsidRDefault="005007E7" w:rsidP="00CA0BA7">
            <w:pPr>
              <w:rPr>
                <w:rFonts w:cs="Segoe UI"/>
                <w:b/>
                <w:bCs/>
                <w:sz w:val="18"/>
                <w:szCs w:val="18"/>
              </w:rPr>
            </w:pPr>
            <w:r w:rsidRPr="001E3F8A">
              <w:rPr>
                <w:rFonts w:cs="Segoe UI"/>
                <w:b/>
                <w:bCs/>
                <w:sz w:val="18"/>
                <w:szCs w:val="18"/>
              </w:rPr>
              <w:t>Definition</w:t>
            </w:r>
          </w:p>
        </w:tc>
        <w:tc>
          <w:tcPr>
            <w:tcW w:w="6560" w:type="dxa"/>
          </w:tcPr>
          <w:p w14:paraId="244EBA07" w14:textId="613DEEB0" w:rsidR="005007E7" w:rsidRPr="001E3F8A" w:rsidRDefault="005007E7" w:rsidP="005007E7">
            <w:pPr>
              <w:jc w:val="left"/>
              <w:rPr>
                <w:sz w:val="18"/>
                <w:szCs w:val="18"/>
              </w:rPr>
            </w:pPr>
            <w:r w:rsidRPr="001E3F8A">
              <w:rPr>
                <w:sz w:val="18"/>
                <w:szCs w:val="18"/>
              </w:rPr>
              <w:t>The following questions help determine whether HRHIS has the capacity to report on IHR and submit core indicators to the WHO Secretariat annually</w:t>
            </w:r>
            <w:r w:rsidR="001C3C0F" w:rsidRPr="001E3F8A">
              <w:rPr>
                <w:sz w:val="18"/>
                <w:szCs w:val="18"/>
              </w:rPr>
              <w:t>.</w:t>
            </w:r>
          </w:p>
        </w:tc>
      </w:tr>
      <w:tr w:rsidR="005007E7" w:rsidRPr="001E3F8A" w14:paraId="5D5E002B" w14:textId="77777777" w:rsidTr="005007E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2970580" w14:textId="77777777" w:rsidR="005007E7" w:rsidRPr="001E3F8A" w:rsidRDefault="005007E7" w:rsidP="005007E7">
            <w:pPr>
              <w:rPr>
                <w:rFonts w:cs="Segoe UI"/>
                <w:b/>
                <w:bCs/>
                <w:sz w:val="18"/>
                <w:szCs w:val="18"/>
              </w:rPr>
            </w:pPr>
            <w:r w:rsidRPr="001E3F8A">
              <w:rPr>
                <w:rFonts w:cs="Segoe UI"/>
                <w:b/>
                <w:bCs/>
                <w:sz w:val="18"/>
                <w:szCs w:val="18"/>
              </w:rPr>
              <w:t>Value</w:t>
            </w:r>
          </w:p>
        </w:tc>
        <w:tc>
          <w:tcPr>
            <w:tcW w:w="6560" w:type="dxa"/>
          </w:tcPr>
          <w:p w14:paraId="56BAF536" w14:textId="77777777" w:rsidR="005007E7" w:rsidRPr="001E3F8A" w:rsidRDefault="005007E7" w:rsidP="005007E7">
            <w:pPr>
              <w:jc w:val="left"/>
              <w:rPr>
                <w:b/>
                <w:bCs/>
                <w:sz w:val="18"/>
                <w:szCs w:val="18"/>
              </w:rPr>
            </w:pPr>
            <w:r w:rsidRPr="001E3F8A">
              <w:rPr>
                <w:b/>
                <w:bCs/>
                <w:sz w:val="18"/>
                <w:szCs w:val="18"/>
              </w:rPr>
              <w:t>No</w:t>
            </w:r>
          </w:p>
        </w:tc>
      </w:tr>
      <w:tr w:rsidR="005007E7" w:rsidRPr="001E3F8A" w14:paraId="3C6AB4FE" w14:textId="77777777" w:rsidTr="005007E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A394C82" w14:textId="77777777" w:rsidR="005007E7" w:rsidRPr="001E3F8A" w:rsidRDefault="005007E7" w:rsidP="005007E7">
            <w:pPr>
              <w:rPr>
                <w:rFonts w:cs="Segoe UI"/>
                <w:b/>
                <w:bCs/>
                <w:sz w:val="18"/>
                <w:szCs w:val="18"/>
              </w:rPr>
            </w:pPr>
            <w:r w:rsidRPr="001E3F8A">
              <w:rPr>
                <w:rFonts w:cs="Segoe UI"/>
                <w:b/>
                <w:bCs/>
                <w:sz w:val="18"/>
                <w:szCs w:val="18"/>
              </w:rPr>
              <w:t>Level</w:t>
            </w:r>
          </w:p>
        </w:tc>
        <w:tc>
          <w:tcPr>
            <w:tcW w:w="6560" w:type="dxa"/>
          </w:tcPr>
          <w:p w14:paraId="0338FDBC" w14:textId="77777777" w:rsidR="005007E7" w:rsidRPr="001E3F8A" w:rsidRDefault="005007E7" w:rsidP="005007E7">
            <w:pPr>
              <w:jc w:val="left"/>
              <w:rPr>
                <w:sz w:val="18"/>
                <w:szCs w:val="18"/>
              </w:rPr>
            </w:pPr>
            <w:r w:rsidRPr="001E3F8A">
              <w:rPr>
                <w:sz w:val="18"/>
                <w:szCs w:val="18"/>
              </w:rPr>
              <w:t>UAE Public Sector</w:t>
            </w:r>
          </w:p>
        </w:tc>
      </w:tr>
      <w:tr w:rsidR="005007E7" w:rsidRPr="001E3F8A" w14:paraId="510F9A3C" w14:textId="77777777" w:rsidTr="005007E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4AE47BE" w14:textId="77777777" w:rsidR="005007E7" w:rsidRPr="001E3F8A" w:rsidRDefault="005007E7" w:rsidP="005007E7">
            <w:pPr>
              <w:rPr>
                <w:rFonts w:cs="Segoe UI"/>
                <w:b/>
                <w:bCs/>
                <w:sz w:val="18"/>
                <w:szCs w:val="18"/>
              </w:rPr>
            </w:pPr>
            <w:r w:rsidRPr="001E3F8A">
              <w:rPr>
                <w:rFonts w:cs="Segoe UI"/>
                <w:b/>
                <w:bCs/>
                <w:sz w:val="18"/>
                <w:szCs w:val="18"/>
              </w:rPr>
              <w:t>Recommendation</w:t>
            </w:r>
          </w:p>
        </w:tc>
        <w:tc>
          <w:tcPr>
            <w:tcW w:w="6560" w:type="dxa"/>
          </w:tcPr>
          <w:p w14:paraId="0D034235" w14:textId="7849EE14" w:rsidR="005007E7" w:rsidRPr="001E3F8A" w:rsidRDefault="008170FC" w:rsidP="008170FC">
            <w:pPr>
              <w:jc w:val="left"/>
              <w:rPr>
                <w:i/>
                <w:iCs/>
                <w:sz w:val="16"/>
                <w:szCs w:val="16"/>
                <w:u w:val="single"/>
              </w:rPr>
            </w:pPr>
            <w:r w:rsidRPr="008170FC">
              <w:rPr>
                <w:i/>
                <w:iCs/>
                <w:color w:val="D29F0F" w:themeColor="background2" w:themeShade="80"/>
                <w:sz w:val="16"/>
                <w:szCs w:val="16"/>
                <w:u w:val="single"/>
              </w:rPr>
              <w:fldChar w:fldCharType="begin"/>
            </w:r>
            <w:r w:rsidRPr="008170FC">
              <w:rPr>
                <w:i/>
                <w:iCs/>
                <w:color w:val="D29F0F" w:themeColor="background2" w:themeShade="80"/>
                <w:sz w:val="16"/>
                <w:szCs w:val="16"/>
                <w:u w:val="single"/>
              </w:rPr>
              <w:instrText xml:space="preserve"> REF _Ref54645097 \r \h </w:instrText>
            </w:r>
            <w:r>
              <w:rPr>
                <w:i/>
                <w:iCs/>
                <w:color w:val="D29F0F" w:themeColor="background2" w:themeShade="80"/>
                <w:sz w:val="16"/>
                <w:szCs w:val="16"/>
                <w:u w:val="single"/>
              </w:rPr>
              <w:instrText xml:space="preserve"> \* MERGEFORMAT </w:instrText>
            </w:r>
            <w:r w:rsidRPr="008170FC">
              <w:rPr>
                <w:i/>
                <w:iCs/>
                <w:color w:val="D29F0F" w:themeColor="background2" w:themeShade="80"/>
                <w:sz w:val="16"/>
                <w:szCs w:val="16"/>
                <w:u w:val="single"/>
              </w:rPr>
            </w:r>
            <w:r w:rsidRPr="008170FC">
              <w:rPr>
                <w:i/>
                <w:iCs/>
                <w:color w:val="D29F0F" w:themeColor="background2" w:themeShade="80"/>
                <w:sz w:val="16"/>
                <w:szCs w:val="16"/>
                <w:u w:val="single"/>
              </w:rPr>
              <w:fldChar w:fldCharType="separate"/>
            </w:r>
            <w:r w:rsidRPr="008170FC">
              <w:rPr>
                <w:i/>
                <w:iCs/>
                <w:color w:val="D29F0F" w:themeColor="background2" w:themeShade="80"/>
                <w:sz w:val="16"/>
                <w:szCs w:val="16"/>
                <w:u w:val="single"/>
                <w:cs/>
              </w:rPr>
              <w:t>‎</w:t>
            </w:r>
            <w:r w:rsidRPr="008170FC">
              <w:rPr>
                <w:i/>
                <w:iCs/>
                <w:color w:val="D29F0F" w:themeColor="background2" w:themeShade="80"/>
                <w:sz w:val="16"/>
                <w:szCs w:val="16"/>
                <w:u w:val="single"/>
              </w:rPr>
              <w:t>23.2.7</w:t>
            </w:r>
            <w:r w:rsidRPr="008170FC">
              <w:rPr>
                <w:i/>
                <w:iCs/>
                <w:color w:val="D29F0F" w:themeColor="background2" w:themeShade="80"/>
                <w:sz w:val="16"/>
                <w:szCs w:val="16"/>
                <w:u w:val="single"/>
              </w:rPr>
              <w:fldChar w:fldCharType="end"/>
            </w:r>
            <w:r w:rsidRPr="008170FC">
              <w:rPr>
                <w:i/>
                <w:iCs/>
                <w:color w:val="D29F0F" w:themeColor="background2" w:themeShade="80"/>
                <w:sz w:val="16"/>
                <w:szCs w:val="16"/>
                <w:u w:val="single"/>
              </w:rPr>
              <w:t xml:space="preserve"> </w:t>
            </w:r>
            <w:r w:rsidRPr="008170FC">
              <w:rPr>
                <w:i/>
                <w:iCs/>
                <w:color w:val="D29F0F" w:themeColor="background2" w:themeShade="80"/>
                <w:sz w:val="16"/>
                <w:szCs w:val="16"/>
                <w:u w:val="single"/>
              </w:rPr>
              <w:fldChar w:fldCharType="begin"/>
            </w:r>
            <w:r w:rsidRPr="008170FC">
              <w:rPr>
                <w:i/>
                <w:iCs/>
                <w:color w:val="D29F0F" w:themeColor="background2" w:themeShade="80"/>
                <w:sz w:val="16"/>
                <w:szCs w:val="16"/>
                <w:u w:val="single"/>
              </w:rPr>
              <w:instrText xml:space="preserve"> REF _Ref54645097 \h  \* MERGEFORMAT </w:instrText>
            </w:r>
            <w:r w:rsidRPr="008170FC">
              <w:rPr>
                <w:i/>
                <w:iCs/>
                <w:color w:val="D29F0F" w:themeColor="background2" w:themeShade="80"/>
                <w:sz w:val="16"/>
                <w:szCs w:val="16"/>
                <w:u w:val="single"/>
              </w:rPr>
            </w:r>
            <w:r w:rsidRPr="008170FC">
              <w:rPr>
                <w:i/>
                <w:iCs/>
                <w:color w:val="D29F0F" w:themeColor="background2" w:themeShade="80"/>
                <w:sz w:val="16"/>
                <w:szCs w:val="16"/>
                <w:u w:val="single"/>
              </w:rPr>
              <w:fldChar w:fldCharType="separate"/>
            </w:r>
            <w:r w:rsidRPr="008170FC">
              <w:rPr>
                <w:i/>
                <w:iCs/>
                <w:color w:val="D29F0F" w:themeColor="background2" w:themeShade="80"/>
                <w:sz w:val="16"/>
                <w:szCs w:val="16"/>
                <w:u w:val="single"/>
              </w:rPr>
              <w:t>Recommendation for reporting capabilities of HRHIS for IHR</w:t>
            </w:r>
            <w:r w:rsidRPr="008170FC">
              <w:rPr>
                <w:i/>
                <w:iCs/>
                <w:color w:val="D29F0F" w:themeColor="background2" w:themeShade="80"/>
                <w:sz w:val="16"/>
                <w:szCs w:val="16"/>
                <w:u w:val="single"/>
              </w:rPr>
              <w:fldChar w:fldCharType="end"/>
            </w:r>
          </w:p>
        </w:tc>
      </w:tr>
      <w:tr w:rsidR="005007E7" w:rsidRPr="001E3F8A" w14:paraId="71BBA115" w14:textId="77777777" w:rsidTr="005007E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E9CC55D" w14:textId="77777777" w:rsidR="005007E7" w:rsidRPr="001E3F8A" w:rsidRDefault="005007E7" w:rsidP="005007E7">
            <w:pPr>
              <w:rPr>
                <w:rFonts w:cs="Segoe UI"/>
                <w:b/>
                <w:bCs/>
                <w:sz w:val="18"/>
                <w:szCs w:val="18"/>
              </w:rPr>
            </w:pPr>
            <w:r w:rsidRPr="001E3F8A">
              <w:rPr>
                <w:rFonts w:cs="Segoe UI"/>
                <w:b/>
                <w:bCs/>
                <w:w w:val="89"/>
                <w:sz w:val="18"/>
                <w:szCs w:val="18"/>
              </w:rPr>
              <w:t>Data Sources</w:t>
            </w:r>
          </w:p>
        </w:tc>
        <w:tc>
          <w:tcPr>
            <w:tcW w:w="6560" w:type="dxa"/>
          </w:tcPr>
          <w:p w14:paraId="3F4C6B42" w14:textId="77777777" w:rsidR="005007E7" w:rsidRPr="001E3F8A" w:rsidRDefault="005007E7" w:rsidP="005007E7">
            <w:pPr>
              <w:jc w:val="left"/>
              <w:rPr>
                <w:sz w:val="18"/>
                <w:szCs w:val="18"/>
              </w:rPr>
            </w:pPr>
            <w:r w:rsidRPr="001E3F8A">
              <w:rPr>
                <w:sz w:val="18"/>
                <w:szCs w:val="18"/>
              </w:rPr>
              <w:t>Ministry of Health and Prevention (MOHAP)</w:t>
            </w:r>
          </w:p>
        </w:tc>
      </w:tr>
    </w:tbl>
    <w:p w14:paraId="461FA83A" w14:textId="77777777" w:rsidR="005007E7" w:rsidRPr="001E3F8A" w:rsidRDefault="005007E7">
      <w:pPr>
        <w:spacing w:line="264" w:lineRule="auto"/>
        <w:rPr>
          <w:sz w:val="20"/>
          <w:szCs w:val="20"/>
        </w:rPr>
      </w:pP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5007E7" w:rsidRPr="001E3F8A" w14:paraId="794DCA3F"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7858DD0" w14:textId="77777777" w:rsidR="005007E7" w:rsidRPr="001E3F8A" w:rsidRDefault="005007E7" w:rsidP="00CA0BA7">
            <w:pPr>
              <w:rPr>
                <w:color w:val="FFFFFF" w:themeColor="background1"/>
                <w:sz w:val="20"/>
                <w:szCs w:val="20"/>
              </w:rPr>
            </w:pPr>
            <w:r w:rsidRPr="001E3F8A">
              <w:rPr>
                <w:color w:val="FFFFFF" w:themeColor="background1"/>
                <w:sz w:val="20"/>
                <w:szCs w:val="20"/>
              </w:rPr>
              <w:t>Indicator Id</w:t>
            </w:r>
          </w:p>
        </w:tc>
        <w:tc>
          <w:tcPr>
            <w:tcW w:w="6560" w:type="dxa"/>
          </w:tcPr>
          <w:p w14:paraId="699E4F1C" w14:textId="77777777" w:rsidR="005007E7" w:rsidRPr="001E3F8A" w:rsidRDefault="005007E7" w:rsidP="00CA0BA7">
            <w:pPr>
              <w:jc w:val="left"/>
              <w:rPr>
                <w:color w:val="FFFFFF" w:themeColor="background1"/>
                <w:sz w:val="20"/>
                <w:szCs w:val="20"/>
              </w:rPr>
            </w:pPr>
            <w:r w:rsidRPr="001E3F8A">
              <w:rPr>
                <w:color w:val="FFFFFF" w:themeColor="background1"/>
                <w:sz w:val="20"/>
                <w:szCs w:val="20"/>
              </w:rPr>
              <w:t>10.03</w:t>
            </w:r>
          </w:p>
        </w:tc>
      </w:tr>
      <w:tr w:rsidR="005007E7" w:rsidRPr="001E3F8A" w14:paraId="741C4D12" w14:textId="77777777" w:rsidTr="005007E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854D45D" w14:textId="77777777" w:rsidR="005007E7" w:rsidRPr="001E3F8A" w:rsidRDefault="005007E7" w:rsidP="005007E7">
            <w:pPr>
              <w:rPr>
                <w:rFonts w:cs="Segoe UI"/>
                <w:b/>
                <w:bCs/>
                <w:sz w:val="18"/>
                <w:szCs w:val="18"/>
              </w:rPr>
            </w:pPr>
            <w:r w:rsidRPr="001E3F8A">
              <w:rPr>
                <w:rFonts w:cs="Segoe UI"/>
                <w:b/>
                <w:bCs/>
                <w:sz w:val="18"/>
                <w:szCs w:val="18"/>
              </w:rPr>
              <w:t>Unique Reference Id</w:t>
            </w:r>
          </w:p>
        </w:tc>
        <w:tc>
          <w:tcPr>
            <w:tcW w:w="6560" w:type="dxa"/>
          </w:tcPr>
          <w:p w14:paraId="2963C8D5" w14:textId="77777777" w:rsidR="005007E7" w:rsidRPr="001E3F8A" w:rsidRDefault="005007E7" w:rsidP="005007E7">
            <w:pPr>
              <w:jc w:val="left"/>
              <w:rPr>
                <w:sz w:val="18"/>
                <w:szCs w:val="18"/>
              </w:rPr>
            </w:pPr>
            <w:r w:rsidRPr="001E3F8A">
              <w:rPr>
                <w:sz w:val="18"/>
                <w:szCs w:val="18"/>
              </w:rPr>
              <w:t>ID_241</w:t>
            </w:r>
          </w:p>
        </w:tc>
      </w:tr>
      <w:tr w:rsidR="005007E7" w:rsidRPr="001E3F8A" w14:paraId="6E5796A6" w14:textId="77777777" w:rsidTr="005007E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CC5A67E" w14:textId="77777777" w:rsidR="005007E7" w:rsidRPr="001E3F8A" w:rsidRDefault="005007E7" w:rsidP="005007E7">
            <w:pPr>
              <w:rPr>
                <w:rFonts w:cs="Segoe UI"/>
                <w:b/>
                <w:bCs/>
                <w:sz w:val="18"/>
                <w:szCs w:val="18"/>
              </w:rPr>
            </w:pPr>
            <w:r w:rsidRPr="001E3F8A">
              <w:rPr>
                <w:rFonts w:cs="Segoe UI"/>
                <w:b/>
                <w:bCs/>
                <w:sz w:val="18"/>
                <w:szCs w:val="18"/>
              </w:rPr>
              <w:t>Name</w:t>
            </w:r>
          </w:p>
        </w:tc>
        <w:tc>
          <w:tcPr>
            <w:tcW w:w="6560" w:type="dxa"/>
          </w:tcPr>
          <w:p w14:paraId="459132D3" w14:textId="77777777" w:rsidR="005007E7" w:rsidRPr="001E3F8A" w:rsidRDefault="005007E7" w:rsidP="005007E7">
            <w:pPr>
              <w:jc w:val="left"/>
              <w:rPr>
                <w:sz w:val="18"/>
                <w:szCs w:val="18"/>
              </w:rPr>
            </w:pPr>
            <w:r w:rsidRPr="001E3F8A">
              <w:rPr>
                <w:sz w:val="18"/>
                <w:szCs w:val="18"/>
              </w:rPr>
              <w:t>Ability of HRHIS to generate information for reporting on skilled attendance at birth requirements</w:t>
            </w:r>
          </w:p>
        </w:tc>
      </w:tr>
      <w:tr w:rsidR="005007E7" w:rsidRPr="001E3F8A" w14:paraId="41965806" w14:textId="77777777" w:rsidTr="005007E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13B61E1" w14:textId="77777777" w:rsidR="005007E7" w:rsidRPr="001E3F8A" w:rsidRDefault="005007E7" w:rsidP="005007E7">
            <w:pPr>
              <w:rPr>
                <w:rFonts w:cs="Segoe UI"/>
                <w:b/>
                <w:bCs/>
                <w:sz w:val="18"/>
                <w:szCs w:val="18"/>
              </w:rPr>
            </w:pPr>
            <w:r w:rsidRPr="001E3F8A">
              <w:rPr>
                <w:rFonts w:cs="Segoe UI"/>
                <w:b/>
                <w:bCs/>
                <w:sz w:val="18"/>
                <w:szCs w:val="18"/>
              </w:rPr>
              <w:t>Possible Values</w:t>
            </w:r>
          </w:p>
        </w:tc>
        <w:tc>
          <w:tcPr>
            <w:tcW w:w="6560" w:type="dxa"/>
          </w:tcPr>
          <w:p w14:paraId="4E26CD14" w14:textId="77777777" w:rsidR="005007E7" w:rsidRPr="001E3F8A" w:rsidRDefault="005007E7" w:rsidP="005007E7">
            <w:pPr>
              <w:jc w:val="left"/>
              <w:rPr>
                <w:sz w:val="18"/>
                <w:szCs w:val="18"/>
              </w:rPr>
            </w:pPr>
            <w:r w:rsidRPr="001E3F8A">
              <w:rPr>
                <w:sz w:val="18"/>
                <w:szCs w:val="18"/>
              </w:rPr>
              <w:t>Yes/No/Partly</w:t>
            </w:r>
          </w:p>
        </w:tc>
      </w:tr>
      <w:tr w:rsidR="005007E7" w:rsidRPr="001E3F8A" w14:paraId="030FAE26" w14:textId="77777777" w:rsidTr="005007E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FBBBD44" w14:textId="77777777" w:rsidR="005007E7" w:rsidRPr="001E3F8A" w:rsidRDefault="005007E7" w:rsidP="005007E7">
            <w:pPr>
              <w:rPr>
                <w:rFonts w:cs="Segoe UI"/>
                <w:b/>
                <w:bCs/>
                <w:sz w:val="18"/>
                <w:szCs w:val="18"/>
              </w:rPr>
            </w:pPr>
            <w:r w:rsidRPr="001E3F8A">
              <w:rPr>
                <w:rFonts w:cs="Segoe UI"/>
                <w:b/>
                <w:bCs/>
                <w:sz w:val="18"/>
                <w:szCs w:val="18"/>
              </w:rPr>
              <w:t>Definition</w:t>
            </w:r>
          </w:p>
        </w:tc>
        <w:tc>
          <w:tcPr>
            <w:tcW w:w="6560" w:type="dxa"/>
          </w:tcPr>
          <w:p w14:paraId="2058A070" w14:textId="6D884F94" w:rsidR="005007E7" w:rsidRPr="001E3F8A" w:rsidRDefault="005007E7" w:rsidP="005007E7">
            <w:pPr>
              <w:jc w:val="left"/>
              <w:rPr>
                <w:sz w:val="18"/>
                <w:szCs w:val="18"/>
              </w:rPr>
            </w:pPr>
            <w:r w:rsidRPr="001E3F8A">
              <w:rPr>
                <w:sz w:val="18"/>
                <w:szCs w:val="18"/>
              </w:rPr>
              <w:t>The following questions help determine whether HRHIS has ability to generate information for reporting on skilled attendance at birth requirements</w:t>
            </w:r>
            <w:r w:rsidR="00DC2CAE" w:rsidRPr="001E3F8A">
              <w:rPr>
                <w:sz w:val="18"/>
                <w:szCs w:val="18"/>
              </w:rPr>
              <w:t>.</w:t>
            </w:r>
          </w:p>
        </w:tc>
      </w:tr>
      <w:tr w:rsidR="005007E7" w:rsidRPr="001E3F8A" w14:paraId="5DA56014" w14:textId="77777777" w:rsidTr="005007E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B98A9E5" w14:textId="77777777" w:rsidR="005007E7" w:rsidRPr="001E3F8A" w:rsidRDefault="005007E7" w:rsidP="005007E7">
            <w:pPr>
              <w:rPr>
                <w:rFonts w:cs="Segoe UI"/>
                <w:b/>
                <w:bCs/>
                <w:sz w:val="18"/>
                <w:szCs w:val="18"/>
              </w:rPr>
            </w:pPr>
            <w:r w:rsidRPr="001E3F8A">
              <w:rPr>
                <w:rFonts w:cs="Segoe UI"/>
                <w:b/>
                <w:bCs/>
                <w:sz w:val="18"/>
                <w:szCs w:val="18"/>
              </w:rPr>
              <w:t>Value</w:t>
            </w:r>
          </w:p>
        </w:tc>
        <w:tc>
          <w:tcPr>
            <w:tcW w:w="6560" w:type="dxa"/>
          </w:tcPr>
          <w:p w14:paraId="7ABA719C" w14:textId="77777777" w:rsidR="005007E7" w:rsidRPr="001E3F8A" w:rsidRDefault="005007E7" w:rsidP="005007E7">
            <w:pPr>
              <w:jc w:val="left"/>
              <w:rPr>
                <w:b/>
                <w:bCs/>
                <w:sz w:val="18"/>
                <w:szCs w:val="18"/>
              </w:rPr>
            </w:pPr>
            <w:r w:rsidRPr="001E3F8A">
              <w:rPr>
                <w:b/>
                <w:bCs/>
                <w:sz w:val="18"/>
                <w:szCs w:val="18"/>
              </w:rPr>
              <w:t>No</w:t>
            </w:r>
          </w:p>
        </w:tc>
      </w:tr>
      <w:tr w:rsidR="005007E7" w:rsidRPr="001E3F8A" w14:paraId="0D8833D3" w14:textId="77777777" w:rsidTr="005007E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C63B7E8" w14:textId="77777777" w:rsidR="005007E7" w:rsidRPr="001E3F8A" w:rsidRDefault="005007E7" w:rsidP="005007E7">
            <w:pPr>
              <w:rPr>
                <w:rFonts w:cs="Segoe UI"/>
                <w:b/>
                <w:bCs/>
                <w:sz w:val="18"/>
                <w:szCs w:val="18"/>
              </w:rPr>
            </w:pPr>
            <w:r w:rsidRPr="001E3F8A">
              <w:rPr>
                <w:rFonts w:cs="Segoe UI"/>
                <w:b/>
                <w:bCs/>
                <w:sz w:val="18"/>
                <w:szCs w:val="18"/>
              </w:rPr>
              <w:t>Level</w:t>
            </w:r>
          </w:p>
        </w:tc>
        <w:tc>
          <w:tcPr>
            <w:tcW w:w="6560" w:type="dxa"/>
          </w:tcPr>
          <w:p w14:paraId="0893148E" w14:textId="77777777" w:rsidR="005007E7" w:rsidRPr="001E3F8A" w:rsidRDefault="005007E7" w:rsidP="005007E7">
            <w:pPr>
              <w:jc w:val="left"/>
              <w:rPr>
                <w:sz w:val="18"/>
                <w:szCs w:val="18"/>
              </w:rPr>
            </w:pPr>
            <w:r w:rsidRPr="001E3F8A">
              <w:rPr>
                <w:sz w:val="18"/>
                <w:szCs w:val="18"/>
              </w:rPr>
              <w:t>UAE Public Sector</w:t>
            </w:r>
          </w:p>
        </w:tc>
      </w:tr>
      <w:tr w:rsidR="005007E7" w:rsidRPr="001E3F8A" w14:paraId="5693F87F" w14:textId="77777777" w:rsidTr="005007E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D38EDE2" w14:textId="77777777" w:rsidR="005007E7" w:rsidRPr="001E3F8A" w:rsidRDefault="005007E7" w:rsidP="005007E7">
            <w:pPr>
              <w:rPr>
                <w:rFonts w:cs="Segoe UI"/>
                <w:b/>
                <w:bCs/>
                <w:sz w:val="18"/>
                <w:szCs w:val="18"/>
              </w:rPr>
            </w:pPr>
            <w:r w:rsidRPr="001E3F8A">
              <w:rPr>
                <w:rFonts w:cs="Segoe UI"/>
                <w:b/>
                <w:bCs/>
                <w:sz w:val="18"/>
                <w:szCs w:val="18"/>
              </w:rPr>
              <w:t>Recommendation</w:t>
            </w:r>
          </w:p>
        </w:tc>
        <w:tc>
          <w:tcPr>
            <w:tcW w:w="6560" w:type="dxa"/>
          </w:tcPr>
          <w:p w14:paraId="4C0AD4D6" w14:textId="4DDE3F0F" w:rsidR="005007E7" w:rsidRPr="001E3F8A" w:rsidRDefault="001C73DF" w:rsidP="005007E7">
            <w:pPr>
              <w:jc w:val="left"/>
              <w:rPr>
                <w:i/>
                <w:iCs/>
                <w:sz w:val="16"/>
                <w:szCs w:val="16"/>
                <w:u w:val="single"/>
              </w:rPr>
            </w:pPr>
            <w:r w:rsidRPr="001C73DF">
              <w:rPr>
                <w:i/>
                <w:iCs/>
                <w:color w:val="D29F0F" w:themeColor="background2" w:themeShade="80"/>
                <w:sz w:val="16"/>
                <w:szCs w:val="16"/>
                <w:u w:val="single"/>
              </w:rPr>
              <w:fldChar w:fldCharType="begin"/>
            </w:r>
            <w:r w:rsidRPr="001C73DF">
              <w:rPr>
                <w:i/>
                <w:iCs/>
                <w:color w:val="D29F0F" w:themeColor="background2" w:themeShade="80"/>
                <w:sz w:val="16"/>
                <w:szCs w:val="16"/>
                <w:u w:val="single"/>
              </w:rPr>
              <w:instrText xml:space="preserve"> REF _Ref54645141 \r \h  \* MERGEFORMAT </w:instrText>
            </w:r>
            <w:r w:rsidRPr="001C73DF">
              <w:rPr>
                <w:i/>
                <w:iCs/>
                <w:color w:val="D29F0F" w:themeColor="background2" w:themeShade="80"/>
                <w:sz w:val="16"/>
                <w:szCs w:val="16"/>
                <w:u w:val="single"/>
              </w:rPr>
            </w:r>
            <w:r w:rsidRPr="001C73DF">
              <w:rPr>
                <w:i/>
                <w:iCs/>
                <w:color w:val="D29F0F" w:themeColor="background2" w:themeShade="80"/>
                <w:sz w:val="16"/>
                <w:szCs w:val="16"/>
                <w:u w:val="single"/>
              </w:rPr>
              <w:fldChar w:fldCharType="separate"/>
            </w:r>
            <w:r w:rsidRPr="001C73DF">
              <w:rPr>
                <w:i/>
                <w:iCs/>
                <w:color w:val="D29F0F" w:themeColor="background2" w:themeShade="80"/>
                <w:sz w:val="16"/>
                <w:szCs w:val="16"/>
                <w:u w:val="single"/>
                <w:cs/>
              </w:rPr>
              <w:t>‎</w:t>
            </w:r>
            <w:r w:rsidRPr="001C73DF">
              <w:rPr>
                <w:i/>
                <w:iCs/>
                <w:color w:val="D29F0F" w:themeColor="background2" w:themeShade="80"/>
                <w:sz w:val="16"/>
                <w:szCs w:val="16"/>
                <w:u w:val="single"/>
              </w:rPr>
              <w:t>23.2.8</w:t>
            </w:r>
            <w:r w:rsidRPr="001C73DF">
              <w:rPr>
                <w:i/>
                <w:iCs/>
                <w:color w:val="D29F0F" w:themeColor="background2" w:themeShade="80"/>
                <w:sz w:val="16"/>
                <w:szCs w:val="16"/>
                <w:u w:val="single"/>
              </w:rPr>
              <w:fldChar w:fldCharType="end"/>
            </w:r>
            <w:r w:rsidRPr="001C73DF">
              <w:rPr>
                <w:i/>
                <w:iCs/>
                <w:color w:val="D29F0F" w:themeColor="background2" w:themeShade="80"/>
                <w:sz w:val="16"/>
                <w:szCs w:val="16"/>
                <w:u w:val="single"/>
              </w:rPr>
              <w:t xml:space="preserve"> </w:t>
            </w:r>
            <w:r w:rsidRPr="001C73DF">
              <w:rPr>
                <w:i/>
                <w:iCs/>
                <w:color w:val="D29F0F" w:themeColor="background2" w:themeShade="80"/>
                <w:sz w:val="16"/>
                <w:szCs w:val="16"/>
                <w:u w:val="single"/>
              </w:rPr>
              <w:fldChar w:fldCharType="begin"/>
            </w:r>
            <w:r w:rsidRPr="001C73DF">
              <w:rPr>
                <w:i/>
                <w:iCs/>
                <w:color w:val="D29F0F" w:themeColor="background2" w:themeShade="80"/>
                <w:sz w:val="16"/>
                <w:szCs w:val="16"/>
                <w:u w:val="single"/>
              </w:rPr>
              <w:instrText xml:space="preserve"> REF _Ref54645141 \h  \* MERGEFORMAT </w:instrText>
            </w:r>
            <w:r w:rsidRPr="001C73DF">
              <w:rPr>
                <w:i/>
                <w:iCs/>
                <w:color w:val="D29F0F" w:themeColor="background2" w:themeShade="80"/>
                <w:sz w:val="16"/>
                <w:szCs w:val="16"/>
                <w:u w:val="single"/>
              </w:rPr>
            </w:r>
            <w:r w:rsidRPr="001C73DF">
              <w:rPr>
                <w:i/>
                <w:iCs/>
                <w:color w:val="D29F0F" w:themeColor="background2" w:themeShade="80"/>
                <w:sz w:val="16"/>
                <w:szCs w:val="16"/>
                <w:u w:val="single"/>
              </w:rPr>
              <w:fldChar w:fldCharType="separate"/>
            </w:r>
            <w:r w:rsidRPr="001C73DF">
              <w:rPr>
                <w:i/>
                <w:iCs/>
                <w:color w:val="D29F0F" w:themeColor="background2" w:themeShade="80"/>
                <w:sz w:val="16"/>
                <w:szCs w:val="16"/>
                <w:u w:val="single"/>
              </w:rPr>
              <w:t>Recommendation for reporting capabilities of HRHIS for Skilled attendance at birth</w:t>
            </w:r>
            <w:r w:rsidRPr="001C73DF">
              <w:rPr>
                <w:i/>
                <w:iCs/>
                <w:color w:val="D29F0F" w:themeColor="background2" w:themeShade="80"/>
                <w:sz w:val="16"/>
                <w:szCs w:val="16"/>
                <w:u w:val="single"/>
              </w:rPr>
              <w:fldChar w:fldCharType="end"/>
            </w:r>
          </w:p>
        </w:tc>
      </w:tr>
      <w:tr w:rsidR="005007E7" w:rsidRPr="001E3F8A" w14:paraId="168599A4" w14:textId="77777777" w:rsidTr="005007E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5B1096A" w14:textId="77777777" w:rsidR="005007E7" w:rsidRPr="001E3F8A" w:rsidRDefault="005007E7" w:rsidP="005007E7">
            <w:pPr>
              <w:rPr>
                <w:rFonts w:cs="Segoe UI"/>
                <w:b/>
                <w:bCs/>
                <w:sz w:val="18"/>
                <w:szCs w:val="18"/>
              </w:rPr>
            </w:pPr>
            <w:r w:rsidRPr="001E3F8A">
              <w:rPr>
                <w:rFonts w:cs="Segoe UI"/>
                <w:b/>
                <w:bCs/>
                <w:w w:val="89"/>
                <w:sz w:val="18"/>
                <w:szCs w:val="18"/>
              </w:rPr>
              <w:t>Data Sources</w:t>
            </w:r>
          </w:p>
        </w:tc>
        <w:tc>
          <w:tcPr>
            <w:tcW w:w="6560" w:type="dxa"/>
          </w:tcPr>
          <w:p w14:paraId="73C2E2D9" w14:textId="77777777" w:rsidR="005007E7" w:rsidRPr="001E3F8A" w:rsidRDefault="005007E7" w:rsidP="005007E7">
            <w:pPr>
              <w:jc w:val="left"/>
              <w:rPr>
                <w:sz w:val="18"/>
                <w:szCs w:val="18"/>
              </w:rPr>
            </w:pPr>
            <w:r w:rsidRPr="001E3F8A">
              <w:rPr>
                <w:sz w:val="18"/>
                <w:szCs w:val="18"/>
              </w:rPr>
              <w:t>Ministry of Health and Prevention (MOHAP)</w:t>
            </w:r>
          </w:p>
        </w:tc>
      </w:tr>
    </w:tbl>
    <w:p w14:paraId="1E63F755" w14:textId="0B620480" w:rsidR="00825E53" w:rsidRDefault="00825E53" w:rsidP="00323D0E">
      <w:pPr>
        <w:rPr>
          <w:sz w:val="20"/>
          <w:szCs w:val="20"/>
        </w:rPr>
      </w:pPr>
    </w:p>
    <w:p w14:paraId="4A535A06" w14:textId="77777777" w:rsidR="00825E53" w:rsidRDefault="00825E53">
      <w:pPr>
        <w:spacing w:line="264" w:lineRule="auto"/>
        <w:rPr>
          <w:sz w:val="20"/>
          <w:szCs w:val="20"/>
        </w:rPr>
      </w:pPr>
      <w:r>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5007E7" w:rsidRPr="001E3F8A" w14:paraId="2A1781C2"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7C1427AE" w14:textId="77777777" w:rsidR="005007E7" w:rsidRPr="001E3F8A" w:rsidRDefault="005007E7" w:rsidP="00CA0BA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2C433A12" w14:textId="77777777" w:rsidR="005007E7" w:rsidRPr="001E3F8A" w:rsidRDefault="005007E7" w:rsidP="00CA0BA7">
            <w:pPr>
              <w:jc w:val="left"/>
              <w:rPr>
                <w:color w:val="FFFFFF" w:themeColor="background1"/>
                <w:sz w:val="20"/>
                <w:szCs w:val="20"/>
              </w:rPr>
            </w:pPr>
            <w:r w:rsidRPr="001E3F8A">
              <w:rPr>
                <w:color w:val="FFFFFF" w:themeColor="background1"/>
                <w:sz w:val="20"/>
                <w:szCs w:val="20"/>
              </w:rPr>
              <w:t>10.04</w:t>
            </w:r>
          </w:p>
        </w:tc>
      </w:tr>
      <w:tr w:rsidR="005007E7" w:rsidRPr="001E3F8A" w14:paraId="46726E0A" w14:textId="77777777" w:rsidTr="005007E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2D9B250" w14:textId="77777777" w:rsidR="005007E7" w:rsidRPr="001E3F8A" w:rsidRDefault="005007E7" w:rsidP="005007E7">
            <w:pPr>
              <w:rPr>
                <w:rFonts w:cs="Segoe UI"/>
                <w:b/>
                <w:bCs/>
                <w:sz w:val="18"/>
                <w:szCs w:val="18"/>
              </w:rPr>
            </w:pPr>
            <w:r w:rsidRPr="001E3F8A">
              <w:rPr>
                <w:rFonts w:cs="Segoe UI"/>
                <w:b/>
                <w:bCs/>
                <w:sz w:val="18"/>
                <w:szCs w:val="18"/>
              </w:rPr>
              <w:t>Unique Reference Id</w:t>
            </w:r>
          </w:p>
        </w:tc>
        <w:tc>
          <w:tcPr>
            <w:tcW w:w="6560" w:type="dxa"/>
          </w:tcPr>
          <w:p w14:paraId="549A81CD" w14:textId="77777777" w:rsidR="005007E7" w:rsidRPr="001E3F8A" w:rsidRDefault="005007E7" w:rsidP="005007E7">
            <w:pPr>
              <w:jc w:val="left"/>
              <w:rPr>
                <w:sz w:val="18"/>
                <w:szCs w:val="18"/>
              </w:rPr>
            </w:pPr>
            <w:r w:rsidRPr="001E3F8A">
              <w:rPr>
                <w:sz w:val="18"/>
                <w:szCs w:val="18"/>
              </w:rPr>
              <w:t>ID_242</w:t>
            </w:r>
          </w:p>
        </w:tc>
      </w:tr>
      <w:tr w:rsidR="005007E7" w:rsidRPr="001E3F8A" w14:paraId="643E94B7" w14:textId="77777777" w:rsidTr="005007E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EF443EF" w14:textId="77777777" w:rsidR="005007E7" w:rsidRPr="001E3F8A" w:rsidRDefault="005007E7" w:rsidP="005007E7">
            <w:pPr>
              <w:rPr>
                <w:rFonts w:cs="Segoe UI"/>
                <w:b/>
                <w:bCs/>
                <w:sz w:val="18"/>
                <w:szCs w:val="18"/>
              </w:rPr>
            </w:pPr>
            <w:r w:rsidRPr="001E3F8A">
              <w:rPr>
                <w:rFonts w:cs="Segoe UI"/>
                <w:b/>
                <w:bCs/>
                <w:sz w:val="18"/>
                <w:szCs w:val="18"/>
              </w:rPr>
              <w:t>Name</w:t>
            </w:r>
          </w:p>
        </w:tc>
        <w:tc>
          <w:tcPr>
            <w:tcW w:w="6560" w:type="dxa"/>
          </w:tcPr>
          <w:p w14:paraId="6BDEFA8B" w14:textId="77777777" w:rsidR="005007E7" w:rsidRPr="001E3F8A" w:rsidRDefault="005007E7" w:rsidP="005007E7">
            <w:pPr>
              <w:jc w:val="left"/>
              <w:rPr>
                <w:sz w:val="18"/>
                <w:szCs w:val="18"/>
              </w:rPr>
            </w:pPr>
            <w:r w:rsidRPr="001E3F8A">
              <w:rPr>
                <w:sz w:val="18"/>
                <w:szCs w:val="18"/>
              </w:rPr>
              <w:t>Ability of HRHIS to generate information for reporting on outputs from education and training institutions</w:t>
            </w:r>
          </w:p>
        </w:tc>
      </w:tr>
      <w:tr w:rsidR="005007E7" w:rsidRPr="001E3F8A" w14:paraId="5DE68E52"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FDC11D0" w14:textId="77777777" w:rsidR="005007E7" w:rsidRPr="001E3F8A" w:rsidRDefault="005007E7" w:rsidP="00CA0BA7">
            <w:pPr>
              <w:rPr>
                <w:rFonts w:cs="Segoe UI"/>
                <w:b/>
                <w:bCs/>
                <w:sz w:val="18"/>
                <w:szCs w:val="18"/>
              </w:rPr>
            </w:pPr>
            <w:r w:rsidRPr="001E3F8A">
              <w:rPr>
                <w:rFonts w:cs="Segoe UI"/>
                <w:b/>
                <w:bCs/>
                <w:sz w:val="18"/>
                <w:szCs w:val="18"/>
              </w:rPr>
              <w:t>Possible Values</w:t>
            </w:r>
          </w:p>
        </w:tc>
        <w:tc>
          <w:tcPr>
            <w:tcW w:w="6560" w:type="dxa"/>
          </w:tcPr>
          <w:p w14:paraId="48A43087" w14:textId="77777777" w:rsidR="005007E7" w:rsidRPr="001E3F8A" w:rsidRDefault="005007E7" w:rsidP="00CA0BA7">
            <w:pPr>
              <w:jc w:val="left"/>
              <w:rPr>
                <w:sz w:val="18"/>
                <w:szCs w:val="18"/>
              </w:rPr>
            </w:pPr>
            <w:r w:rsidRPr="001E3F8A">
              <w:rPr>
                <w:sz w:val="18"/>
                <w:szCs w:val="18"/>
              </w:rPr>
              <w:t>Yes/No/Partly</w:t>
            </w:r>
          </w:p>
        </w:tc>
      </w:tr>
      <w:tr w:rsidR="005007E7" w:rsidRPr="001E3F8A" w14:paraId="379B7706"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70EED37A" w14:textId="77777777" w:rsidR="005007E7" w:rsidRPr="001E3F8A" w:rsidRDefault="005007E7" w:rsidP="00CA0BA7">
            <w:pPr>
              <w:rPr>
                <w:rFonts w:cs="Segoe UI"/>
                <w:b/>
                <w:bCs/>
                <w:sz w:val="18"/>
                <w:szCs w:val="18"/>
              </w:rPr>
            </w:pPr>
            <w:r w:rsidRPr="001E3F8A">
              <w:rPr>
                <w:rFonts w:cs="Segoe UI"/>
                <w:b/>
                <w:bCs/>
                <w:sz w:val="18"/>
                <w:szCs w:val="18"/>
              </w:rPr>
              <w:t>Definition</w:t>
            </w:r>
          </w:p>
        </w:tc>
        <w:tc>
          <w:tcPr>
            <w:tcW w:w="6560" w:type="dxa"/>
          </w:tcPr>
          <w:p w14:paraId="1533DA8C" w14:textId="77777777" w:rsidR="005007E7" w:rsidRPr="001E3F8A" w:rsidRDefault="005007E7" w:rsidP="00CA0BA7">
            <w:pPr>
              <w:jc w:val="left"/>
              <w:rPr>
                <w:sz w:val="18"/>
                <w:szCs w:val="18"/>
              </w:rPr>
            </w:pPr>
            <w:r w:rsidRPr="001E3F8A">
              <w:rPr>
                <w:sz w:val="18"/>
                <w:szCs w:val="18"/>
              </w:rPr>
              <w:t xml:space="preserve">The following questions help determine whether the HRHIS has the capacity to report on outputs from education and training institutions, and submit core indicators to the WHO Secretariat annually </w:t>
            </w:r>
          </w:p>
          <w:p w14:paraId="0153DDA4" w14:textId="77777777" w:rsidR="005007E7" w:rsidRPr="001E3F8A" w:rsidRDefault="005007E7" w:rsidP="00CA0BA7">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5007E7" w:rsidRPr="001E3F8A" w14:paraId="5C3A917B" w14:textId="77777777" w:rsidTr="00CA0BA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096A9993" w14:textId="77777777" w:rsidR="005007E7" w:rsidRPr="001E3F8A" w:rsidRDefault="005007E7" w:rsidP="00CA0BA7">
                  <w:pPr>
                    <w:rPr>
                      <w:sz w:val="18"/>
                      <w:szCs w:val="18"/>
                    </w:rPr>
                  </w:pPr>
                  <w:r w:rsidRPr="001E3F8A">
                    <w:rPr>
                      <w:sz w:val="18"/>
                      <w:szCs w:val="18"/>
                    </w:rPr>
                    <w:t>Supporting Question</w:t>
                  </w:r>
                </w:p>
              </w:tc>
              <w:tc>
                <w:tcPr>
                  <w:tcW w:w="1220" w:type="dxa"/>
                </w:tcPr>
                <w:p w14:paraId="59924A55" w14:textId="77777777" w:rsidR="005007E7" w:rsidRPr="001E3F8A" w:rsidRDefault="005007E7" w:rsidP="00CA0BA7">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5A1D84" w:rsidRPr="001E3F8A" w14:paraId="3C2BAD43" w14:textId="77777777" w:rsidTr="00CA0B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4DEC01BC" w14:textId="77777777" w:rsidR="005A1D84" w:rsidRPr="001E3F8A" w:rsidRDefault="005A1D84" w:rsidP="005A1D84">
                  <w:pPr>
                    <w:rPr>
                      <w:b w:val="0"/>
                      <w:bCs w:val="0"/>
                      <w:sz w:val="18"/>
                      <w:szCs w:val="18"/>
                    </w:rPr>
                  </w:pPr>
                  <w:r w:rsidRPr="001E3F8A">
                    <w:rPr>
                      <w:b w:val="0"/>
                      <w:bCs w:val="0"/>
                      <w:sz w:val="18"/>
                      <w:szCs w:val="18"/>
                    </w:rPr>
                    <w:t>Is there a master list of accredited education and training institutions at national level?</w:t>
                  </w:r>
                </w:p>
              </w:tc>
              <w:tc>
                <w:tcPr>
                  <w:tcW w:w="1220" w:type="dxa"/>
                </w:tcPr>
                <w:p w14:paraId="720B7245" w14:textId="77777777" w:rsidR="005A1D84" w:rsidRPr="001E3F8A" w:rsidRDefault="005A1D84" w:rsidP="005A1D84">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No</w:t>
                  </w:r>
                </w:p>
              </w:tc>
            </w:tr>
            <w:tr w:rsidR="005A1D84" w:rsidRPr="001E3F8A" w14:paraId="494D43F5" w14:textId="77777777" w:rsidTr="00CA0BA7">
              <w:tc>
                <w:tcPr>
                  <w:cnfStyle w:val="001000000000" w:firstRow="0" w:lastRow="0" w:firstColumn="1" w:lastColumn="0" w:oddVBand="0" w:evenVBand="0" w:oddHBand="0" w:evenHBand="0" w:firstRowFirstColumn="0" w:firstRowLastColumn="0" w:lastRowFirstColumn="0" w:lastRowLastColumn="0"/>
                  <w:tcW w:w="5040" w:type="dxa"/>
                </w:tcPr>
                <w:p w14:paraId="72A2C844" w14:textId="77777777" w:rsidR="005A1D84" w:rsidRPr="001E3F8A" w:rsidRDefault="005A1D84" w:rsidP="005A1D84">
                  <w:pPr>
                    <w:rPr>
                      <w:b w:val="0"/>
                      <w:bCs w:val="0"/>
                      <w:sz w:val="18"/>
                      <w:szCs w:val="18"/>
                    </w:rPr>
                  </w:pPr>
                  <w:r w:rsidRPr="001E3F8A">
                    <w:rPr>
                      <w:b w:val="0"/>
                      <w:bCs w:val="0"/>
                      <w:sz w:val="18"/>
                      <w:szCs w:val="18"/>
                    </w:rPr>
                    <w:t>If yes, is this master list geocoded?</w:t>
                  </w:r>
                </w:p>
              </w:tc>
              <w:tc>
                <w:tcPr>
                  <w:tcW w:w="1220" w:type="dxa"/>
                </w:tcPr>
                <w:p w14:paraId="69E9CC3E" w14:textId="77777777" w:rsidR="005A1D84" w:rsidRPr="001E3F8A" w:rsidRDefault="005A1D84" w:rsidP="005A1D84">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No</w:t>
                  </w:r>
                </w:p>
              </w:tc>
            </w:tr>
            <w:tr w:rsidR="005A1D84" w:rsidRPr="001E3F8A" w14:paraId="25EE2F27" w14:textId="77777777" w:rsidTr="00CA0B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3434FB40" w14:textId="77777777" w:rsidR="005A1D84" w:rsidRPr="001E3F8A" w:rsidRDefault="005A1D84" w:rsidP="005A1D84">
                  <w:pPr>
                    <w:rPr>
                      <w:b w:val="0"/>
                      <w:bCs w:val="0"/>
                      <w:sz w:val="18"/>
                      <w:szCs w:val="18"/>
                    </w:rPr>
                  </w:pPr>
                  <w:r w:rsidRPr="001E3F8A">
                    <w:rPr>
                      <w:b w:val="0"/>
                      <w:bCs w:val="0"/>
                      <w:sz w:val="18"/>
                      <w:szCs w:val="18"/>
                    </w:rPr>
                    <w:t>Is this master list updated on a regular basis?</w:t>
                  </w:r>
                </w:p>
              </w:tc>
              <w:tc>
                <w:tcPr>
                  <w:tcW w:w="1220" w:type="dxa"/>
                </w:tcPr>
                <w:p w14:paraId="6F9799A5" w14:textId="77777777" w:rsidR="005A1D84" w:rsidRPr="001E3F8A" w:rsidRDefault="005A1D84" w:rsidP="005A1D84">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No</w:t>
                  </w:r>
                </w:p>
              </w:tc>
            </w:tr>
            <w:tr w:rsidR="005A1D84" w:rsidRPr="001E3F8A" w14:paraId="38DEE8BE" w14:textId="77777777" w:rsidTr="00CA0BA7">
              <w:tc>
                <w:tcPr>
                  <w:cnfStyle w:val="001000000000" w:firstRow="0" w:lastRow="0" w:firstColumn="1" w:lastColumn="0" w:oddVBand="0" w:evenVBand="0" w:oddHBand="0" w:evenHBand="0" w:firstRowFirstColumn="0" w:firstRowLastColumn="0" w:lastRowFirstColumn="0" w:lastRowLastColumn="0"/>
                  <w:tcW w:w="5040" w:type="dxa"/>
                </w:tcPr>
                <w:p w14:paraId="3D93A756" w14:textId="77777777" w:rsidR="005A1D84" w:rsidRPr="001E3F8A" w:rsidRDefault="005A1D84" w:rsidP="005A1D84">
                  <w:pPr>
                    <w:rPr>
                      <w:b w:val="0"/>
                      <w:bCs w:val="0"/>
                      <w:sz w:val="18"/>
                      <w:szCs w:val="18"/>
                    </w:rPr>
                  </w:pPr>
                  <w:r w:rsidRPr="001E3F8A">
                    <w:rPr>
                      <w:b w:val="0"/>
                      <w:bCs w:val="0"/>
                      <w:sz w:val="18"/>
                      <w:szCs w:val="18"/>
                    </w:rPr>
                    <w:t>Do education and training institutions record the number of graduates by health workforce education and training, and by sex?</w:t>
                  </w:r>
                </w:p>
              </w:tc>
              <w:tc>
                <w:tcPr>
                  <w:tcW w:w="1220" w:type="dxa"/>
                </w:tcPr>
                <w:p w14:paraId="6487629C" w14:textId="77777777" w:rsidR="005A1D84" w:rsidRPr="001E3F8A" w:rsidRDefault="005A1D84" w:rsidP="005A1D84">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No</w:t>
                  </w:r>
                </w:p>
              </w:tc>
            </w:tr>
            <w:tr w:rsidR="005A1D84" w:rsidRPr="001E3F8A" w14:paraId="4F0350E8" w14:textId="77777777" w:rsidTr="00CA0B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5A939458" w14:textId="77777777" w:rsidR="005A1D84" w:rsidRPr="001E3F8A" w:rsidRDefault="005A1D84" w:rsidP="005A1D84">
                  <w:pPr>
                    <w:rPr>
                      <w:b w:val="0"/>
                      <w:bCs w:val="0"/>
                      <w:sz w:val="18"/>
                      <w:szCs w:val="18"/>
                    </w:rPr>
                  </w:pPr>
                  <w:r w:rsidRPr="001E3F8A">
                    <w:rPr>
                      <w:b w:val="0"/>
                      <w:bCs w:val="0"/>
                      <w:sz w:val="18"/>
                      <w:szCs w:val="18"/>
                    </w:rPr>
                    <w:t>Is information on the number of graduates provided to the relevant national body on an annual basis?</w:t>
                  </w:r>
                </w:p>
              </w:tc>
              <w:tc>
                <w:tcPr>
                  <w:tcW w:w="1220" w:type="dxa"/>
                </w:tcPr>
                <w:p w14:paraId="6AAECD35" w14:textId="77777777" w:rsidR="005A1D84" w:rsidRPr="001E3F8A" w:rsidRDefault="005A1D84" w:rsidP="005A1D84">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No</w:t>
                  </w:r>
                </w:p>
              </w:tc>
            </w:tr>
          </w:tbl>
          <w:p w14:paraId="4D43A846" w14:textId="77777777" w:rsidR="005007E7" w:rsidRPr="001E3F8A" w:rsidRDefault="005007E7" w:rsidP="00CA0BA7">
            <w:pPr>
              <w:jc w:val="left"/>
              <w:rPr>
                <w:sz w:val="18"/>
                <w:szCs w:val="18"/>
              </w:rPr>
            </w:pPr>
          </w:p>
        </w:tc>
      </w:tr>
      <w:tr w:rsidR="005007E7" w:rsidRPr="001E3F8A" w14:paraId="2602503A"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231E2BD" w14:textId="77777777" w:rsidR="005007E7" w:rsidRPr="001E3F8A" w:rsidRDefault="005007E7" w:rsidP="00CA0BA7">
            <w:pPr>
              <w:rPr>
                <w:rFonts w:cs="Segoe UI"/>
                <w:b/>
                <w:bCs/>
                <w:sz w:val="18"/>
                <w:szCs w:val="18"/>
              </w:rPr>
            </w:pPr>
            <w:r w:rsidRPr="001E3F8A">
              <w:rPr>
                <w:rFonts w:cs="Segoe UI"/>
                <w:b/>
                <w:bCs/>
                <w:sz w:val="18"/>
                <w:szCs w:val="18"/>
              </w:rPr>
              <w:t>Value</w:t>
            </w:r>
          </w:p>
        </w:tc>
        <w:tc>
          <w:tcPr>
            <w:tcW w:w="6560" w:type="dxa"/>
          </w:tcPr>
          <w:p w14:paraId="2ED46A64" w14:textId="77777777" w:rsidR="005007E7" w:rsidRPr="001E3F8A" w:rsidRDefault="005A1D84" w:rsidP="00CA0BA7">
            <w:pPr>
              <w:jc w:val="left"/>
              <w:rPr>
                <w:b/>
                <w:bCs/>
                <w:sz w:val="18"/>
                <w:szCs w:val="18"/>
              </w:rPr>
            </w:pPr>
            <w:r w:rsidRPr="001E3F8A">
              <w:rPr>
                <w:b/>
                <w:bCs/>
                <w:sz w:val="18"/>
                <w:szCs w:val="18"/>
              </w:rPr>
              <w:t>No</w:t>
            </w:r>
          </w:p>
        </w:tc>
      </w:tr>
      <w:tr w:rsidR="005007E7" w:rsidRPr="001E3F8A" w14:paraId="3AF256F3"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1CC8900" w14:textId="77777777" w:rsidR="005007E7" w:rsidRPr="001E3F8A" w:rsidRDefault="005007E7" w:rsidP="00CA0BA7">
            <w:pPr>
              <w:rPr>
                <w:rFonts w:cs="Segoe UI"/>
                <w:b/>
                <w:bCs/>
                <w:sz w:val="18"/>
                <w:szCs w:val="18"/>
              </w:rPr>
            </w:pPr>
            <w:r w:rsidRPr="001E3F8A">
              <w:rPr>
                <w:rFonts w:cs="Segoe UI"/>
                <w:b/>
                <w:bCs/>
                <w:sz w:val="18"/>
                <w:szCs w:val="18"/>
              </w:rPr>
              <w:t>Level</w:t>
            </w:r>
          </w:p>
        </w:tc>
        <w:tc>
          <w:tcPr>
            <w:tcW w:w="6560" w:type="dxa"/>
          </w:tcPr>
          <w:p w14:paraId="5EB0AD39" w14:textId="77777777" w:rsidR="005007E7" w:rsidRPr="001E3F8A" w:rsidRDefault="005007E7" w:rsidP="00CA0BA7">
            <w:pPr>
              <w:jc w:val="left"/>
              <w:rPr>
                <w:sz w:val="18"/>
                <w:szCs w:val="18"/>
              </w:rPr>
            </w:pPr>
            <w:r w:rsidRPr="001E3F8A">
              <w:rPr>
                <w:sz w:val="18"/>
                <w:szCs w:val="18"/>
              </w:rPr>
              <w:t>UAE Public Sector</w:t>
            </w:r>
          </w:p>
        </w:tc>
      </w:tr>
      <w:tr w:rsidR="005A1D84" w:rsidRPr="001E3F8A" w14:paraId="65700412" w14:textId="77777777" w:rsidTr="005A1D84">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DFE69B0" w14:textId="77777777" w:rsidR="005A1D84" w:rsidRPr="001E3F8A" w:rsidRDefault="005A1D84" w:rsidP="005A1D84">
            <w:pPr>
              <w:rPr>
                <w:rFonts w:cs="Segoe UI"/>
                <w:b/>
                <w:bCs/>
                <w:sz w:val="18"/>
                <w:szCs w:val="18"/>
              </w:rPr>
            </w:pPr>
            <w:r w:rsidRPr="001E3F8A">
              <w:rPr>
                <w:rFonts w:cs="Segoe UI"/>
                <w:b/>
                <w:bCs/>
                <w:sz w:val="18"/>
                <w:szCs w:val="18"/>
              </w:rPr>
              <w:t>Recommendation</w:t>
            </w:r>
          </w:p>
        </w:tc>
        <w:tc>
          <w:tcPr>
            <w:tcW w:w="6560" w:type="dxa"/>
          </w:tcPr>
          <w:p w14:paraId="242974BC" w14:textId="2E9AE7B3" w:rsidR="005A1D84" w:rsidRPr="001E3F8A" w:rsidRDefault="00663FBE" w:rsidP="005A1D84">
            <w:pPr>
              <w:jc w:val="left"/>
              <w:rPr>
                <w:i/>
                <w:iCs/>
                <w:sz w:val="16"/>
                <w:szCs w:val="16"/>
                <w:u w:val="single"/>
              </w:rPr>
            </w:pPr>
            <w:r>
              <w:rPr>
                <w:i/>
                <w:iCs/>
                <w:color w:val="D29F0F" w:themeColor="background2" w:themeShade="80"/>
                <w:sz w:val="16"/>
                <w:szCs w:val="16"/>
                <w:u w:val="single"/>
              </w:rPr>
              <w:fldChar w:fldCharType="begin"/>
            </w:r>
            <w:r w:rsidRPr="00663FBE">
              <w:rPr>
                <w:i/>
                <w:iCs/>
                <w:color w:val="D29F0F" w:themeColor="background2" w:themeShade="80"/>
                <w:sz w:val="16"/>
                <w:szCs w:val="16"/>
                <w:u w:val="single"/>
              </w:rPr>
              <w:instrText xml:space="preserve"> REF _Ref54645253 \r \h </w:instrText>
            </w:r>
            <w:r>
              <w:rPr>
                <w:i/>
                <w:iCs/>
                <w:color w:val="D29F0F" w:themeColor="background2" w:themeShade="80"/>
                <w:sz w:val="16"/>
                <w:szCs w:val="16"/>
                <w:u w:val="single"/>
              </w:rPr>
              <w:instrText xml:space="preserve"> \* MERGEFORMAT </w:instrText>
            </w:r>
            <w:r>
              <w:rPr>
                <w:i/>
                <w:iCs/>
                <w:color w:val="D29F0F" w:themeColor="background2" w:themeShade="80"/>
                <w:sz w:val="16"/>
                <w:szCs w:val="16"/>
                <w:u w:val="single"/>
              </w:rPr>
            </w:r>
            <w:r>
              <w:rPr>
                <w:i/>
                <w:iCs/>
                <w:color w:val="D29F0F" w:themeColor="background2" w:themeShade="80"/>
                <w:sz w:val="16"/>
                <w:szCs w:val="16"/>
                <w:u w:val="single"/>
              </w:rPr>
              <w:fldChar w:fldCharType="separate"/>
            </w:r>
            <w:r w:rsidRPr="00663FBE">
              <w:rPr>
                <w:i/>
                <w:iCs/>
                <w:color w:val="D29F0F" w:themeColor="background2" w:themeShade="80"/>
                <w:sz w:val="16"/>
                <w:szCs w:val="16"/>
                <w:u w:val="single"/>
                <w:cs/>
              </w:rPr>
              <w:t>‎</w:t>
            </w:r>
            <w:r w:rsidRPr="00663FBE">
              <w:rPr>
                <w:i/>
                <w:iCs/>
                <w:color w:val="D29F0F" w:themeColor="background2" w:themeShade="80"/>
                <w:sz w:val="16"/>
                <w:szCs w:val="16"/>
                <w:u w:val="single"/>
              </w:rPr>
              <w:t>23.2.10</w:t>
            </w:r>
            <w:r>
              <w:rPr>
                <w:i/>
                <w:iCs/>
                <w:color w:val="D29F0F" w:themeColor="background2" w:themeShade="80"/>
                <w:sz w:val="16"/>
                <w:szCs w:val="16"/>
                <w:u w:val="single"/>
              </w:rPr>
              <w:fldChar w:fldCharType="end"/>
            </w:r>
            <w:r w:rsidRPr="00663FBE">
              <w:rPr>
                <w:i/>
                <w:iCs/>
                <w:color w:val="D29F0F" w:themeColor="background2" w:themeShade="80"/>
                <w:sz w:val="16"/>
                <w:szCs w:val="16"/>
                <w:u w:val="single"/>
              </w:rPr>
              <w:t xml:space="preserve"> </w:t>
            </w:r>
            <w:r w:rsidRPr="00663FBE">
              <w:rPr>
                <w:i/>
                <w:iCs/>
                <w:color w:val="D29F0F" w:themeColor="background2" w:themeShade="80"/>
                <w:sz w:val="16"/>
                <w:szCs w:val="16"/>
                <w:u w:val="single"/>
              </w:rPr>
              <w:fldChar w:fldCharType="begin"/>
            </w:r>
            <w:r w:rsidRPr="00663FBE">
              <w:rPr>
                <w:i/>
                <w:iCs/>
                <w:color w:val="D29F0F" w:themeColor="background2" w:themeShade="80"/>
                <w:sz w:val="16"/>
                <w:szCs w:val="16"/>
                <w:u w:val="single"/>
              </w:rPr>
              <w:instrText xml:space="preserve"> REF _Ref54645253 \h  \* MERGEFORMAT </w:instrText>
            </w:r>
            <w:r w:rsidRPr="00663FBE">
              <w:rPr>
                <w:i/>
                <w:iCs/>
                <w:color w:val="D29F0F" w:themeColor="background2" w:themeShade="80"/>
                <w:sz w:val="16"/>
                <w:szCs w:val="16"/>
                <w:u w:val="single"/>
              </w:rPr>
            </w:r>
            <w:r w:rsidRPr="00663FBE">
              <w:rPr>
                <w:i/>
                <w:iCs/>
                <w:color w:val="D29F0F" w:themeColor="background2" w:themeShade="80"/>
                <w:sz w:val="16"/>
                <w:szCs w:val="16"/>
                <w:u w:val="single"/>
              </w:rPr>
              <w:fldChar w:fldCharType="separate"/>
            </w:r>
            <w:r w:rsidRPr="00663FBE">
              <w:rPr>
                <w:i/>
                <w:iCs/>
                <w:color w:val="D29F0F" w:themeColor="background2" w:themeShade="80"/>
                <w:sz w:val="16"/>
                <w:szCs w:val="16"/>
                <w:u w:val="single"/>
              </w:rPr>
              <w:t>Recommendation for HRHIS in reporting on outputs from education and training institutions</w:t>
            </w:r>
            <w:r w:rsidRPr="00663FBE">
              <w:rPr>
                <w:i/>
                <w:iCs/>
                <w:color w:val="D29F0F" w:themeColor="background2" w:themeShade="80"/>
                <w:sz w:val="16"/>
                <w:szCs w:val="16"/>
                <w:u w:val="single"/>
              </w:rPr>
              <w:fldChar w:fldCharType="end"/>
            </w:r>
          </w:p>
        </w:tc>
      </w:tr>
      <w:tr w:rsidR="005007E7" w:rsidRPr="001E3F8A" w14:paraId="45B33F47"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5591416" w14:textId="77777777" w:rsidR="005007E7" w:rsidRPr="001E3F8A" w:rsidRDefault="005007E7" w:rsidP="00CA0BA7">
            <w:pPr>
              <w:rPr>
                <w:rFonts w:cs="Segoe UI"/>
                <w:b/>
                <w:bCs/>
                <w:sz w:val="18"/>
                <w:szCs w:val="18"/>
              </w:rPr>
            </w:pPr>
            <w:r w:rsidRPr="001E3F8A">
              <w:rPr>
                <w:rFonts w:cs="Segoe UI"/>
                <w:b/>
                <w:bCs/>
                <w:w w:val="89"/>
                <w:sz w:val="18"/>
                <w:szCs w:val="18"/>
              </w:rPr>
              <w:t>Data Sources</w:t>
            </w:r>
          </w:p>
        </w:tc>
        <w:tc>
          <w:tcPr>
            <w:tcW w:w="6560" w:type="dxa"/>
          </w:tcPr>
          <w:p w14:paraId="156458E6" w14:textId="77777777" w:rsidR="005007E7" w:rsidRPr="001E3F8A" w:rsidRDefault="005007E7" w:rsidP="00CA0BA7">
            <w:pPr>
              <w:jc w:val="left"/>
              <w:rPr>
                <w:sz w:val="18"/>
                <w:szCs w:val="18"/>
              </w:rPr>
            </w:pPr>
            <w:r w:rsidRPr="001E3F8A">
              <w:rPr>
                <w:sz w:val="18"/>
                <w:szCs w:val="18"/>
              </w:rPr>
              <w:t>Ministry of Health and Prevention (MOHAP)</w:t>
            </w:r>
          </w:p>
        </w:tc>
      </w:tr>
    </w:tbl>
    <w:p w14:paraId="088F6AD3" w14:textId="77777777" w:rsidR="005A1D84" w:rsidRPr="001E3F8A" w:rsidRDefault="005A1D84" w:rsidP="00323D0E">
      <w:pPr>
        <w:rPr>
          <w:sz w:val="20"/>
          <w:szCs w:val="20"/>
        </w:rPr>
      </w:pPr>
    </w:p>
    <w:p w14:paraId="0101E6F0" w14:textId="77777777" w:rsidR="005A1D84" w:rsidRPr="001E3F8A" w:rsidRDefault="005A1D84">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5A1D84" w:rsidRPr="001E3F8A" w14:paraId="67F5D69A"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1054733" w14:textId="77777777" w:rsidR="005A1D84" w:rsidRPr="001E3F8A" w:rsidRDefault="005A1D84" w:rsidP="00CA0BA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02894A58" w14:textId="77777777" w:rsidR="005A1D84" w:rsidRPr="001E3F8A" w:rsidRDefault="005A1D84" w:rsidP="00CA0BA7">
            <w:pPr>
              <w:jc w:val="left"/>
              <w:rPr>
                <w:color w:val="FFFFFF" w:themeColor="background1"/>
                <w:sz w:val="20"/>
                <w:szCs w:val="20"/>
              </w:rPr>
            </w:pPr>
            <w:r w:rsidRPr="001E3F8A">
              <w:rPr>
                <w:color w:val="FFFFFF" w:themeColor="background1"/>
                <w:sz w:val="20"/>
                <w:szCs w:val="20"/>
              </w:rPr>
              <w:t>10.05</w:t>
            </w:r>
          </w:p>
        </w:tc>
      </w:tr>
      <w:tr w:rsidR="005A1D84" w:rsidRPr="001E3F8A" w14:paraId="6BE75D8E" w14:textId="77777777" w:rsidTr="005A1D84">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D36BA79" w14:textId="77777777" w:rsidR="005A1D84" w:rsidRPr="001E3F8A" w:rsidRDefault="005A1D84" w:rsidP="005A1D84">
            <w:pPr>
              <w:rPr>
                <w:rFonts w:cs="Segoe UI"/>
                <w:b/>
                <w:bCs/>
                <w:sz w:val="18"/>
                <w:szCs w:val="18"/>
              </w:rPr>
            </w:pPr>
            <w:r w:rsidRPr="001E3F8A">
              <w:rPr>
                <w:rFonts w:cs="Segoe UI"/>
                <w:b/>
                <w:bCs/>
                <w:sz w:val="18"/>
                <w:szCs w:val="18"/>
              </w:rPr>
              <w:t>Unique Reference Id</w:t>
            </w:r>
          </w:p>
        </w:tc>
        <w:tc>
          <w:tcPr>
            <w:tcW w:w="6560" w:type="dxa"/>
          </w:tcPr>
          <w:p w14:paraId="179C8D59" w14:textId="77777777" w:rsidR="005A1D84" w:rsidRPr="001E3F8A" w:rsidRDefault="005A1D84" w:rsidP="005A1D84">
            <w:pPr>
              <w:jc w:val="left"/>
              <w:rPr>
                <w:sz w:val="18"/>
                <w:szCs w:val="18"/>
              </w:rPr>
            </w:pPr>
            <w:r w:rsidRPr="001E3F8A">
              <w:rPr>
                <w:sz w:val="18"/>
                <w:szCs w:val="18"/>
              </w:rPr>
              <w:t>ID_243</w:t>
            </w:r>
          </w:p>
        </w:tc>
      </w:tr>
      <w:tr w:rsidR="005A1D84" w:rsidRPr="001E3F8A" w14:paraId="7BEEF9E6" w14:textId="77777777" w:rsidTr="005A1D84">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5FD02B4" w14:textId="77777777" w:rsidR="005A1D84" w:rsidRPr="001E3F8A" w:rsidRDefault="005A1D84" w:rsidP="005A1D84">
            <w:pPr>
              <w:rPr>
                <w:rFonts w:cs="Segoe UI"/>
                <w:b/>
                <w:bCs/>
                <w:sz w:val="18"/>
                <w:szCs w:val="18"/>
              </w:rPr>
            </w:pPr>
            <w:r w:rsidRPr="001E3F8A">
              <w:rPr>
                <w:rFonts w:cs="Segoe UI"/>
                <w:b/>
                <w:bCs/>
                <w:sz w:val="18"/>
                <w:szCs w:val="18"/>
              </w:rPr>
              <w:t>Name</w:t>
            </w:r>
          </w:p>
        </w:tc>
        <w:tc>
          <w:tcPr>
            <w:tcW w:w="6560" w:type="dxa"/>
          </w:tcPr>
          <w:p w14:paraId="765D7F71" w14:textId="77777777" w:rsidR="005A1D84" w:rsidRPr="001E3F8A" w:rsidRDefault="005A1D84" w:rsidP="005A1D84">
            <w:pPr>
              <w:jc w:val="left"/>
              <w:rPr>
                <w:sz w:val="18"/>
                <w:szCs w:val="18"/>
              </w:rPr>
            </w:pPr>
            <w:r w:rsidRPr="001E3F8A">
              <w:rPr>
                <w:sz w:val="18"/>
                <w:szCs w:val="18"/>
              </w:rPr>
              <w:t>Ability of HRHIS for tracking the number of entrants to the labour market</w:t>
            </w:r>
          </w:p>
        </w:tc>
      </w:tr>
      <w:tr w:rsidR="005A1D84" w:rsidRPr="001E3F8A" w14:paraId="4C5C409F"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19F5E378" w14:textId="77777777" w:rsidR="005A1D84" w:rsidRPr="001E3F8A" w:rsidRDefault="005A1D84" w:rsidP="00CA0BA7">
            <w:pPr>
              <w:rPr>
                <w:rFonts w:cs="Segoe UI"/>
                <w:b/>
                <w:bCs/>
                <w:sz w:val="18"/>
                <w:szCs w:val="18"/>
              </w:rPr>
            </w:pPr>
            <w:r w:rsidRPr="001E3F8A">
              <w:rPr>
                <w:rFonts w:cs="Segoe UI"/>
                <w:b/>
                <w:bCs/>
                <w:sz w:val="18"/>
                <w:szCs w:val="18"/>
              </w:rPr>
              <w:t>Possible Values</w:t>
            </w:r>
          </w:p>
        </w:tc>
        <w:tc>
          <w:tcPr>
            <w:tcW w:w="6560" w:type="dxa"/>
          </w:tcPr>
          <w:p w14:paraId="09243043" w14:textId="77777777" w:rsidR="005A1D84" w:rsidRPr="001E3F8A" w:rsidRDefault="005A1D84" w:rsidP="00CA0BA7">
            <w:pPr>
              <w:jc w:val="left"/>
              <w:rPr>
                <w:sz w:val="18"/>
                <w:szCs w:val="18"/>
              </w:rPr>
            </w:pPr>
            <w:r w:rsidRPr="001E3F8A">
              <w:rPr>
                <w:sz w:val="18"/>
                <w:szCs w:val="18"/>
              </w:rPr>
              <w:t>Yes/No/Partly</w:t>
            </w:r>
          </w:p>
        </w:tc>
      </w:tr>
      <w:tr w:rsidR="005A1D84" w:rsidRPr="001E3F8A" w14:paraId="4F1F7720"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A27FC24" w14:textId="77777777" w:rsidR="005A1D84" w:rsidRPr="001E3F8A" w:rsidRDefault="005A1D84" w:rsidP="00CA0BA7">
            <w:pPr>
              <w:rPr>
                <w:rFonts w:cs="Segoe UI"/>
                <w:b/>
                <w:bCs/>
                <w:sz w:val="18"/>
                <w:szCs w:val="18"/>
              </w:rPr>
            </w:pPr>
            <w:r w:rsidRPr="001E3F8A">
              <w:rPr>
                <w:rFonts w:cs="Segoe UI"/>
                <w:b/>
                <w:bCs/>
                <w:sz w:val="18"/>
                <w:szCs w:val="18"/>
              </w:rPr>
              <w:t>Definition</w:t>
            </w:r>
          </w:p>
        </w:tc>
        <w:tc>
          <w:tcPr>
            <w:tcW w:w="6560" w:type="dxa"/>
          </w:tcPr>
          <w:p w14:paraId="3B00A587" w14:textId="77777777" w:rsidR="005A1D84" w:rsidRPr="001E3F8A" w:rsidRDefault="005A1D84" w:rsidP="00CA0BA7">
            <w:pPr>
              <w:jc w:val="left"/>
              <w:rPr>
                <w:sz w:val="18"/>
                <w:szCs w:val="18"/>
              </w:rPr>
            </w:pPr>
            <w:r w:rsidRPr="001E3F8A">
              <w:rPr>
                <w:sz w:val="18"/>
                <w:szCs w:val="18"/>
              </w:rPr>
              <w:t xml:space="preserve">The following questions help determine whether the HRHIS has ability for tracking the number of entrants to the labour market </w:t>
            </w:r>
          </w:p>
          <w:p w14:paraId="22DB0B94" w14:textId="77777777" w:rsidR="005A1D84" w:rsidRPr="001E3F8A" w:rsidRDefault="005A1D84" w:rsidP="00CA0BA7">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5A1D84" w:rsidRPr="001E3F8A" w14:paraId="0CFAB86E" w14:textId="77777777" w:rsidTr="00CA0BA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4857F6F2" w14:textId="77777777" w:rsidR="005A1D84" w:rsidRPr="001E3F8A" w:rsidRDefault="005A1D84" w:rsidP="00CA0BA7">
                  <w:pPr>
                    <w:rPr>
                      <w:sz w:val="18"/>
                      <w:szCs w:val="18"/>
                    </w:rPr>
                  </w:pPr>
                  <w:r w:rsidRPr="001E3F8A">
                    <w:rPr>
                      <w:sz w:val="18"/>
                      <w:szCs w:val="18"/>
                    </w:rPr>
                    <w:t>Supporting Question</w:t>
                  </w:r>
                </w:p>
              </w:tc>
              <w:tc>
                <w:tcPr>
                  <w:tcW w:w="1220" w:type="dxa"/>
                </w:tcPr>
                <w:p w14:paraId="71A97502" w14:textId="77777777" w:rsidR="005A1D84" w:rsidRPr="001E3F8A" w:rsidRDefault="005A1D84" w:rsidP="00CA0BA7">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5A1D84" w:rsidRPr="001E3F8A" w14:paraId="3891470E" w14:textId="77777777" w:rsidTr="00CA0B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0981FA41" w14:textId="77777777" w:rsidR="005A1D84" w:rsidRPr="001E3F8A" w:rsidRDefault="005A1D84" w:rsidP="005A1D84">
                  <w:pPr>
                    <w:rPr>
                      <w:b w:val="0"/>
                      <w:bCs w:val="0"/>
                      <w:sz w:val="18"/>
                      <w:szCs w:val="18"/>
                    </w:rPr>
                  </w:pPr>
                  <w:r w:rsidRPr="001E3F8A">
                    <w:rPr>
                      <w:b w:val="0"/>
                      <w:bCs w:val="0"/>
                      <w:sz w:val="18"/>
                      <w:szCs w:val="18"/>
                    </w:rPr>
                    <w:t>Is there a system that provides information about the health workforce?</w:t>
                  </w:r>
                </w:p>
              </w:tc>
              <w:tc>
                <w:tcPr>
                  <w:tcW w:w="1220" w:type="dxa"/>
                </w:tcPr>
                <w:p w14:paraId="5A6A3C1F" w14:textId="77777777" w:rsidR="005A1D84" w:rsidRPr="001E3F8A" w:rsidRDefault="005A1D84" w:rsidP="005A1D84">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5A1D84" w:rsidRPr="001E3F8A" w14:paraId="60051828" w14:textId="77777777" w:rsidTr="00CA0BA7">
              <w:tc>
                <w:tcPr>
                  <w:cnfStyle w:val="001000000000" w:firstRow="0" w:lastRow="0" w:firstColumn="1" w:lastColumn="0" w:oddVBand="0" w:evenVBand="0" w:oddHBand="0" w:evenHBand="0" w:firstRowFirstColumn="0" w:firstRowLastColumn="0" w:lastRowFirstColumn="0" w:lastRowLastColumn="0"/>
                  <w:tcW w:w="5040" w:type="dxa"/>
                </w:tcPr>
                <w:p w14:paraId="385FBD1A" w14:textId="77777777" w:rsidR="005A1D84" w:rsidRPr="001E3F8A" w:rsidRDefault="005A1D84" w:rsidP="005A1D84">
                  <w:pPr>
                    <w:rPr>
                      <w:b w:val="0"/>
                      <w:bCs w:val="0"/>
                      <w:sz w:val="18"/>
                      <w:szCs w:val="18"/>
                    </w:rPr>
                  </w:pPr>
                  <w:r w:rsidRPr="001E3F8A">
                    <w:rPr>
                      <w:b w:val="0"/>
                      <w:bCs w:val="0"/>
                      <w:sz w:val="18"/>
                      <w:szCs w:val="18"/>
                    </w:rPr>
                    <w:t>If yes, does this system provide information on the inflows of the health labour market?</w:t>
                  </w:r>
                </w:p>
              </w:tc>
              <w:tc>
                <w:tcPr>
                  <w:tcW w:w="1220" w:type="dxa"/>
                </w:tcPr>
                <w:p w14:paraId="4BE66031" w14:textId="77777777" w:rsidR="005A1D84" w:rsidRPr="001E3F8A" w:rsidRDefault="005A1D84" w:rsidP="005A1D84">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3E7CA700" w14:textId="77777777" w:rsidR="005A1D84" w:rsidRPr="001E3F8A" w:rsidRDefault="005A1D84" w:rsidP="00CA0BA7">
            <w:pPr>
              <w:jc w:val="left"/>
              <w:rPr>
                <w:sz w:val="18"/>
                <w:szCs w:val="18"/>
              </w:rPr>
            </w:pPr>
          </w:p>
        </w:tc>
      </w:tr>
      <w:tr w:rsidR="005A1D84" w:rsidRPr="001E3F8A" w14:paraId="373A76B2"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0529F573" w14:textId="77777777" w:rsidR="005A1D84" w:rsidRPr="001E3F8A" w:rsidRDefault="005A1D84" w:rsidP="00CA0BA7">
            <w:pPr>
              <w:rPr>
                <w:rFonts w:cs="Segoe UI"/>
                <w:b/>
                <w:bCs/>
                <w:sz w:val="18"/>
                <w:szCs w:val="18"/>
              </w:rPr>
            </w:pPr>
            <w:r w:rsidRPr="001E3F8A">
              <w:rPr>
                <w:rFonts w:cs="Segoe UI"/>
                <w:b/>
                <w:bCs/>
                <w:sz w:val="18"/>
                <w:szCs w:val="18"/>
              </w:rPr>
              <w:t>Value</w:t>
            </w:r>
          </w:p>
        </w:tc>
        <w:tc>
          <w:tcPr>
            <w:tcW w:w="6560" w:type="dxa"/>
          </w:tcPr>
          <w:p w14:paraId="35B9E2B1" w14:textId="77777777" w:rsidR="005A1D84" w:rsidRPr="001E3F8A" w:rsidRDefault="005A1D84" w:rsidP="00CA0BA7">
            <w:pPr>
              <w:jc w:val="left"/>
              <w:rPr>
                <w:b/>
                <w:bCs/>
                <w:sz w:val="18"/>
                <w:szCs w:val="18"/>
              </w:rPr>
            </w:pPr>
            <w:r w:rsidRPr="001E3F8A">
              <w:rPr>
                <w:b/>
                <w:bCs/>
                <w:sz w:val="18"/>
                <w:szCs w:val="18"/>
              </w:rPr>
              <w:t>Yes</w:t>
            </w:r>
          </w:p>
        </w:tc>
      </w:tr>
      <w:tr w:rsidR="005A1D84" w:rsidRPr="001E3F8A" w14:paraId="5DB354F9"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8E84EB3" w14:textId="77777777" w:rsidR="005A1D84" w:rsidRPr="001E3F8A" w:rsidRDefault="005A1D84" w:rsidP="00CA0BA7">
            <w:pPr>
              <w:rPr>
                <w:rFonts w:cs="Segoe UI"/>
                <w:b/>
                <w:bCs/>
                <w:sz w:val="18"/>
                <w:szCs w:val="18"/>
              </w:rPr>
            </w:pPr>
            <w:r w:rsidRPr="001E3F8A">
              <w:rPr>
                <w:rFonts w:cs="Segoe UI"/>
                <w:b/>
                <w:bCs/>
                <w:sz w:val="18"/>
                <w:szCs w:val="18"/>
              </w:rPr>
              <w:t>Level</w:t>
            </w:r>
          </w:p>
        </w:tc>
        <w:tc>
          <w:tcPr>
            <w:tcW w:w="6560" w:type="dxa"/>
          </w:tcPr>
          <w:p w14:paraId="6320002B" w14:textId="77777777" w:rsidR="005A1D84" w:rsidRPr="001E3F8A" w:rsidRDefault="005A1D84" w:rsidP="00CA0BA7">
            <w:pPr>
              <w:jc w:val="left"/>
              <w:rPr>
                <w:sz w:val="18"/>
                <w:szCs w:val="18"/>
              </w:rPr>
            </w:pPr>
            <w:r w:rsidRPr="001E3F8A">
              <w:rPr>
                <w:sz w:val="18"/>
                <w:szCs w:val="18"/>
              </w:rPr>
              <w:t>UAE Public Sector</w:t>
            </w:r>
          </w:p>
        </w:tc>
      </w:tr>
      <w:tr w:rsidR="005A1D84" w:rsidRPr="001E3F8A" w14:paraId="1ABFAEA9"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3CFCF1D" w14:textId="77777777" w:rsidR="005A1D84" w:rsidRPr="001E3F8A" w:rsidRDefault="005A1D84" w:rsidP="00CA0BA7">
            <w:pPr>
              <w:rPr>
                <w:rFonts w:cs="Segoe UI"/>
                <w:b/>
                <w:bCs/>
                <w:sz w:val="18"/>
                <w:szCs w:val="18"/>
              </w:rPr>
            </w:pPr>
            <w:r w:rsidRPr="001E3F8A">
              <w:rPr>
                <w:rFonts w:cs="Segoe UI"/>
                <w:b/>
                <w:bCs/>
                <w:w w:val="89"/>
                <w:sz w:val="18"/>
                <w:szCs w:val="18"/>
              </w:rPr>
              <w:t>Data Sources</w:t>
            </w:r>
          </w:p>
        </w:tc>
        <w:tc>
          <w:tcPr>
            <w:tcW w:w="6560" w:type="dxa"/>
          </w:tcPr>
          <w:p w14:paraId="164972A4" w14:textId="77777777" w:rsidR="005A1D84" w:rsidRPr="001E3F8A" w:rsidRDefault="005A1D84" w:rsidP="00CA0BA7">
            <w:pPr>
              <w:jc w:val="left"/>
              <w:rPr>
                <w:sz w:val="18"/>
                <w:szCs w:val="18"/>
              </w:rPr>
            </w:pPr>
            <w:r w:rsidRPr="001E3F8A">
              <w:rPr>
                <w:sz w:val="18"/>
                <w:szCs w:val="18"/>
              </w:rPr>
              <w:t>Ministry of Health and Prevention (MOHAP)</w:t>
            </w:r>
          </w:p>
        </w:tc>
      </w:tr>
    </w:tbl>
    <w:p w14:paraId="469C3BE5" w14:textId="77777777" w:rsidR="00B66013" w:rsidRPr="001E3F8A" w:rsidRDefault="00B66013" w:rsidP="00323D0E">
      <w:pPr>
        <w:rPr>
          <w:sz w:val="20"/>
          <w:szCs w:val="20"/>
        </w:rPr>
      </w:pPr>
    </w:p>
    <w:p w14:paraId="72B2AA5D" w14:textId="77777777" w:rsidR="00B66013" w:rsidRPr="001E3F8A" w:rsidRDefault="00B66013">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B66013" w:rsidRPr="001E3F8A" w14:paraId="3F94C9F6"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4B3E9A62" w14:textId="77777777" w:rsidR="00B66013" w:rsidRPr="001E3F8A" w:rsidRDefault="00B66013" w:rsidP="00CA0BA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3BB59152" w14:textId="77777777" w:rsidR="00B66013" w:rsidRPr="001E3F8A" w:rsidRDefault="00B66013" w:rsidP="00CA0BA7">
            <w:pPr>
              <w:jc w:val="left"/>
              <w:rPr>
                <w:color w:val="FFFFFF" w:themeColor="background1"/>
                <w:sz w:val="20"/>
                <w:szCs w:val="20"/>
              </w:rPr>
            </w:pPr>
            <w:r w:rsidRPr="001E3F8A">
              <w:rPr>
                <w:color w:val="FFFFFF" w:themeColor="background1"/>
                <w:sz w:val="20"/>
                <w:szCs w:val="20"/>
              </w:rPr>
              <w:t>10.06</w:t>
            </w:r>
          </w:p>
        </w:tc>
      </w:tr>
      <w:tr w:rsidR="00B66013" w:rsidRPr="001E3F8A" w14:paraId="323E34B3"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A14ADAB" w14:textId="77777777" w:rsidR="00B66013" w:rsidRPr="001E3F8A" w:rsidRDefault="00B66013" w:rsidP="00CA0BA7">
            <w:pPr>
              <w:rPr>
                <w:rFonts w:cs="Segoe UI"/>
                <w:b/>
                <w:bCs/>
                <w:sz w:val="18"/>
                <w:szCs w:val="18"/>
              </w:rPr>
            </w:pPr>
            <w:r w:rsidRPr="001E3F8A">
              <w:rPr>
                <w:rFonts w:cs="Segoe UI"/>
                <w:b/>
                <w:bCs/>
                <w:sz w:val="18"/>
                <w:szCs w:val="18"/>
              </w:rPr>
              <w:t>Unique Reference Id</w:t>
            </w:r>
          </w:p>
        </w:tc>
        <w:tc>
          <w:tcPr>
            <w:tcW w:w="6560" w:type="dxa"/>
          </w:tcPr>
          <w:p w14:paraId="16576805" w14:textId="77777777" w:rsidR="00B66013" w:rsidRPr="001E3F8A" w:rsidRDefault="00B66013" w:rsidP="00CA0BA7">
            <w:pPr>
              <w:jc w:val="left"/>
              <w:rPr>
                <w:sz w:val="18"/>
                <w:szCs w:val="18"/>
              </w:rPr>
            </w:pPr>
            <w:r w:rsidRPr="001E3F8A">
              <w:rPr>
                <w:sz w:val="18"/>
                <w:szCs w:val="18"/>
              </w:rPr>
              <w:t>ID_244</w:t>
            </w:r>
          </w:p>
        </w:tc>
      </w:tr>
      <w:tr w:rsidR="00B66013" w:rsidRPr="001E3F8A" w14:paraId="304C6A39"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778894D" w14:textId="77777777" w:rsidR="00B66013" w:rsidRPr="001E3F8A" w:rsidRDefault="00B66013" w:rsidP="00CA0BA7">
            <w:pPr>
              <w:rPr>
                <w:rFonts w:cs="Segoe UI"/>
                <w:b/>
                <w:bCs/>
                <w:sz w:val="18"/>
                <w:szCs w:val="18"/>
              </w:rPr>
            </w:pPr>
            <w:r w:rsidRPr="001E3F8A">
              <w:rPr>
                <w:rFonts w:cs="Segoe UI"/>
                <w:b/>
                <w:bCs/>
                <w:sz w:val="18"/>
                <w:szCs w:val="18"/>
              </w:rPr>
              <w:t>Name</w:t>
            </w:r>
          </w:p>
        </w:tc>
        <w:tc>
          <w:tcPr>
            <w:tcW w:w="6560" w:type="dxa"/>
          </w:tcPr>
          <w:p w14:paraId="06381363" w14:textId="77777777" w:rsidR="00B66013" w:rsidRPr="001E3F8A" w:rsidRDefault="00B66013" w:rsidP="00CA0BA7">
            <w:pPr>
              <w:jc w:val="left"/>
              <w:rPr>
                <w:sz w:val="18"/>
                <w:szCs w:val="18"/>
              </w:rPr>
            </w:pPr>
            <w:r w:rsidRPr="001E3F8A">
              <w:rPr>
                <w:sz w:val="18"/>
                <w:szCs w:val="18"/>
              </w:rPr>
              <w:t>Ability of HRHIS to generate information to track active stock on the labour market</w:t>
            </w:r>
          </w:p>
        </w:tc>
      </w:tr>
      <w:tr w:rsidR="00B66013" w:rsidRPr="001E3F8A" w14:paraId="66E8B520"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E93DB74" w14:textId="77777777" w:rsidR="00B66013" w:rsidRPr="001E3F8A" w:rsidRDefault="00B66013" w:rsidP="00CA0BA7">
            <w:pPr>
              <w:rPr>
                <w:rFonts w:cs="Segoe UI"/>
                <w:b/>
                <w:bCs/>
                <w:sz w:val="18"/>
                <w:szCs w:val="18"/>
              </w:rPr>
            </w:pPr>
            <w:r w:rsidRPr="001E3F8A">
              <w:rPr>
                <w:rFonts w:cs="Segoe UI"/>
                <w:b/>
                <w:bCs/>
                <w:sz w:val="18"/>
                <w:szCs w:val="18"/>
              </w:rPr>
              <w:t>Possible Values</w:t>
            </w:r>
          </w:p>
        </w:tc>
        <w:tc>
          <w:tcPr>
            <w:tcW w:w="6560" w:type="dxa"/>
          </w:tcPr>
          <w:p w14:paraId="0956EDAD" w14:textId="77777777" w:rsidR="00B66013" w:rsidRPr="001E3F8A" w:rsidRDefault="00B66013" w:rsidP="00CA0BA7">
            <w:pPr>
              <w:jc w:val="left"/>
              <w:rPr>
                <w:sz w:val="18"/>
                <w:szCs w:val="18"/>
              </w:rPr>
            </w:pPr>
            <w:r w:rsidRPr="001E3F8A">
              <w:rPr>
                <w:sz w:val="18"/>
                <w:szCs w:val="18"/>
              </w:rPr>
              <w:t>Yes/No/Partly</w:t>
            </w:r>
          </w:p>
        </w:tc>
      </w:tr>
      <w:tr w:rsidR="00B66013" w:rsidRPr="001E3F8A" w14:paraId="2FE067FE"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08797E12" w14:textId="77777777" w:rsidR="00B66013" w:rsidRPr="001E3F8A" w:rsidRDefault="00B66013" w:rsidP="00CA0BA7">
            <w:pPr>
              <w:rPr>
                <w:rFonts w:cs="Segoe UI"/>
                <w:b/>
                <w:bCs/>
                <w:sz w:val="18"/>
                <w:szCs w:val="18"/>
              </w:rPr>
            </w:pPr>
            <w:r w:rsidRPr="001E3F8A">
              <w:rPr>
                <w:rFonts w:cs="Segoe UI"/>
                <w:b/>
                <w:bCs/>
                <w:sz w:val="18"/>
                <w:szCs w:val="18"/>
              </w:rPr>
              <w:t>Definition</w:t>
            </w:r>
          </w:p>
        </w:tc>
        <w:tc>
          <w:tcPr>
            <w:tcW w:w="6560" w:type="dxa"/>
          </w:tcPr>
          <w:p w14:paraId="37E62C2A" w14:textId="77777777" w:rsidR="00B66013" w:rsidRPr="001E3F8A" w:rsidRDefault="00B66013" w:rsidP="00CA0BA7">
            <w:pPr>
              <w:jc w:val="left"/>
              <w:rPr>
                <w:sz w:val="18"/>
                <w:szCs w:val="18"/>
              </w:rPr>
            </w:pPr>
            <w:r w:rsidRPr="001E3F8A">
              <w:rPr>
                <w:sz w:val="18"/>
                <w:szCs w:val="18"/>
              </w:rPr>
              <w:t xml:space="preserve">The following questions help determine whether HRHIS has ability to generate information to track active stock on the labour market </w:t>
            </w:r>
          </w:p>
          <w:p w14:paraId="143926DF" w14:textId="77777777" w:rsidR="00B66013" w:rsidRPr="001E3F8A" w:rsidRDefault="00B66013" w:rsidP="00CA0BA7">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B66013" w:rsidRPr="001E3F8A" w14:paraId="4EB588DA" w14:textId="77777777" w:rsidTr="00CA0BA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6F94E3CB" w14:textId="77777777" w:rsidR="00B66013" w:rsidRPr="001E3F8A" w:rsidRDefault="00B66013" w:rsidP="00CA0BA7">
                  <w:pPr>
                    <w:rPr>
                      <w:sz w:val="18"/>
                      <w:szCs w:val="18"/>
                    </w:rPr>
                  </w:pPr>
                  <w:r w:rsidRPr="001E3F8A">
                    <w:rPr>
                      <w:sz w:val="18"/>
                      <w:szCs w:val="18"/>
                    </w:rPr>
                    <w:t>Supporting Question</w:t>
                  </w:r>
                </w:p>
              </w:tc>
              <w:tc>
                <w:tcPr>
                  <w:tcW w:w="1220" w:type="dxa"/>
                </w:tcPr>
                <w:p w14:paraId="3DF3D816" w14:textId="77777777" w:rsidR="00B66013" w:rsidRPr="001E3F8A" w:rsidRDefault="00B66013" w:rsidP="00CA0BA7">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B66013" w:rsidRPr="001E3F8A" w14:paraId="3A1EFFFD" w14:textId="77777777" w:rsidTr="00CA0B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254FEA44" w14:textId="77777777" w:rsidR="00B66013" w:rsidRPr="001E3F8A" w:rsidRDefault="00B66013" w:rsidP="00B66013">
                  <w:pPr>
                    <w:rPr>
                      <w:b w:val="0"/>
                      <w:bCs w:val="0"/>
                      <w:sz w:val="18"/>
                      <w:szCs w:val="18"/>
                    </w:rPr>
                  </w:pPr>
                  <w:r w:rsidRPr="001E3F8A">
                    <w:rPr>
                      <w:b w:val="0"/>
                      <w:bCs w:val="0"/>
                      <w:sz w:val="18"/>
                      <w:szCs w:val="18"/>
                    </w:rPr>
                    <w:t>Is there a system that provides information about the health workforce?</w:t>
                  </w:r>
                </w:p>
              </w:tc>
              <w:tc>
                <w:tcPr>
                  <w:tcW w:w="1220" w:type="dxa"/>
                </w:tcPr>
                <w:p w14:paraId="05DAE8BB" w14:textId="77777777" w:rsidR="00B66013" w:rsidRPr="001E3F8A" w:rsidRDefault="00B66013" w:rsidP="00B66013">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B66013" w:rsidRPr="001E3F8A" w14:paraId="08C356CD" w14:textId="77777777" w:rsidTr="00CA0BA7">
              <w:tc>
                <w:tcPr>
                  <w:cnfStyle w:val="001000000000" w:firstRow="0" w:lastRow="0" w:firstColumn="1" w:lastColumn="0" w:oddVBand="0" w:evenVBand="0" w:oddHBand="0" w:evenHBand="0" w:firstRowFirstColumn="0" w:firstRowLastColumn="0" w:lastRowFirstColumn="0" w:lastRowLastColumn="0"/>
                  <w:tcW w:w="5040" w:type="dxa"/>
                </w:tcPr>
                <w:p w14:paraId="524F4D46" w14:textId="77777777" w:rsidR="00B66013" w:rsidRPr="001E3F8A" w:rsidRDefault="00B66013" w:rsidP="00B66013">
                  <w:pPr>
                    <w:rPr>
                      <w:b w:val="0"/>
                      <w:bCs w:val="0"/>
                      <w:sz w:val="18"/>
                      <w:szCs w:val="18"/>
                    </w:rPr>
                  </w:pPr>
                  <w:r w:rsidRPr="001E3F8A">
                    <w:rPr>
                      <w:b w:val="0"/>
                      <w:bCs w:val="0"/>
                      <w:sz w:val="18"/>
                      <w:szCs w:val="18"/>
                    </w:rPr>
                    <w:t>If yes, does this system provide information on the stock of the health labour market?</w:t>
                  </w:r>
                </w:p>
              </w:tc>
              <w:tc>
                <w:tcPr>
                  <w:tcW w:w="1220" w:type="dxa"/>
                </w:tcPr>
                <w:p w14:paraId="47545164" w14:textId="77777777" w:rsidR="00B66013" w:rsidRPr="001E3F8A" w:rsidRDefault="00B66013" w:rsidP="00B66013">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48E5B869" w14:textId="77777777" w:rsidR="00B66013" w:rsidRPr="001E3F8A" w:rsidRDefault="00B66013" w:rsidP="00CA0BA7">
            <w:pPr>
              <w:jc w:val="left"/>
              <w:rPr>
                <w:sz w:val="18"/>
                <w:szCs w:val="18"/>
              </w:rPr>
            </w:pPr>
          </w:p>
        </w:tc>
      </w:tr>
      <w:tr w:rsidR="00B66013" w:rsidRPr="001E3F8A" w14:paraId="0A57314E"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4F023890" w14:textId="77777777" w:rsidR="00B66013" w:rsidRPr="001E3F8A" w:rsidRDefault="00B66013" w:rsidP="00CA0BA7">
            <w:pPr>
              <w:rPr>
                <w:rFonts w:cs="Segoe UI"/>
                <w:b/>
                <w:bCs/>
                <w:sz w:val="18"/>
                <w:szCs w:val="18"/>
              </w:rPr>
            </w:pPr>
            <w:r w:rsidRPr="001E3F8A">
              <w:rPr>
                <w:rFonts w:cs="Segoe UI"/>
                <w:b/>
                <w:bCs/>
                <w:sz w:val="18"/>
                <w:szCs w:val="18"/>
              </w:rPr>
              <w:t>Value</w:t>
            </w:r>
          </w:p>
        </w:tc>
        <w:tc>
          <w:tcPr>
            <w:tcW w:w="6560" w:type="dxa"/>
          </w:tcPr>
          <w:p w14:paraId="2340DC7B" w14:textId="77777777" w:rsidR="00B66013" w:rsidRPr="001E3F8A" w:rsidRDefault="00B66013" w:rsidP="00CA0BA7">
            <w:pPr>
              <w:jc w:val="left"/>
              <w:rPr>
                <w:b/>
                <w:bCs/>
                <w:sz w:val="18"/>
                <w:szCs w:val="18"/>
              </w:rPr>
            </w:pPr>
            <w:r w:rsidRPr="001E3F8A">
              <w:rPr>
                <w:b/>
                <w:bCs/>
                <w:sz w:val="18"/>
                <w:szCs w:val="18"/>
              </w:rPr>
              <w:t>Yes</w:t>
            </w:r>
          </w:p>
        </w:tc>
      </w:tr>
      <w:tr w:rsidR="00B66013" w:rsidRPr="001E3F8A" w14:paraId="2F8A7980"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E0B2FE9" w14:textId="77777777" w:rsidR="00B66013" w:rsidRPr="001E3F8A" w:rsidRDefault="00B66013" w:rsidP="00CA0BA7">
            <w:pPr>
              <w:rPr>
                <w:rFonts w:cs="Segoe UI"/>
                <w:b/>
                <w:bCs/>
                <w:sz w:val="18"/>
                <w:szCs w:val="18"/>
              </w:rPr>
            </w:pPr>
            <w:r w:rsidRPr="001E3F8A">
              <w:rPr>
                <w:rFonts w:cs="Segoe UI"/>
                <w:b/>
                <w:bCs/>
                <w:sz w:val="18"/>
                <w:szCs w:val="18"/>
              </w:rPr>
              <w:t>Level</w:t>
            </w:r>
          </w:p>
        </w:tc>
        <w:tc>
          <w:tcPr>
            <w:tcW w:w="6560" w:type="dxa"/>
          </w:tcPr>
          <w:p w14:paraId="1E39EECA" w14:textId="77777777" w:rsidR="00B66013" w:rsidRPr="001E3F8A" w:rsidRDefault="00B66013" w:rsidP="00CA0BA7">
            <w:pPr>
              <w:jc w:val="left"/>
              <w:rPr>
                <w:sz w:val="18"/>
                <w:szCs w:val="18"/>
              </w:rPr>
            </w:pPr>
            <w:r w:rsidRPr="001E3F8A">
              <w:rPr>
                <w:sz w:val="18"/>
                <w:szCs w:val="18"/>
              </w:rPr>
              <w:t>UAE Public Sector</w:t>
            </w:r>
          </w:p>
        </w:tc>
      </w:tr>
      <w:tr w:rsidR="00B66013" w:rsidRPr="001E3F8A" w14:paraId="6E25C2C3"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E63ED3A" w14:textId="77777777" w:rsidR="00B66013" w:rsidRPr="001E3F8A" w:rsidRDefault="00B66013" w:rsidP="00CA0BA7">
            <w:pPr>
              <w:rPr>
                <w:rFonts w:cs="Segoe UI"/>
                <w:b/>
                <w:bCs/>
                <w:sz w:val="18"/>
                <w:szCs w:val="18"/>
              </w:rPr>
            </w:pPr>
            <w:r w:rsidRPr="001E3F8A">
              <w:rPr>
                <w:rFonts w:cs="Segoe UI"/>
                <w:b/>
                <w:bCs/>
                <w:w w:val="89"/>
                <w:sz w:val="18"/>
                <w:szCs w:val="18"/>
              </w:rPr>
              <w:t>Data Sources</w:t>
            </w:r>
          </w:p>
        </w:tc>
        <w:tc>
          <w:tcPr>
            <w:tcW w:w="6560" w:type="dxa"/>
          </w:tcPr>
          <w:p w14:paraId="0A90C016" w14:textId="77777777" w:rsidR="00B66013" w:rsidRPr="001E3F8A" w:rsidRDefault="00B66013" w:rsidP="00CA0BA7">
            <w:pPr>
              <w:jc w:val="left"/>
              <w:rPr>
                <w:sz w:val="18"/>
                <w:szCs w:val="18"/>
              </w:rPr>
            </w:pPr>
            <w:r w:rsidRPr="001E3F8A">
              <w:rPr>
                <w:sz w:val="18"/>
                <w:szCs w:val="18"/>
              </w:rPr>
              <w:t>Ministry of Health and Prevention (MOHAP)</w:t>
            </w:r>
          </w:p>
        </w:tc>
      </w:tr>
    </w:tbl>
    <w:p w14:paraId="39ADAA93" w14:textId="77777777" w:rsidR="00B66013" w:rsidRPr="001E3F8A" w:rsidRDefault="00B66013" w:rsidP="00323D0E">
      <w:pPr>
        <w:rPr>
          <w:sz w:val="20"/>
          <w:szCs w:val="20"/>
        </w:rPr>
      </w:pPr>
    </w:p>
    <w:p w14:paraId="5675AD6E" w14:textId="77777777" w:rsidR="00B66013" w:rsidRPr="001E3F8A" w:rsidRDefault="00B66013">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B66013" w:rsidRPr="001E3F8A" w14:paraId="22A67777"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7B8B419B" w14:textId="77777777" w:rsidR="00B66013" w:rsidRPr="001E3F8A" w:rsidRDefault="00B66013" w:rsidP="00CA0BA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2860BFAF" w14:textId="77777777" w:rsidR="00B66013" w:rsidRPr="001E3F8A" w:rsidRDefault="00B66013" w:rsidP="00CA0BA7">
            <w:pPr>
              <w:jc w:val="left"/>
              <w:rPr>
                <w:color w:val="FFFFFF" w:themeColor="background1"/>
                <w:sz w:val="20"/>
                <w:szCs w:val="20"/>
              </w:rPr>
            </w:pPr>
            <w:r w:rsidRPr="001E3F8A">
              <w:rPr>
                <w:color w:val="FFFFFF" w:themeColor="background1"/>
                <w:sz w:val="20"/>
                <w:szCs w:val="20"/>
              </w:rPr>
              <w:t>10.07</w:t>
            </w:r>
          </w:p>
        </w:tc>
      </w:tr>
      <w:tr w:rsidR="00B66013" w:rsidRPr="001E3F8A" w14:paraId="4F7ABE82"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6741D05E" w14:textId="77777777" w:rsidR="00B66013" w:rsidRPr="001E3F8A" w:rsidRDefault="00B66013" w:rsidP="00CA0BA7">
            <w:pPr>
              <w:rPr>
                <w:rFonts w:cs="Segoe UI"/>
                <w:b/>
                <w:bCs/>
                <w:sz w:val="18"/>
                <w:szCs w:val="18"/>
              </w:rPr>
            </w:pPr>
            <w:r w:rsidRPr="001E3F8A">
              <w:rPr>
                <w:rFonts w:cs="Segoe UI"/>
                <w:b/>
                <w:bCs/>
                <w:sz w:val="18"/>
                <w:szCs w:val="18"/>
              </w:rPr>
              <w:t>Unique Reference Id</w:t>
            </w:r>
          </w:p>
        </w:tc>
        <w:tc>
          <w:tcPr>
            <w:tcW w:w="6560" w:type="dxa"/>
          </w:tcPr>
          <w:p w14:paraId="62E39291" w14:textId="77777777" w:rsidR="00B66013" w:rsidRPr="001E3F8A" w:rsidRDefault="00B66013" w:rsidP="00CA0BA7">
            <w:pPr>
              <w:jc w:val="left"/>
              <w:rPr>
                <w:sz w:val="18"/>
                <w:szCs w:val="18"/>
              </w:rPr>
            </w:pPr>
            <w:r w:rsidRPr="001E3F8A">
              <w:rPr>
                <w:sz w:val="18"/>
                <w:szCs w:val="18"/>
              </w:rPr>
              <w:t>ID_245</w:t>
            </w:r>
          </w:p>
        </w:tc>
      </w:tr>
      <w:tr w:rsidR="00B66013" w:rsidRPr="001E3F8A" w14:paraId="067F3AC3"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32EB6867" w14:textId="77777777" w:rsidR="00B66013" w:rsidRPr="001E3F8A" w:rsidRDefault="00B66013" w:rsidP="00CA0BA7">
            <w:pPr>
              <w:rPr>
                <w:rFonts w:cs="Segoe UI"/>
                <w:b/>
                <w:bCs/>
                <w:sz w:val="18"/>
                <w:szCs w:val="18"/>
              </w:rPr>
            </w:pPr>
            <w:r w:rsidRPr="001E3F8A">
              <w:rPr>
                <w:rFonts w:cs="Segoe UI"/>
                <w:b/>
                <w:bCs/>
                <w:sz w:val="18"/>
                <w:szCs w:val="18"/>
              </w:rPr>
              <w:t>Name</w:t>
            </w:r>
          </w:p>
        </w:tc>
        <w:tc>
          <w:tcPr>
            <w:tcW w:w="6560" w:type="dxa"/>
          </w:tcPr>
          <w:p w14:paraId="0C1115D5" w14:textId="77777777" w:rsidR="00B66013" w:rsidRPr="001E3F8A" w:rsidRDefault="00B66013" w:rsidP="00CA0BA7">
            <w:pPr>
              <w:jc w:val="left"/>
              <w:rPr>
                <w:sz w:val="18"/>
                <w:szCs w:val="18"/>
              </w:rPr>
            </w:pPr>
            <w:r w:rsidRPr="001E3F8A">
              <w:rPr>
                <w:sz w:val="18"/>
                <w:szCs w:val="18"/>
              </w:rPr>
              <w:t>Ability of HRHIS to generate information to track exits from the labour market</w:t>
            </w:r>
          </w:p>
        </w:tc>
      </w:tr>
      <w:tr w:rsidR="00B66013" w:rsidRPr="001E3F8A" w14:paraId="65C84516"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9FE0F06" w14:textId="77777777" w:rsidR="00B66013" w:rsidRPr="001E3F8A" w:rsidRDefault="00B66013" w:rsidP="00CA0BA7">
            <w:pPr>
              <w:rPr>
                <w:rFonts w:cs="Segoe UI"/>
                <w:b/>
                <w:bCs/>
                <w:sz w:val="18"/>
                <w:szCs w:val="18"/>
              </w:rPr>
            </w:pPr>
            <w:r w:rsidRPr="001E3F8A">
              <w:rPr>
                <w:rFonts w:cs="Segoe UI"/>
                <w:b/>
                <w:bCs/>
                <w:sz w:val="18"/>
                <w:szCs w:val="18"/>
              </w:rPr>
              <w:t>Possible Values</w:t>
            </w:r>
          </w:p>
        </w:tc>
        <w:tc>
          <w:tcPr>
            <w:tcW w:w="6560" w:type="dxa"/>
          </w:tcPr>
          <w:p w14:paraId="02933E43" w14:textId="77777777" w:rsidR="00B66013" w:rsidRPr="001E3F8A" w:rsidRDefault="00B66013" w:rsidP="00CA0BA7">
            <w:pPr>
              <w:jc w:val="left"/>
              <w:rPr>
                <w:sz w:val="18"/>
                <w:szCs w:val="18"/>
              </w:rPr>
            </w:pPr>
            <w:r w:rsidRPr="001E3F8A">
              <w:rPr>
                <w:sz w:val="18"/>
                <w:szCs w:val="18"/>
              </w:rPr>
              <w:t>Yes/No/Partly</w:t>
            </w:r>
          </w:p>
        </w:tc>
      </w:tr>
      <w:tr w:rsidR="00B66013" w:rsidRPr="001E3F8A" w14:paraId="45B2F5AA"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4F0F5867" w14:textId="77777777" w:rsidR="00B66013" w:rsidRPr="001E3F8A" w:rsidRDefault="00B66013" w:rsidP="00CA0BA7">
            <w:pPr>
              <w:rPr>
                <w:rFonts w:cs="Segoe UI"/>
                <w:b/>
                <w:bCs/>
                <w:sz w:val="18"/>
                <w:szCs w:val="18"/>
              </w:rPr>
            </w:pPr>
            <w:r w:rsidRPr="001E3F8A">
              <w:rPr>
                <w:rFonts w:cs="Segoe UI"/>
                <w:b/>
                <w:bCs/>
                <w:sz w:val="18"/>
                <w:szCs w:val="18"/>
              </w:rPr>
              <w:t>Definition</w:t>
            </w:r>
          </w:p>
        </w:tc>
        <w:tc>
          <w:tcPr>
            <w:tcW w:w="6560" w:type="dxa"/>
          </w:tcPr>
          <w:p w14:paraId="1ABF381E" w14:textId="77777777" w:rsidR="00B66013" w:rsidRPr="001E3F8A" w:rsidRDefault="00B66013" w:rsidP="00CA0BA7">
            <w:pPr>
              <w:jc w:val="left"/>
              <w:rPr>
                <w:sz w:val="18"/>
                <w:szCs w:val="18"/>
              </w:rPr>
            </w:pPr>
            <w:r w:rsidRPr="001E3F8A">
              <w:rPr>
                <w:sz w:val="18"/>
                <w:szCs w:val="18"/>
              </w:rPr>
              <w:t xml:space="preserve">The following questions help determine whether HRHIS has the ability to generate information to track exits from the labour market </w:t>
            </w:r>
          </w:p>
          <w:p w14:paraId="34D8A26D" w14:textId="77777777" w:rsidR="00B66013" w:rsidRPr="001E3F8A" w:rsidRDefault="00B66013" w:rsidP="00CA0BA7">
            <w:pPr>
              <w:jc w:val="left"/>
              <w:rPr>
                <w:sz w:val="18"/>
                <w:szCs w:val="18"/>
              </w:rPr>
            </w:pPr>
          </w:p>
          <w:tbl>
            <w:tblPr>
              <w:tblStyle w:val="PlainTable4"/>
              <w:tblW w:w="0" w:type="auto"/>
              <w:tblInd w:w="60" w:type="dxa"/>
              <w:tblCellMar>
                <w:top w:w="43" w:type="dxa"/>
                <w:left w:w="115" w:type="dxa"/>
                <w:bottom w:w="72" w:type="dxa"/>
                <w:right w:w="115" w:type="dxa"/>
              </w:tblCellMar>
              <w:tblLook w:val="04A0" w:firstRow="1" w:lastRow="0" w:firstColumn="1" w:lastColumn="0" w:noHBand="0" w:noVBand="1"/>
            </w:tblPr>
            <w:tblGrid>
              <w:gridCol w:w="5040"/>
              <w:gridCol w:w="1220"/>
            </w:tblGrid>
            <w:tr w:rsidR="00B66013" w:rsidRPr="001E3F8A" w14:paraId="3A5380B7" w14:textId="77777777" w:rsidTr="00CA0BA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75DC0D08" w14:textId="77777777" w:rsidR="00B66013" w:rsidRPr="001E3F8A" w:rsidRDefault="00B66013" w:rsidP="00CA0BA7">
                  <w:pPr>
                    <w:rPr>
                      <w:sz w:val="18"/>
                      <w:szCs w:val="18"/>
                    </w:rPr>
                  </w:pPr>
                  <w:r w:rsidRPr="001E3F8A">
                    <w:rPr>
                      <w:sz w:val="18"/>
                      <w:szCs w:val="18"/>
                    </w:rPr>
                    <w:t>Supporting Question</w:t>
                  </w:r>
                </w:p>
              </w:tc>
              <w:tc>
                <w:tcPr>
                  <w:tcW w:w="1220" w:type="dxa"/>
                </w:tcPr>
                <w:p w14:paraId="15ECD928" w14:textId="77777777" w:rsidR="00B66013" w:rsidRPr="001E3F8A" w:rsidRDefault="00B66013" w:rsidP="00CA0BA7">
                  <w:pPr>
                    <w:cnfStyle w:val="100000000000" w:firstRow="1" w:lastRow="0" w:firstColumn="0" w:lastColumn="0" w:oddVBand="0" w:evenVBand="0" w:oddHBand="0" w:evenHBand="0" w:firstRowFirstColumn="0" w:firstRowLastColumn="0" w:lastRowFirstColumn="0" w:lastRowLastColumn="0"/>
                    <w:rPr>
                      <w:sz w:val="18"/>
                      <w:szCs w:val="18"/>
                    </w:rPr>
                  </w:pPr>
                  <w:r w:rsidRPr="001E3F8A">
                    <w:rPr>
                      <w:sz w:val="18"/>
                      <w:szCs w:val="18"/>
                    </w:rPr>
                    <w:t>Answer</w:t>
                  </w:r>
                </w:p>
              </w:tc>
            </w:tr>
            <w:tr w:rsidR="00B66013" w:rsidRPr="001E3F8A" w14:paraId="04E41D9C" w14:textId="77777777" w:rsidTr="00CA0BA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40" w:type="dxa"/>
                </w:tcPr>
                <w:p w14:paraId="307DB443" w14:textId="77777777" w:rsidR="00B66013" w:rsidRPr="001E3F8A" w:rsidRDefault="00B66013" w:rsidP="00B66013">
                  <w:pPr>
                    <w:rPr>
                      <w:b w:val="0"/>
                      <w:bCs w:val="0"/>
                      <w:sz w:val="18"/>
                      <w:szCs w:val="18"/>
                    </w:rPr>
                  </w:pPr>
                  <w:r w:rsidRPr="001E3F8A">
                    <w:rPr>
                      <w:b w:val="0"/>
                      <w:bCs w:val="0"/>
                      <w:sz w:val="18"/>
                      <w:szCs w:val="18"/>
                    </w:rPr>
                    <w:t>Is there a system that provides information about the health workforce?</w:t>
                  </w:r>
                </w:p>
              </w:tc>
              <w:tc>
                <w:tcPr>
                  <w:tcW w:w="1220" w:type="dxa"/>
                </w:tcPr>
                <w:p w14:paraId="617948A0" w14:textId="77777777" w:rsidR="00B66013" w:rsidRPr="001E3F8A" w:rsidRDefault="00B66013" w:rsidP="00B66013">
                  <w:pPr>
                    <w:cnfStyle w:val="000000100000" w:firstRow="0" w:lastRow="0" w:firstColumn="0" w:lastColumn="0" w:oddVBand="0" w:evenVBand="0" w:oddHBand="1" w:evenHBand="0" w:firstRowFirstColumn="0" w:firstRowLastColumn="0" w:lastRowFirstColumn="0" w:lastRowLastColumn="0"/>
                    <w:rPr>
                      <w:b/>
                      <w:bCs/>
                      <w:sz w:val="18"/>
                      <w:szCs w:val="18"/>
                    </w:rPr>
                  </w:pPr>
                  <w:r w:rsidRPr="001E3F8A">
                    <w:rPr>
                      <w:b/>
                      <w:bCs/>
                      <w:sz w:val="18"/>
                      <w:szCs w:val="18"/>
                    </w:rPr>
                    <w:t>Yes</w:t>
                  </w:r>
                </w:p>
              </w:tc>
            </w:tr>
            <w:tr w:rsidR="00B66013" w:rsidRPr="001E3F8A" w14:paraId="14E7CA78" w14:textId="77777777" w:rsidTr="00CA0BA7">
              <w:tc>
                <w:tcPr>
                  <w:cnfStyle w:val="001000000000" w:firstRow="0" w:lastRow="0" w:firstColumn="1" w:lastColumn="0" w:oddVBand="0" w:evenVBand="0" w:oddHBand="0" w:evenHBand="0" w:firstRowFirstColumn="0" w:firstRowLastColumn="0" w:lastRowFirstColumn="0" w:lastRowLastColumn="0"/>
                  <w:tcW w:w="5040" w:type="dxa"/>
                </w:tcPr>
                <w:p w14:paraId="3E50AA56" w14:textId="77777777" w:rsidR="00B66013" w:rsidRPr="001E3F8A" w:rsidRDefault="00B66013" w:rsidP="00B66013">
                  <w:pPr>
                    <w:rPr>
                      <w:b w:val="0"/>
                      <w:bCs w:val="0"/>
                      <w:sz w:val="18"/>
                      <w:szCs w:val="18"/>
                    </w:rPr>
                  </w:pPr>
                  <w:r w:rsidRPr="001E3F8A">
                    <w:rPr>
                      <w:b w:val="0"/>
                      <w:bCs w:val="0"/>
                      <w:sz w:val="18"/>
                      <w:szCs w:val="18"/>
                    </w:rPr>
                    <w:t>If yes, does this system provide information on the inflows of the health labour market?</w:t>
                  </w:r>
                </w:p>
              </w:tc>
              <w:tc>
                <w:tcPr>
                  <w:tcW w:w="1220" w:type="dxa"/>
                </w:tcPr>
                <w:p w14:paraId="37A375B7" w14:textId="77777777" w:rsidR="00B66013" w:rsidRPr="001E3F8A" w:rsidRDefault="00B66013" w:rsidP="00B66013">
                  <w:pPr>
                    <w:cnfStyle w:val="000000000000" w:firstRow="0" w:lastRow="0" w:firstColumn="0" w:lastColumn="0" w:oddVBand="0" w:evenVBand="0" w:oddHBand="0" w:evenHBand="0" w:firstRowFirstColumn="0" w:firstRowLastColumn="0" w:lastRowFirstColumn="0" w:lastRowLastColumn="0"/>
                    <w:rPr>
                      <w:b/>
                      <w:bCs/>
                      <w:sz w:val="18"/>
                      <w:szCs w:val="18"/>
                    </w:rPr>
                  </w:pPr>
                  <w:r w:rsidRPr="001E3F8A">
                    <w:rPr>
                      <w:b/>
                      <w:bCs/>
                      <w:sz w:val="18"/>
                      <w:szCs w:val="18"/>
                    </w:rPr>
                    <w:t>Yes</w:t>
                  </w:r>
                </w:p>
              </w:tc>
            </w:tr>
          </w:tbl>
          <w:p w14:paraId="1B4F2108" w14:textId="77777777" w:rsidR="00B66013" w:rsidRPr="001E3F8A" w:rsidRDefault="00B66013" w:rsidP="00CA0BA7">
            <w:pPr>
              <w:jc w:val="left"/>
              <w:rPr>
                <w:sz w:val="18"/>
                <w:szCs w:val="18"/>
              </w:rPr>
            </w:pPr>
          </w:p>
        </w:tc>
      </w:tr>
      <w:tr w:rsidR="00B66013" w:rsidRPr="001E3F8A" w14:paraId="1AD2AE11"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7D8758B7" w14:textId="77777777" w:rsidR="00B66013" w:rsidRPr="001E3F8A" w:rsidRDefault="00B66013" w:rsidP="00CA0BA7">
            <w:pPr>
              <w:rPr>
                <w:rFonts w:cs="Segoe UI"/>
                <w:b/>
                <w:bCs/>
                <w:sz w:val="18"/>
                <w:szCs w:val="18"/>
              </w:rPr>
            </w:pPr>
            <w:r w:rsidRPr="001E3F8A">
              <w:rPr>
                <w:rFonts w:cs="Segoe UI"/>
                <w:b/>
                <w:bCs/>
                <w:sz w:val="18"/>
                <w:szCs w:val="18"/>
              </w:rPr>
              <w:t>Value</w:t>
            </w:r>
          </w:p>
        </w:tc>
        <w:tc>
          <w:tcPr>
            <w:tcW w:w="6560" w:type="dxa"/>
          </w:tcPr>
          <w:p w14:paraId="4C635C24" w14:textId="77777777" w:rsidR="00B66013" w:rsidRPr="001E3F8A" w:rsidRDefault="00B66013" w:rsidP="00CA0BA7">
            <w:pPr>
              <w:jc w:val="left"/>
              <w:rPr>
                <w:b/>
                <w:bCs/>
                <w:sz w:val="18"/>
                <w:szCs w:val="18"/>
              </w:rPr>
            </w:pPr>
            <w:r w:rsidRPr="001E3F8A">
              <w:rPr>
                <w:b/>
                <w:bCs/>
                <w:sz w:val="18"/>
                <w:szCs w:val="18"/>
              </w:rPr>
              <w:t>Yes</w:t>
            </w:r>
          </w:p>
        </w:tc>
      </w:tr>
      <w:tr w:rsidR="00B66013" w:rsidRPr="001E3F8A" w14:paraId="600852B4"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F6C859D" w14:textId="77777777" w:rsidR="00B66013" w:rsidRPr="001E3F8A" w:rsidRDefault="00B66013" w:rsidP="00CA0BA7">
            <w:pPr>
              <w:rPr>
                <w:rFonts w:cs="Segoe UI"/>
                <w:b/>
                <w:bCs/>
                <w:sz w:val="18"/>
                <w:szCs w:val="18"/>
              </w:rPr>
            </w:pPr>
            <w:r w:rsidRPr="001E3F8A">
              <w:rPr>
                <w:rFonts w:cs="Segoe UI"/>
                <w:b/>
                <w:bCs/>
                <w:sz w:val="18"/>
                <w:szCs w:val="18"/>
              </w:rPr>
              <w:t>Level</w:t>
            </w:r>
          </w:p>
        </w:tc>
        <w:tc>
          <w:tcPr>
            <w:tcW w:w="6560" w:type="dxa"/>
          </w:tcPr>
          <w:p w14:paraId="214E9DCC" w14:textId="77777777" w:rsidR="00B66013" w:rsidRPr="001E3F8A" w:rsidRDefault="00B66013" w:rsidP="00CA0BA7">
            <w:pPr>
              <w:jc w:val="left"/>
              <w:rPr>
                <w:sz w:val="18"/>
                <w:szCs w:val="18"/>
              </w:rPr>
            </w:pPr>
            <w:r w:rsidRPr="001E3F8A">
              <w:rPr>
                <w:sz w:val="18"/>
                <w:szCs w:val="18"/>
              </w:rPr>
              <w:t>UAE Public Sector</w:t>
            </w:r>
          </w:p>
        </w:tc>
      </w:tr>
      <w:tr w:rsidR="00B66013" w:rsidRPr="001E3F8A" w14:paraId="36C32FAF"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A59BB0D" w14:textId="77777777" w:rsidR="00B66013" w:rsidRPr="001E3F8A" w:rsidRDefault="00B66013" w:rsidP="00CA0BA7">
            <w:pPr>
              <w:rPr>
                <w:rFonts w:cs="Segoe UI"/>
                <w:b/>
                <w:bCs/>
                <w:sz w:val="18"/>
                <w:szCs w:val="18"/>
              </w:rPr>
            </w:pPr>
            <w:r w:rsidRPr="001E3F8A">
              <w:rPr>
                <w:rFonts w:cs="Segoe UI"/>
                <w:b/>
                <w:bCs/>
                <w:w w:val="89"/>
                <w:sz w:val="18"/>
                <w:szCs w:val="18"/>
              </w:rPr>
              <w:t>Data Sources</w:t>
            </w:r>
          </w:p>
        </w:tc>
        <w:tc>
          <w:tcPr>
            <w:tcW w:w="6560" w:type="dxa"/>
          </w:tcPr>
          <w:p w14:paraId="1F69BEA3" w14:textId="77777777" w:rsidR="00B66013" w:rsidRPr="001E3F8A" w:rsidRDefault="00B66013" w:rsidP="00CA0BA7">
            <w:pPr>
              <w:jc w:val="left"/>
              <w:rPr>
                <w:sz w:val="18"/>
                <w:szCs w:val="18"/>
              </w:rPr>
            </w:pPr>
            <w:r w:rsidRPr="001E3F8A">
              <w:rPr>
                <w:sz w:val="18"/>
                <w:szCs w:val="18"/>
              </w:rPr>
              <w:t>Ministry of Health and Prevention (MOHAP)</w:t>
            </w:r>
          </w:p>
        </w:tc>
      </w:tr>
    </w:tbl>
    <w:p w14:paraId="79091673" w14:textId="77777777" w:rsidR="00B66013" w:rsidRPr="001E3F8A" w:rsidRDefault="00B66013" w:rsidP="00323D0E">
      <w:pPr>
        <w:rPr>
          <w:sz w:val="20"/>
          <w:szCs w:val="20"/>
        </w:rPr>
      </w:pPr>
    </w:p>
    <w:p w14:paraId="6CAF3DB9" w14:textId="77777777" w:rsidR="00B66013" w:rsidRPr="001E3F8A" w:rsidRDefault="00B66013">
      <w:pPr>
        <w:spacing w:line="264" w:lineRule="auto"/>
        <w:rPr>
          <w:sz w:val="20"/>
          <w:szCs w:val="20"/>
        </w:rPr>
      </w:pPr>
      <w:r w:rsidRPr="001E3F8A">
        <w:rPr>
          <w:sz w:val="20"/>
          <w:szCs w:val="20"/>
        </w:rPr>
        <w:br w:type="page"/>
      </w:r>
    </w:p>
    <w:tbl>
      <w:tblPr>
        <w:tblStyle w:val="Table1"/>
        <w:tblW w:w="0" w:type="auto"/>
        <w:tblCellMar>
          <w:top w:w="43" w:type="dxa"/>
          <w:left w:w="115" w:type="dxa"/>
          <w:bottom w:w="43" w:type="dxa"/>
          <w:right w:w="115" w:type="dxa"/>
        </w:tblCellMar>
        <w:tblLook w:val="04A0" w:firstRow="1" w:lastRow="0" w:firstColumn="1" w:lastColumn="0" w:noHBand="0" w:noVBand="1"/>
      </w:tblPr>
      <w:tblGrid>
        <w:gridCol w:w="2070"/>
        <w:gridCol w:w="6560"/>
      </w:tblGrid>
      <w:tr w:rsidR="00B66013" w:rsidRPr="001E3F8A" w14:paraId="7BF76966"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2070" w:type="dxa"/>
          </w:tcPr>
          <w:p w14:paraId="19DFDD77" w14:textId="77777777" w:rsidR="00B66013" w:rsidRPr="001E3F8A" w:rsidRDefault="00B66013" w:rsidP="00CA0BA7">
            <w:pPr>
              <w:rPr>
                <w:color w:val="FFFFFF" w:themeColor="background1"/>
                <w:sz w:val="20"/>
                <w:szCs w:val="20"/>
              </w:rPr>
            </w:pPr>
            <w:r w:rsidRPr="001E3F8A">
              <w:rPr>
                <w:color w:val="FFFFFF" w:themeColor="background1"/>
                <w:sz w:val="20"/>
                <w:szCs w:val="20"/>
              </w:rPr>
              <w:lastRenderedPageBreak/>
              <w:t>Indicator Id</w:t>
            </w:r>
          </w:p>
        </w:tc>
        <w:tc>
          <w:tcPr>
            <w:tcW w:w="6560" w:type="dxa"/>
          </w:tcPr>
          <w:p w14:paraId="3C3FF06D" w14:textId="77777777" w:rsidR="00B66013" w:rsidRPr="001E3F8A" w:rsidRDefault="00B66013" w:rsidP="00CA0BA7">
            <w:pPr>
              <w:jc w:val="left"/>
              <w:rPr>
                <w:color w:val="FFFFFF" w:themeColor="background1"/>
                <w:sz w:val="20"/>
                <w:szCs w:val="20"/>
              </w:rPr>
            </w:pPr>
            <w:r w:rsidRPr="001E3F8A">
              <w:rPr>
                <w:color w:val="FFFFFF" w:themeColor="background1"/>
                <w:sz w:val="20"/>
                <w:szCs w:val="20"/>
              </w:rPr>
              <w:t>10.08</w:t>
            </w:r>
          </w:p>
        </w:tc>
      </w:tr>
      <w:tr w:rsidR="00B66013" w:rsidRPr="001E3F8A" w14:paraId="248A23A1"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D936C28" w14:textId="77777777" w:rsidR="00B66013" w:rsidRPr="001E3F8A" w:rsidRDefault="00B66013" w:rsidP="00CA0BA7">
            <w:pPr>
              <w:rPr>
                <w:rFonts w:cs="Segoe UI"/>
                <w:b/>
                <w:bCs/>
                <w:sz w:val="18"/>
                <w:szCs w:val="18"/>
              </w:rPr>
            </w:pPr>
            <w:r w:rsidRPr="001E3F8A">
              <w:rPr>
                <w:rFonts w:cs="Segoe UI"/>
                <w:b/>
                <w:bCs/>
                <w:sz w:val="18"/>
                <w:szCs w:val="18"/>
              </w:rPr>
              <w:t>Unique Reference Id</w:t>
            </w:r>
          </w:p>
        </w:tc>
        <w:tc>
          <w:tcPr>
            <w:tcW w:w="6560" w:type="dxa"/>
          </w:tcPr>
          <w:p w14:paraId="7BA92F57" w14:textId="77777777" w:rsidR="00B66013" w:rsidRPr="001E3F8A" w:rsidRDefault="00B66013" w:rsidP="00CA0BA7">
            <w:pPr>
              <w:jc w:val="left"/>
              <w:rPr>
                <w:sz w:val="18"/>
                <w:szCs w:val="18"/>
              </w:rPr>
            </w:pPr>
            <w:r w:rsidRPr="001E3F8A">
              <w:rPr>
                <w:sz w:val="18"/>
                <w:szCs w:val="18"/>
              </w:rPr>
              <w:t>ID_246</w:t>
            </w:r>
          </w:p>
        </w:tc>
      </w:tr>
      <w:tr w:rsidR="00B66013" w:rsidRPr="001E3F8A" w14:paraId="6EABD9E0"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62859740" w14:textId="77777777" w:rsidR="00B66013" w:rsidRPr="001E3F8A" w:rsidRDefault="00B66013" w:rsidP="00CA0BA7">
            <w:pPr>
              <w:rPr>
                <w:rFonts w:cs="Segoe UI"/>
                <w:b/>
                <w:bCs/>
                <w:sz w:val="18"/>
                <w:szCs w:val="18"/>
              </w:rPr>
            </w:pPr>
            <w:r w:rsidRPr="001E3F8A">
              <w:rPr>
                <w:rFonts w:cs="Segoe UI"/>
                <w:b/>
                <w:bCs/>
                <w:sz w:val="18"/>
                <w:szCs w:val="18"/>
              </w:rPr>
              <w:t>Name</w:t>
            </w:r>
          </w:p>
        </w:tc>
        <w:tc>
          <w:tcPr>
            <w:tcW w:w="6560" w:type="dxa"/>
          </w:tcPr>
          <w:p w14:paraId="3A086232" w14:textId="77777777" w:rsidR="00B66013" w:rsidRPr="001E3F8A" w:rsidRDefault="00B66013" w:rsidP="00CA0BA7">
            <w:pPr>
              <w:jc w:val="left"/>
              <w:rPr>
                <w:sz w:val="18"/>
                <w:szCs w:val="18"/>
              </w:rPr>
            </w:pPr>
            <w:r w:rsidRPr="001E3F8A">
              <w:rPr>
                <w:sz w:val="18"/>
                <w:szCs w:val="18"/>
              </w:rPr>
              <w:t>Ability of HRHIS to generate geocoded information on the location of health facilities</w:t>
            </w:r>
          </w:p>
        </w:tc>
      </w:tr>
      <w:tr w:rsidR="00B66013" w:rsidRPr="001E3F8A" w14:paraId="316FDC55"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51D24BAD" w14:textId="77777777" w:rsidR="00B66013" w:rsidRPr="001E3F8A" w:rsidRDefault="00B66013" w:rsidP="00CA0BA7">
            <w:pPr>
              <w:rPr>
                <w:rFonts w:cs="Segoe UI"/>
                <w:b/>
                <w:bCs/>
                <w:sz w:val="18"/>
                <w:szCs w:val="18"/>
              </w:rPr>
            </w:pPr>
            <w:r w:rsidRPr="001E3F8A">
              <w:rPr>
                <w:rFonts w:cs="Segoe UI"/>
                <w:b/>
                <w:bCs/>
                <w:sz w:val="18"/>
                <w:szCs w:val="18"/>
              </w:rPr>
              <w:t>Possible Values</w:t>
            </w:r>
          </w:p>
        </w:tc>
        <w:tc>
          <w:tcPr>
            <w:tcW w:w="6560" w:type="dxa"/>
          </w:tcPr>
          <w:p w14:paraId="0BAE1BDE" w14:textId="77777777" w:rsidR="00B66013" w:rsidRPr="001E3F8A" w:rsidRDefault="00B66013" w:rsidP="00CA0BA7">
            <w:pPr>
              <w:jc w:val="left"/>
              <w:rPr>
                <w:sz w:val="18"/>
                <w:szCs w:val="18"/>
              </w:rPr>
            </w:pPr>
            <w:r w:rsidRPr="001E3F8A">
              <w:rPr>
                <w:sz w:val="18"/>
                <w:szCs w:val="18"/>
              </w:rPr>
              <w:t>Yes/No/Partly</w:t>
            </w:r>
          </w:p>
        </w:tc>
      </w:tr>
      <w:tr w:rsidR="00B66013" w:rsidRPr="001E3F8A" w14:paraId="65A9C89B"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2B6463B3" w14:textId="77777777" w:rsidR="00B66013" w:rsidRPr="001E3F8A" w:rsidRDefault="00B66013" w:rsidP="00CA0BA7">
            <w:pPr>
              <w:rPr>
                <w:rFonts w:cs="Segoe UI"/>
                <w:b/>
                <w:bCs/>
                <w:sz w:val="18"/>
                <w:szCs w:val="18"/>
              </w:rPr>
            </w:pPr>
            <w:r w:rsidRPr="001E3F8A">
              <w:rPr>
                <w:rFonts w:cs="Segoe UI"/>
                <w:b/>
                <w:bCs/>
                <w:sz w:val="18"/>
                <w:szCs w:val="18"/>
              </w:rPr>
              <w:t>Definition</w:t>
            </w:r>
          </w:p>
        </w:tc>
        <w:tc>
          <w:tcPr>
            <w:tcW w:w="6560" w:type="dxa"/>
          </w:tcPr>
          <w:p w14:paraId="4551940E" w14:textId="77777777" w:rsidR="00B66013" w:rsidRPr="001E3F8A" w:rsidRDefault="00B66013" w:rsidP="00B66013">
            <w:pPr>
              <w:jc w:val="left"/>
              <w:rPr>
                <w:sz w:val="18"/>
                <w:szCs w:val="18"/>
              </w:rPr>
            </w:pPr>
            <w:r w:rsidRPr="001E3F8A">
              <w:rPr>
                <w:sz w:val="18"/>
                <w:szCs w:val="18"/>
              </w:rPr>
              <w:t>The following questions help determine whether HRHIS has the ability to generate geocoded information on the location of health facilities</w:t>
            </w:r>
          </w:p>
        </w:tc>
      </w:tr>
      <w:tr w:rsidR="00B66013" w:rsidRPr="001E3F8A" w14:paraId="5517E615"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3D81D540" w14:textId="77777777" w:rsidR="00B66013" w:rsidRPr="001E3F8A" w:rsidRDefault="00B66013" w:rsidP="00CA0BA7">
            <w:pPr>
              <w:rPr>
                <w:rFonts w:cs="Segoe UI"/>
                <w:b/>
                <w:bCs/>
                <w:sz w:val="18"/>
                <w:szCs w:val="18"/>
              </w:rPr>
            </w:pPr>
            <w:r w:rsidRPr="001E3F8A">
              <w:rPr>
                <w:rFonts w:cs="Segoe UI"/>
                <w:b/>
                <w:bCs/>
                <w:sz w:val="18"/>
                <w:szCs w:val="18"/>
              </w:rPr>
              <w:t>Value</w:t>
            </w:r>
          </w:p>
        </w:tc>
        <w:tc>
          <w:tcPr>
            <w:tcW w:w="6560" w:type="dxa"/>
          </w:tcPr>
          <w:p w14:paraId="38DEC427" w14:textId="77777777" w:rsidR="00B66013" w:rsidRPr="001E3F8A" w:rsidRDefault="00197B20" w:rsidP="00CA0BA7">
            <w:pPr>
              <w:jc w:val="left"/>
              <w:rPr>
                <w:b/>
                <w:bCs/>
                <w:sz w:val="18"/>
                <w:szCs w:val="18"/>
              </w:rPr>
            </w:pPr>
            <w:r w:rsidRPr="001E3F8A">
              <w:rPr>
                <w:b/>
                <w:bCs/>
                <w:sz w:val="18"/>
                <w:szCs w:val="18"/>
              </w:rPr>
              <w:t>No</w:t>
            </w:r>
          </w:p>
        </w:tc>
      </w:tr>
      <w:tr w:rsidR="00B66013" w:rsidRPr="001E3F8A" w14:paraId="5A4899D7"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10E28C46" w14:textId="77777777" w:rsidR="00B66013" w:rsidRPr="001E3F8A" w:rsidRDefault="00B66013" w:rsidP="00CA0BA7">
            <w:pPr>
              <w:rPr>
                <w:rFonts w:cs="Segoe UI"/>
                <w:b/>
                <w:bCs/>
                <w:sz w:val="18"/>
                <w:szCs w:val="18"/>
              </w:rPr>
            </w:pPr>
            <w:r w:rsidRPr="001E3F8A">
              <w:rPr>
                <w:rFonts w:cs="Segoe UI"/>
                <w:b/>
                <w:bCs/>
                <w:sz w:val="18"/>
                <w:szCs w:val="18"/>
              </w:rPr>
              <w:t>Level</w:t>
            </w:r>
          </w:p>
        </w:tc>
        <w:tc>
          <w:tcPr>
            <w:tcW w:w="6560" w:type="dxa"/>
          </w:tcPr>
          <w:p w14:paraId="5E2C0855" w14:textId="77777777" w:rsidR="00B66013" w:rsidRPr="001E3F8A" w:rsidRDefault="00B66013" w:rsidP="00CA0BA7">
            <w:pPr>
              <w:jc w:val="left"/>
              <w:rPr>
                <w:sz w:val="18"/>
                <w:szCs w:val="18"/>
              </w:rPr>
            </w:pPr>
            <w:r w:rsidRPr="001E3F8A">
              <w:rPr>
                <w:sz w:val="18"/>
                <w:szCs w:val="18"/>
              </w:rPr>
              <w:t>UAE Public Sector</w:t>
            </w:r>
          </w:p>
        </w:tc>
      </w:tr>
      <w:tr w:rsidR="00197B20" w:rsidRPr="001E3F8A" w14:paraId="7828DE98" w14:textId="77777777" w:rsidTr="00197B20">
        <w:trPr>
          <w:cnfStyle w:val="000000100000" w:firstRow="0" w:lastRow="0" w:firstColumn="0" w:lastColumn="0" w:oddVBand="0" w:evenVBand="0" w:oddHBand="1" w:evenHBand="0" w:firstRowFirstColumn="0" w:firstRowLastColumn="0" w:lastRowFirstColumn="0" w:lastRowLastColumn="0"/>
          <w:trHeight w:val="576"/>
        </w:trPr>
        <w:tc>
          <w:tcPr>
            <w:tcW w:w="2070" w:type="dxa"/>
          </w:tcPr>
          <w:p w14:paraId="2E42BBB3" w14:textId="77777777" w:rsidR="00197B20" w:rsidRPr="001E3F8A" w:rsidRDefault="00197B20" w:rsidP="00CA0BA7">
            <w:pPr>
              <w:rPr>
                <w:rFonts w:cs="Segoe UI"/>
                <w:b/>
                <w:bCs/>
                <w:sz w:val="18"/>
                <w:szCs w:val="18"/>
              </w:rPr>
            </w:pPr>
            <w:r w:rsidRPr="001E3F8A">
              <w:rPr>
                <w:rFonts w:cs="Segoe UI"/>
                <w:b/>
                <w:bCs/>
                <w:sz w:val="18"/>
                <w:szCs w:val="18"/>
              </w:rPr>
              <w:t>Recommendation</w:t>
            </w:r>
          </w:p>
        </w:tc>
        <w:tc>
          <w:tcPr>
            <w:tcW w:w="6560" w:type="dxa"/>
          </w:tcPr>
          <w:p w14:paraId="51279FC3" w14:textId="5D65088A" w:rsidR="00197B20" w:rsidRPr="001E3F8A" w:rsidRDefault="002541C9" w:rsidP="00197B20">
            <w:pPr>
              <w:jc w:val="left"/>
              <w:rPr>
                <w:i/>
                <w:iCs/>
                <w:sz w:val="16"/>
                <w:szCs w:val="16"/>
                <w:u w:val="single"/>
              </w:rPr>
            </w:pPr>
            <w:r>
              <w:rPr>
                <w:i/>
                <w:iCs/>
                <w:color w:val="D29F0F" w:themeColor="background2" w:themeShade="80"/>
                <w:sz w:val="16"/>
                <w:szCs w:val="16"/>
                <w:u w:val="single"/>
              </w:rPr>
              <w:fldChar w:fldCharType="begin"/>
            </w:r>
            <w:r w:rsidRPr="002541C9">
              <w:rPr>
                <w:i/>
                <w:iCs/>
                <w:color w:val="D29F0F" w:themeColor="background2" w:themeShade="80"/>
                <w:sz w:val="16"/>
                <w:szCs w:val="16"/>
                <w:u w:val="single"/>
              </w:rPr>
              <w:instrText xml:space="preserve"> REF _Ref54645220 \r \h </w:instrText>
            </w:r>
            <w:r>
              <w:rPr>
                <w:i/>
                <w:iCs/>
                <w:color w:val="D29F0F" w:themeColor="background2" w:themeShade="80"/>
                <w:sz w:val="16"/>
                <w:szCs w:val="16"/>
                <w:u w:val="single"/>
              </w:rPr>
              <w:instrText xml:space="preserve"> \* MERGEFORMAT </w:instrText>
            </w:r>
            <w:r>
              <w:rPr>
                <w:i/>
                <w:iCs/>
                <w:color w:val="D29F0F" w:themeColor="background2" w:themeShade="80"/>
                <w:sz w:val="16"/>
                <w:szCs w:val="16"/>
                <w:u w:val="single"/>
              </w:rPr>
            </w:r>
            <w:r>
              <w:rPr>
                <w:i/>
                <w:iCs/>
                <w:color w:val="D29F0F" w:themeColor="background2" w:themeShade="80"/>
                <w:sz w:val="16"/>
                <w:szCs w:val="16"/>
                <w:u w:val="single"/>
              </w:rPr>
              <w:fldChar w:fldCharType="separate"/>
            </w:r>
            <w:r w:rsidRPr="002541C9">
              <w:rPr>
                <w:i/>
                <w:iCs/>
                <w:color w:val="D29F0F" w:themeColor="background2" w:themeShade="80"/>
                <w:sz w:val="16"/>
                <w:szCs w:val="16"/>
                <w:u w:val="single"/>
                <w:cs/>
              </w:rPr>
              <w:t>‎</w:t>
            </w:r>
            <w:r w:rsidRPr="002541C9">
              <w:rPr>
                <w:i/>
                <w:iCs/>
                <w:color w:val="D29F0F" w:themeColor="background2" w:themeShade="80"/>
                <w:sz w:val="16"/>
                <w:szCs w:val="16"/>
                <w:u w:val="single"/>
              </w:rPr>
              <w:t>23.2.9</w:t>
            </w:r>
            <w:r>
              <w:rPr>
                <w:i/>
                <w:iCs/>
                <w:color w:val="D29F0F" w:themeColor="background2" w:themeShade="80"/>
                <w:sz w:val="16"/>
                <w:szCs w:val="16"/>
                <w:u w:val="single"/>
              </w:rPr>
              <w:fldChar w:fldCharType="end"/>
            </w:r>
            <w:r w:rsidRPr="002541C9">
              <w:rPr>
                <w:i/>
                <w:iCs/>
                <w:color w:val="D29F0F" w:themeColor="background2" w:themeShade="80"/>
                <w:sz w:val="16"/>
                <w:szCs w:val="16"/>
                <w:u w:val="single"/>
              </w:rPr>
              <w:t xml:space="preserve"> </w:t>
            </w:r>
            <w:r w:rsidRPr="002541C9">
              <w:rPr>
                <w:i/>
                <w:iCs/>
                <w:color w:val="D29F0F" w:themeColor="background2" w:themeShade="80"/>
                <w:sz w:val="16"/>
                <w:szCs w:val="16"/>
                <w:u w:val="single"/>
              </w:rPr>
              <w:fldChar w:fldCharType="begin"/>
            </w:r>
            <w:r w:rsidRPr="002541C9">
              <w:rPr>
                <w:i/>
                <w:iCs/>
                <w:color w:val="D29F0F" w:themeColor="background2" w:themeShade="80"/>
                <w:sz w:val="16"/>
                <w:szCs w:val="16"/>
                <w:u w:val="single"/>
              </w:rPr>
              <w:instrText xml:space="preserve"> REF _Ref54645220 \h </w:instrText>
            </w:r>
            <w:r>
              <w:rPr>
                <w:i/>
                <w:iCs/>
                <w:color w:val="D29F0F" w:themeColor="background2" w:themeShade="80"/>
                <w:sz w:val="16"/>
                <w:szCs w:val="16"/>
                <w:u w:val="single"/>
              </w:rPr>
              <w:instrText xml:space="preserve"> \* MERGEFORMAT </w:instrText>
            </w:r>
            <w:r w:rsidRPr="002541C9">
              <w:rPr>
                <w:i/>
                <w:iCs/>
                <w:color w:val="D29F0F" w:themeColor="background2" w:themeShade="80"/>
                <w:sz w:val="16"/>
                <w:szCs w:val="16"/>
                <w:u w:val="single"/>
              </w:rPr>
            </w:r>
            <w:r w:rsidRPr="002541C9">
              <w:rPr>
                <w:i/>
                <w:iCs/>
                <w:color w:val="D29F0F" w:themeColor="background2" w:themeShade="80"/>
                <w:sz w:val="16"/>
                <w:szCs w:val="16"/>
                <w:u w:val="single"/>
              </w:rPr>
              <w:fldChar w:fldCharType="separate"/>
            </w:r>
            <w:r w:rsidRPr="002541C9">
              <w:rPr>
                <w:i/>
                <w:iCs/>
                <w:color w:val="D29F0F" w:themeColor="background2" w:themeShade="80"/>
                <w:sz w:val="16"/>
                <w:szCs w:val="16"/>
                <w:u w:val="single"/>
              </w:rPr>
              <w:t>Recommendation for HRHIS production of geocoded health facility locations</w:t>
            </w:r>
            <w:r w:rsidRPr="002541C9">
              <w:rPr>
                <w:i/>
                <w:iCs/>
                <w:color w:val="D29F0F" w:themeColor="background2" w:themeShade="80"/>
                <w:sz w:val="16"/>
                <w:szCs w:val="16"/>
                <w:u w:val="single"/>
              </w:rPr>
              <w:fldChar w:fldCharType="end"/>
            </w:r>
          </w:p>
        </w:tc>
      </w:tr>
      <w:tr w:rsidR="00B66013" w:rsidRPr="001E3F8A" w14:paraId="64CF7FFF"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2070" w:type="dxa"/>
          </w:tcPr>
          <w:p w14:paraId="52F0567E" w14:textId="77777777" w:rsidR="00B66013" w:rsidRPr="001E3F8A" w:rsidRDefault="00B66013" w:rsidP="00CA0BA7">
            <w:pPr>
              <w:rPr>
                <w:rFonts w:cs="Segoe UI"/>
                <w:b/>
                <w:bCs/>
                <w:sz w:val="18"/>
                <w:szCs w:val="18"/>
              </w:rPr>
            </w:pPr>
            <w:r w:rsidRPr="001E3F8A">
              <w:rPr>
                <w:rFonts w:cs="Segoe UI"/>
                <w:b/>
                <w:bCs/>
                <w:w w:val="89"/>
                <w:sz w:val="18"/>
                <w:szCs w:val="18"/>
              </w:rPr>
              <w:t>Data Sources</w:t>
            </w:r>
          </w:p>
        </w:tc>
        <w:tc>
          <w:tcPr>
            <w:tcW w:w="6560" w:type="dxa"/>
          </w:tcPr>
          <w:p w14:paraId="6933018D" w14:textId="77777777" w:rsidR="00B66013" w:rsidRPr="001E3F8A" w:rsidRDefault="00B66013" w:rsidP="00CA0BA7">
            <w:pPr>
              <w:jc w:val="left"/>
              <w:rPr>
                <w:sz w:val="18"/>
                <w:szCs w:val="18"/>
              </w:rPr>
            </w:pPr>
            <w:r w:rsidRPr="001E3F8A">
              <w:rPr>
                <w:sz w:val="18"/>
                <w:szCs w:val="18"/>
              </w:rPr>
              <w:t>Ministry of Health and Prevention (MOHAP)</w:t>
            </w:r>
          </w:p>
        </w:tc>
      </w:tr>
    </w:tbl>
    <w:p w14:paraId="076E4A8F" w14:textId="77777777" w:rsidR="005A1D84" w:rsidRPr="001E3F8A" w:rsidRDefault="005A1D84" w:rsidP="00323D0E">
      <w:pPr>
        <w:rPr>
          <w:sz w:val="20"/>
          <w:szCs w:val="20"/>
        </w:rPr>
      </w:pPr>
    </w:p>
    <w:p w14:paraId="2D2EF929" w14:textId="77777777" w:rsidR="00197B20" w:rsidRPr="001E3F8A" w:rsidRDefault="00197B20" w:rsidP="00197B20">
      <w:pPr>
        <w:pStyle w:val="Heading2"/>
        <w:rPr>
          <w:sz w:val="24"/>
          <w:szCs w:val="24"/>
        </w:rPr>
      </w:pPr>
      <w:bookmarkStart w:id="89" w:name="_Toc61959457"/>
      <w:r w:rsidRPr="001E3F8A">
        <w:rPr>
          <w:sz w:val="24"/>
          <w:szCs w:val="24"/>
        </w:rPr>
        <w:t>Module Summary</w:t>
      </w:r>
      <w:bookmarkEnd w:id="89"/>
    </w:p>
    <w:p w14:paraId="7E196FFC" w14:textId="77777777" w:rsidR="00197B20" w:rsidRPr="001E3F8A" w:rsidRDefault="00197B20" w:rsidP="00197B20">
      <w:pPr>
        <w:pStyle w:val="IntenseQuote"/>
        <w:rPr>
          <w:sz w:val="20"/>
          <w:szCs w:val="20"/>
        </w:rPr>
      </w:pPr>
      <w:r w:rsidRPr="001E3F8A">
        <w:rPr>
          <w:sz w:val="20"/>
          <w:szCs w:val="20"/>
        </w:rPr>
        <w:t>Key Summary for Governance and Health Workforce policies</w:t>
      </w:r>
    </w:p>
    <w:p w14:paraId="30EA0B70" w14:textId="77777777" w:rsidR="00197B20" w:rsidRPr="001E3F8A" w:rsidRDefault="00197B20" w:rsidP="00197B20">
      <w:pPr>
        <w:pStyle w:val="ListParagraph"/>
        <w:numPr>
          <w:ilvl w:val="0"/>
          <w:numId w:val="25"/>
        </w:numPr>
        <w:spacing w:after="240"/>
        <w:rPr>
          <w:sz w:val="20"/>
          <w:szCs w:val="20"/>
        </w:rPr>
      </w:pPr>
      <w:r w:rsidRPr="001E3F8A">
        <w:rPr>
          <w:sz w:val="20"/>
          <w:szCs w:val="20"/>
        </w:rPr>
        <w:t xml:space="preserve">The </w:t>
      </w:r>
      <w:r w:rsidRPr="001E3F8A">
        <w:rPr>
          <w:rStyle w:val="IntenseQuoteChar"/>
          <w:i/>
          <w:iCs/>
          <w:sz w:val="22"/>
          <w:szCs w:val="20"/>
        </w:rPr>
        <w:t>Bayanati (HRHIS System)</w:t>
      </w:r>
      <w:r w:rsidRPr="001E3F8A">
        <w:rPr>
          <w:sz w:val="20"/>
          <w:szCs w:val="20"/>
        </w:rPr>
        <w:t xml:space="preserve"> has data for tracking Entries, Stock and Exits from Health Labour Market.</w:t>
      </w:r>
    </w:p>
    <w:p w14:paraId="1DC588F4" w14:textId="77777777" w:rsidR="00197B20" w:rsidRPr="001E3F8A" w:rsidRDefault="00197B20" w:rsidP="00197B20">
      <w:pPr>
        <w:pStyle w:val="ListParagraph"/>
        <w:numPr>
          <w:ilvl w:val="0"/>
          <w:numId w:val="25"/>
        </w:numPr>
        <w:spacing w:after="240"/>
        <w:rPr>
          <w:sz w:val="20"/>
          <w:szCs w:val="20"/>
        </w:rPr>
      </w:pPr>
      <w:r w:rsidRPr="001E3F8A">
        <w:rPr>
          <w:sz w:val="20"/>
          <w:szCs w:val="20"/>
        </w:rPr>
        <w:t xml:space="preserve">Above HRHIS system </w:t>
      </w:r>
      <w:r w:rsidRPr="001E3F8A">
        <w:rPr>
          <w:rStyle w:val="IntenseQuoteChar"/>
          <w:i/>
          <w:iCs/>
          <w:sz w:val="22"/>
          <w:szCs w:val="20"/>
        </w:rPr>
        <w:t>does not track</w:t>
      </w:r>
      <w:r w:rsidRPr="001E3F8A">
        <w:rPr>
          <w:sz w:val="20"/>
          <w:szCs w:val="20"/>
        </w:rPr>
        <w:t xml:space="preserve"> data pertaining to outputs from Health Education &amp; Training institutes and geocoded health facility locations.</w:t>
      </w:r>
    </w:p>
    <w:p w14:paraId="3E23B422" w14:textId="77777777" w:rsidR="00197B20" w:rsidRPr="001E3F8A" w:rsidRDefault="00197B20" w:rsidP="00197B20">
      <w:pPr>
        <w:pStyle w:val="ListParagraph"/>
        <w:numPr>
          <w:ilvl w:val="0"/>
          <w:numId w:val="25"/>
        </w:numPr>
        <w:spacing w:after="240"/>
        <w:rPr>
          <w:sz w:val="20"/>
          <w:szCs w:val="20"/>
        </w:rPr>
      </w:pPr>
      <w:r w:rsidRPr="001E3F8A">
        <w:rPr>
          <w:sz w:val="20"/>
          <w:szCs w:val="20"/>
        </w:rPr>
        <w:t xml:space="preserve">Currently there is a manual </w:t>
      </w:r>
      <w:r w:rsidRPr="001E3F8A">
        <w:rPr>
          <w:rStyle w:val="IntenseQuoteChar"/>
          <w:i/>
          <w:iCs/>
          <w:sz w:val="22"/>
          <w:szCs w:val="20"/>
        </w:rPr>
        <w:t>email based reporting process</w:t>
      </w:r>
      <w:r w:rsidRPr="001E3F8A">
        <w:rPr>
          <w:sz w:val="20"/>
          <w:szCs w:val="20"/>
        </w:rPr>
        <w:t xml:space="preserve"> for </w:t>
      </w:r>
      <w:r w:rsidRPr="001E3F8A">
        <w:rPr>
          <w:rStyle w:val="IntenseQuoteChar"/>
          <w:i/>
          <w:iCs/>
          <w:sz w:val="22"/>
          <w:szCs w:val="20"/>
        </w:rPr>
        <w:t>IHR</w:t>
      </w:r>
      <w:r w:rsidRPr="001E3F8A">
        <w:rPr>
          <w:sz w:val="20"/>
          <w:szCs w:val="20"/>
        </w:rPr>
        <w:t xml:space="preserve"> reporting to WHO.</w:t>
      </w:r>
    </w:p>
    <w:p w14:paraId="7AC25EBB" w14:textId="77777777" w:rsidR="00197B20" w:rsidRPr="001E3F8A" w:rsidRDefault="00197B20" w:rsidP="00197B20">
      <w:pPr>
        <w:pStyle w:val="ListParagraph"/>
        <w:numPr>
          <w:ilvl w:val="0"/>
          <w:numId w:val="25"/>
        </w:numPr>
        <w:spacing w:after="240"/>
        <w:rPr>
          <w:sz w:val="20"/>
          <w:szCs w:val="20"/>
        </w:rPr>
      </w:pPr>
      <w:r w:rsidRPr="001E3F8A">
        <w:rPr>
          <w:rStyle w:val="IntenseQuoteChar"/>
          <w:i/>
          <w:iCs/>
          <w:sz w:val="22"/>
          <w:szCs w:val="20"/>
        </w:rPr>
        <w:t>Skilled attendance at birth</w:t>
      </w:r>
      <w:r w:rsidRPr="001E3F8A">
        <w:rPr>
          <w:sz w:val="20"/>
          <w:szCs w:val="20"/>
        </w:rPr>
        <w:t xml:space="preserve"> reporting is currently handled by </w:t>
      </w:r>
      <w:r w:rsidRPr="001E3F8A">
        <w:rPr>
          <w:rStyle w:val="IntenseQuoteChar"/>
          <w:i/>
          <w:iCs/>
          <w:sz w:val="22"/>
          <w:szCs w:val="20"/>
        </w:rPr>
        <w:t>Wareed (HIS System)</w:t>
      </w:r>
      <w:r w:rsidRPr="001E3F8A">
        <w:rPr>
          <w:sz w:val="20"/>
          <w:szCs w:val="20"/>
        </w:rPr>
        <w:t xml:space="preserve"> of MOHAP.</w:t>
      </w:r>
    </w:p>
    <w:p w14:paraId="0DB918BC" w14:textId="77777777" w:rsidR="00197B20" w:rsidRPr="001E3F8A" w:rsidRDefault="00197B20" w:rsidP="00197B20">
      <w:pPr>
        <w:pStyle w:val="ListParagraph"/>
        <w:numPr>
          <w:ilvl w:val="0"/>
          <w:numId w:val="25"/>
        </w:numPr>
        <w:spacing w:after="240"/>
        <w:rPr>
          <w:sz w:val="20"/>
          <w:szCs w:val="20"/>
        </w:rPr>
      </w:pPr>
      <w:r w:rsidRPr="001E3F8A">
        <w:rPr>
          <w:rStyle w:val="IntenseQuoteChar"/>
          <w:i/>
          <w:iCs/>
          <w:sz w:val="22"/>
          <w:szCs w:val="20"/>
        </w:rPr>
        <w:t>Geocoded</w:t>
      </w:r>
      <w:r w:rsidRPr="001E3F8A">
        <w:rPr>
          <w:sz w:val="20"/>
          <w:szCs w:val="20"/>
        </w:rPr>
        <w:t xml:space="preserve"> facility locations are currently present in </w:t>
      </w:r>
      <w:r w:rsidRPr="001E3F8A">
        <w:rPr>
          <w:rStyle w:val="IntenseQuoteChar"/>
          <w:i/>
          <w:iCs/>
          <w:sz w:val="22"/>
          <w:szCs w:val="20"/>
        </w:rPr>
        <w:t>MOHAP Licensing System</w:t>
      </w:r>
      <w:r w:rsidRPr="001E3F8A">
        <w:rPr>
          <w:sz w:val="20"/>
          <w:szCs w:val="20"/>
        </w:rPr>
        <w:t>.</w:t>
      </w:r>
    </w:p>
    <w:p w14:paraId="10F68DE3" w14:textId="77777777" w:rsidR="009868F2" w:rsidRPr="001E3F8A" w:rsidRDefault="009868F2">
      <w:pPr>
        <w:spacing w:line="264" w:lineRule="auto"/>
        <w:rPr>
          <w:sz w:val="20"/>
          <w:szCs w:val="20"/>
        </w:rPr>
      </w:pPr>
      <w:r w:rsidRPr="001E3F8A">
        <w:rPr>
          <w:sz w:val="20"/>
          <w:szCs w:val="20"/>
        </w:rPr>
        <w:br w:type="page"/>
      </w:r>
    </w:p>
    <w:p w14:paraId="5DADE9AC" w14:textId="77777777" w:rsidR="009868F2" w:rsidRPr="001E3F8A" w:rsidRDefault="003D1A4D" w:rsidP="003D1A4D">
      <w:pPr>
        <w:pStyle w:val="Heading1"/>
        <w:rPr>
          <w:sz w:val="32"/>
          <w:szCs w:val="32"/>
        </w:rPr>
      </w:pPr>
      <w:bookmarkStart w:id="90" w:name="_Toc61959458"/>
      <w:r w:rsidRPr="001E3F8A">
        <w:rPr>
          <w:sz w:val="32"/>
          <w:szCs w:val="32"/>
        </w:rPr>
        <w:lastRenderedPageBreak/>
        <w:t>CHAPTER 14: NHWA INTERNATIONAL COMPARISONS</w:t>
      </w:r>
      <w:bookmarkEnd w:id="90"/>
    </w:p>
    <w:p w14:paraId="73EA4BC4" w14:textId="77777777" w:rsidR="003D1A4D" w:rsidRPr="001E3F8A" w:rsidRDefault="003D1A4D" w:rsidP="003D1A4D">
      <w:pPr>
        <w:rPr>
          <w:sz w:val="20"/>
          <w:szCs w:val="20"/>
        </w:rPr>
      </w:pPr>
    </w:p>
    <w:p w14:paraId="7E6987B3" w14:textId="77777777" w:rsidR="003D1A4D" w:rsidRPr="001E3F8A" w:rsidRDefault="003D1A4D" w:rsidP="003D1A4D">
      <w:pPr>
        <w:pStyle w:val="Heading2"/>
        <w:rPr>
          <w:sz w:val="24"/>
          <w:szCs w:val="24"/>
        </w:rPr>
      </w:pPr>
      <w:bookmarkStart w:id="91" w:name="_Toc61959459"/>
      <w:r w:rsidRPr="001E3F8A">
        <w:rPr>
          <w:sz w:val="24"/>
          <w:szCs w:val="24"/>
        </w:rPr>
        <w:t>Overview</w:t>
      </w:r>
      <w:bookmarkEnd w:id="91"/>
    </w:p>
    <w:p w14:paraId="3187D4A4" w14:textId="77777777" w:rsidR="003D1A4D" w:rsidRPr="001E3F8A" w:rsidRDefault="003D1A4D" w:rsidP="003D1A4D">
      <w:pPr>
        <w:rPr>
          <w:sz w:val="20"/>
          <w:szCs w:val="20"/>
        </w:rPr>
      </w:pPr>
      <w:r w:rsidRPr="001E3F8A">
        <w:rPr>
          <w:sz w:val="20"/>
          <w:szCs w:val="20"/>
        </w:rPr>
        <w:t xml:space="preserve">Key NHWA health workforce indicators are presented here pertaining to </w:t>
      </w:r>
      <w:r w:rsidRPr="001E3F8A">
        <w:rPr>
          <w:rFonts w:ascii="Segoe UI Semibold" w:eastAsiaTheme="majorEastAsia" w:hAnsi="Segoe UI Semibold" w:cs="Segoe UI Semibold"/>
          <w:bCs/>
          <w:color w:val="B68A35"/>
          <w:szCs w:val="22"/>
        </w:rPr>
        <w:t>Gender Distribution</w:t>
      </w:r>
      <w:r w:rsidRPr="001E3F8A">
        <w:rPr>
          <w:sz w:val="20"/>
          <w:szCs w:val="20"/>
        </w:rPr>
        <w:t xml:space="preserve"> and </w:t>
      </w:r>
      <w:r w:rsidRPr="001E3F8A">
        <w:rPr>
          <w:rFonts w:ascii="Segoe UI Semibold" w:eastAsiaTheme="majorEastAsia" w:hAnsi="Segoe UI Semibold" w:cs="Segoe UI Semibold"/>
          <w:bCs/>
          <w:color w:val="B68A35"/>
          <w:szCs w:val="22"/>
        </w:rPr>
        <w:t>Category-wise</w:t>
      </w:r>
      <w:r w:rsidRPr="001E3F8A">
        <w:rPr>
          <w:sz w:val="20"/>
          <w:szCs w:val="20"/>
        </w:rPr>
        <w:t xml:space="preserve"> health worker density per 10 000 population. </w:t>
      </w:r>
    </w:p>
    <w:p w14:paraId="42F55FBC" w14:textId="77777777" w:rsidR="003D1A4D" w:rsidRPr="001E3F8A" w:rsidRDefault="003D1A4D" w:rsidP="003D1A4D">
      <w:pPr>
        <w:rPr>
          <w:sz w:val="20"/>
          <w:szCs w:val="20"/>
        </w:rPr>
      </w:pPr>
      <w:r w:rsidRPr="001E3F8A">
        <w:rPr>
          <w:sz w:val="20"/>
          <w:szCs w:val="20"/>
        </w:rPr>
        <w:t>UAE’s performance in these Indicators against top five countries are presented below to ascertain global health workforce comparability.</w:t>
      </w:r>
    </w:p>
    <w:p w14:paraId="5A668610" w14:textId="477249E1" w:rsidR="001A08BB" w:rsidRPr="001E3F8A" w:rsidRDefault="001A08BB" w:rsidP="001A08BB">
      <w:pPr>
        <w:rPr>
          <w:sz w:val="20"/>
          <w:szCs w:val="20"/>
        </w:rPr>
      </w:pPr>
      <w:r w:rsidRPr="001E3F8A">
        <w:rPr>
          <w:rFonts w:ascii="Segoe UI Semibold" w:hAnsi="Segoe UI Semibold" w:cs="Segoe UI Semibold"/>
          <w:sz w:val="20"/>
          <w:szCs w:val="20"/>
        </w:rPr>
        <w:t>Note</w:t>
      </w:r>
      <w:r w:rsidRPr="001E3F8A">
        <w:rPr>
          <w:sz w:val="20"/>
          <w:szCs w:val="20"/>
        </w:rPr>
        <w:t>: All the indicator data present in this chapter are obtained from (WHO - Global Health Workforce Statistics,)</w:t>
      </w:r>
      <w:r w:rsidR="00320394" w:rsidRPr="001E3F8A">
        <w:rPr>
          <w:sz w:val="20"/>
          <w:szCs w:val="20"/>
        </w:rPr>
        <w:t>.</w:t>
      </w:r>
    </w:p>
    <w:p w14:paraId="2A31FAB1" w14:textId="77777777" w:rsidR="001A08BB" w:rsidRPr="001E3F8A" w:rsidRDefault="001A08BB" w:rsidP="001A08BB">
      <w:pPr>
        <w:pStyle w:val="Heading2"/>
        <w:rPr>
          <w:sz w:val="24"/>
          <w:szCs w:val="24"/>
        </w:rPr>
      </w:pPr>
      <w:bookmarkStart w:id="92" w:name="_Toc61959460"/>
      <w:r w:rsidRPr="001E3F8A">
        <w:rPr>
          <w:sz w:val="24"/>
          <w:szCs w:val="24"/>
        </w:rPr>
        <w:t>Gender Distribution Indicator</w:t>
      </w:r>
      <w:bookmarkEnd w:id="92"/>
    </w:p>
    <w:p w14:paraId="5A6B1AD6" w14:textId="77777777" w:rsidR="001A08BB" w:rsidRPr="001E3F8A" w:rsidRDefault="001A08BB" w:rsidP="001A08BB">
      <w:pPr>
        <w:rPr>
          <w:sz w:val="20"/>
          <w:szCs w:val="20"/>
        </w:rPr>
      </w:pPr>
      <w:r w:rsidRPr="001E3F8A">
        <w:rPr>
          <w:sz w:val="20"/>
          <w:szCs w:val="20"/>
        </w:rPr>
        <w:t>We are measuring gender distribution based on difference between percentage of male workforce and percentage of female workforce.</w:t>
      </w:r>
    </w:p>
    <w:p w14:paraId="59F168F8" w14:textId="77777777" w:rsidR="001A08BB" w:rsidRPr="001E3F8A" w:rsidRDefault="001A08BB" w:rsidP="001A08BB">
      <w:pPr>
        <w:pStyle w:val="Heading3"/>
        <w:rPr>
          <w:sz w:val="22"/>
          <w:szCs w:val="22"/>
        </w:rPr>
      </w:pPr>
      <w:bookmarkStart w:id="93" w:name="_Toc61959461"/>
      <w:r w:rsidRPr="001E3F8A">
        <w:rPr>
          <w:sz w:val="22"/>
          <w:szCs w:val="22"/>
        </w:rPr>
        <w:t>Medical Doctor</w:t>
      </w:r>
      <w:bookmarkEnd w:id="93"/>
    </w:p>
    <w:p w14:paraId="1D54DB25" w14:textId="77777777" w:rsidR="003D1A4D" w:rsidRPr="001E3F8A" w:rsidRDefault="001A08BB" w:rsidP="001A08BB">
      <w:pPr>
        <w:rPr>
          <w:rFonts w:ascii="Segoe UI Semibold" w:eastAsiaTheme="majorEastAsia" w:hAnsi="Segoe UI Semibold" w:cs="Segoe UI Semibold"/>
          <w:bCs/>
          <w:color w:val="B68A35"/>
          <w:szCs w:val="22"/>
        </w:rPr>
      </w:pPr>
      <w:r w:rsidRPr="001E3F8A">
        <w:rPr>
          <w:sz w:val="20"/>
          <w:szCs w:val="20"/>
        </w:rPr>
        <w:t xml:space="preserve">As per below mentioned countries, the gap in Medical Doctors workforce between men and women is highest in </w:t>
      </w:r>
      <w:r w:rsidRPr="001E3F8A">
        <w:rPr>
          <w:rFonts w:ascii="Segoe UI Semibold" w:eastAsiaTheme="majorEastAsia" w:hAnsi="Segoe UI Semibold" w:cs="Segoe UI Semibold"/>
          <w:bCs/>
          <w:color w:val="B68A35"/>
          <w:szCs w:val="22"/>
        </w:rPr>
        <w:t>UAE</w:t>
      </w:r>
      <w:r w:rsidRPr="001E3F8A">
        <w:rPr>
          <w:sz w:val="20"/>
          <w:szCs w:val="20"/>
        </w:rPr>
        <w:t xml:space="preserve"> with </w:t>
      </w:r>
      <w:r w:rsidRPr="001E3F8A">
        <w:rPr>
          <w:rFonts w:ascii="Segoe UI Semibold" w:eastAsiaTheme="majorEastAsia" w:hAnsi="Segoe UI Semibold" w:cs="Segoe UI Semibold"/>
          <w:bCs/>
          <w:color w:val="B68A35"/>
          <w:szCs w:val="22"/>
        </w:rPr>
        <w:t>17.35%.</w:t>
      </w:r>
    </w:p>
    <w:p w14:paraId="5B67E73E" w14:textId="77777777" w:rsidR="00933BAE" w:rsidRPr="001E3F8A" w:rsidRDefault="00933BAE" w:rsidP="00EA24CA">
      <w:pPr>
        <w:rPr>
          <w:sz w:val="20"/>
          <w:szCs w:val="20"/>
        </w:rPr>
      </w:pPr>
      <w:r w:rsidRPr="001E3F8A">
        <w:rPr>
          <w:sz w:val="20"/>
          <w:szCs w:val="20"/>
        </w:rPr>
        <w:t xml:space="preserve">In </w:t>
      </w:r>
      <w:r w:rsidRPr="001E3F8A">
        <w:rPr>
          <w:rFonts w:ascii="Segoe UI Semibold" w:eastAsiaTheme="majorEastAsia" w:hAnsi="Segoe UI Semibold" w:cs="Segoe UI Semibold"/>
          <w:bCs/>
          <w:color w:val="B68A35"/>
          <w:szCs w:val="22"/>
        </w:rPr>
        <w:t>Norway</w:t>
      </w:r>
      <w:r w:rsidRPr="001E3F8A">
        <w:rPr>
          <w:sz w:val="20"/>
          <w:szCs w:val="20"/>
        </w:rPr>
        <w:t xml:space="preserve"> there is lowest gender distribution parity in Medical Doctor workforce with small gap of </w:t>
      </w:r>
      <w:r w:rsidRPr="001E3F8A">
        <w:rPr>
          <w:rFonts w:ascii="Segoe UI Semibold" w:eastAsiaTheme="majorEastAsia" w:hAnsi="Segoe UI Semibold" w:cs="Segoe UI Semibold"/>
          <w:bCs/>
          <w:color w:val="B68A35"/>
          <w:szCs w:val="22"/>
        </w:rPr>
        <w:t>0.13%</w:t>
      </w:r>
    </w:p>
    <w:p w14:paraId="3C1F1655" w14:textId="77777777" w:rsidR="00910D48" w:rsidRPr="001E3F8A" w:rsidRDefault="00910D48" w:rsidP="001A08BB">
      <w:pPr>
        <w:rPr>
          <w:sz w:val="20"/>
          <w:szCs w:val="20"/>
        </w:rPr>
      </w:pPr>
      <w:r w:rsidRPr="001E3F8A">
        <w:rPr>
          <w:rFonts w:asciiTheme="majorBidi" w:hAnsiTheme="majorBidi" w:cstheme="majorBidi"/>
          <w:noProof/>
          <w:sz w:val="20"/>
          <w:szCs w:val="20"/>
          <w:lang w:val="en-GB" w:eastAsia="en-GB"/>
        </w:rPr>
        <w:drawing>
          <wp:inline distT="0" distB="0" distL="0" distR="0" wp14:anchorId="1F8E90C7" wp14:editId="3B54F7A3">
            <wp:extent cx="5486400" cy="2710598"/>
            <wp:effectExtent l="0" t="0" r="0" b="0"/>
            <wp:docPr id="461" name="Chart 461"/>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0FA8886F" w14:textId="5AFB3D01" w:rsidR="00910D48" w:rsidRPr="001E3F8A" w:rsidRDefault="004C3FB0" w:rsidP="004C3FB0">
      <w:pPr>
        <w:pStyle w:val="Figures"/>
        <w:rPr>
          <w:sz w:val="16"/>
          <w:szCs w:val="16"/>
        </w:rPr>
      </w:pPr>
      <w:bookmarkStart w:id="94" w:name="_Toc61959383"/>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24</w:t>
      </w:r>
      <w:r w:rsidR="008A1DCC" w:rsidRPr="001E3F8A">
        <w:rPr>
          <w:noProof/>
          <w:sz w:val="16"/>
          <w:szCs w:val="16"/>
        </w:rPr>
        <w:fldChar w:fldCharType="end"/>
      </w:r>
      <w:r w:rsidRPr="001E3F8A">
        <w:rPr>
          <w:noProof/>
          <w:sz w:val="16"/>
          <w:szCs w:val="16"/>
        </w:rPr>
        <w:t xml:space="preserve"> - Medical Doctor - Global Gender Comparison</w:t>
      </w:r>
      <w:bookmarkEnd w:id="94"/>
    </w:p>
    <w:p w14:paraId="4F86BDB9" w14:textId="77777777" w:rsidR="00EA24CA" w:rsidRPr="001E3F8A" w:rsidRDefault="00EA24CA">
      <w:pPr>
        <w:spacing w:line="264" w:lineRule="auto"/>
        <w:rPr>
          <w:sz w:val="20"/>
          <w:szCs w:val="20"/>
        </w:rPr>
      </w:pPr>
      <w:r w:rsidRPr="001E3F8A">
        <w:rPr>
          <w:sz w:val="20"/>
          <w:szCs w:val="20"/>
        </w:rPr>
        <w:br w:type="page"/>
      </w:r>
    </w:p>
    <w:p w14:paraId="7F295345" w14:textId="77777777" w:rsidR="00EA24CA" w:rsidRPr="001E3F8A" w:rsidRDefault="00EA24CA" w:rsidP="00EA24CA">
      <w:pPr>
        <w:pStyle w:val="Heading3"/>
        <w:rPr>
          <w:sz w:val="22"/>
          <w:szCs w:val="22"/>
        </w:rPr>
      </w:pPr>
      <w:bookmarkStart w:id="95" w:name="_Toc61959462"/>
      <w:r w:rsidRPr="001E3F8A">
        <w:rPr>
          <w:sz w:val="22"/>
          <w:szCs w:val="22"/>
        </w:rPr>
        <w:lastRenderedPageBreak/>
        <w:t>Nursing</w:t>
      </w:r>
      <w:bookmarkEnd w:id="95"/>
    </w:p>
    <w:p w14:paraId="6F6C81F0" w14:textId="77777777" w:rsidR="00910D48" w:rsidRPr="001E3F8A" w:rsidRDefault="00EA24CA" w:rsidP="00EA24CA">
      <w:pPr>
        <w:rPr>
          <w:rFonts w:ascii="Segoe UI Semibold" w:eastAsiaTheme="majorEastAsia" w:hAnsi="Segoe UI Semibold" w:cs="Segoe UI Semibold"/>
          <w:bCs/>
          <w:color w:val="B68A35"/>
          <w:szCs w:val="22"/>
        </w:rPr>
      </w:pPr>
      <w:r w:rsidRPr="001E3F8A">
        <w:rPr>
          <w:sz w:val="20"/>
          <w:szCs w:val="20"/>
        </w:rPr>
        <w:t xml:space="preserve">As per below mentioned countries, the gap in Nursing workforce between men and women is highest in </w:t>
      </w:r>
      <w:r w:rsidRPr="001E3F8A">
        <w:rPr>
          <w:rFonts w:ascii="Segoe UI Semibold" w:eastAsiaTheme="majorEastAsia" w:hAnsi="Segoe UI Semibold" w:cs="Segoe UI Semibold"/>
          <w:bCs/>
          <w:color w:val="B68A35"/>
          <w:szCs w:val="22"/>
        </w:rPr>
        <w:t>Ireland</w:t>
      </w:r>
      <w:r w:rsidRPr="001E3F8A">
        <w:rPr>
          <w:sz w:val="20"/>
          <w:szCs w:val="20"/>
        </w:rPr>
        <w:t xml:space="preserve"> with </w:t>
      </w:r>
      <w:r w:rsidRPr="001E3F8A">
        <w:rPr>
          <w:rFonts w:ascii="Segoe UI Semibold" w:eastAsiaTheme="majorEastAsia" w:hAnsi="Segoe UI Semibold" w:cs="Segoe UI Semibold"/>
          <w:bCs/>
          <w:color w:val="B68A35"/>
          <w:szCs w:val="22"/>
        </w:rPr>
        <w:t>-98.04%</w:t>
      </w:r>
    </w:p>
    <w:p w14:paraId="30C1C867" w14:textId="77777777" w:rsidR="007208B9" w:rsidRPr="001E3F8A" w:rsidRDefault="00EA24CA" w:rsidP="001A08BB">
      <w:pPr>
        <w:rPr>
          <w:rFonts w:ascii="Segoe UI Semibold" w:eastAsiaTheme="majorEastAsia" w:hAnsi="Segoe UI Semibold" w:cs="Segoe UI Semibold"/>
          <w:bCs/>
          <w:color w:val="B68A35"/>
          <w:szCs w:val="22"/>
        </w:rPr>
      </w:pPr>
      <w:r w:rsidRPr="001E3F8A">
        <w:rPr>
          <w:sz w:val="20"/>
          <w:szCs w:val="20"/>
        </w:rPr>
        <w:t xml:space="preserve">In </w:t>
      </w:r>
      <w:r w:rsidRPr="001E3F8A">
        <w:rPr>
          <w:rFonts w:ascii="Segoe UI Semibold" w:eastAsiaTheme="majorEastAsia" w:hAnsi="Segoe UI Semibold" w:cs="Segoe UI Semibold"/>
          <w:bCs/>
          <w:color w:val="B68A35"/>
          <w:szCs w:val="22"/>
        </w:rPr>
        <w:t>UAE</w:t>
      </w:r>
      <w:r w:rsidRPr="001E3F8A">
        <w:rPr>
          <w:sz w:val="20"/>
          <w:szCs w:val="20"/>
        </w:rPr>
        <w:t xml:space="preserve"> the gap between men and women in the Nursing workforce is </w:t>
      </w:r>
      <w:r w:rsidRPr="001E3F8A">
        <w:rPr>
          <w:rFonts w:ascii="Segoe UI Semibold" w:eastAsiaTheme="majorEastAsia" w:hAnsi="Segoe UI Semibold" w:cs="Segoe UI Semibold"/>
          <w:bCs/>
          <w:color w:val="B68A35"/>
          <w:szCs w:val="22"/>
        </w:rPr>
        <w:t>-62.22%</w:t>
      </w:r>
    </w:p>
    <w:p w14:paraId="1531E6C5" w14:textId="77777777" w:rsidR="00EA24CA" w:rsidRPr="001E3F8A" w:rsidRDefault="00EA24CA" w:rsidP="001A08BB">
      <w:pPr>
        <w:rPr>
          <w:sz w:val="20"/>
          <w:szCs w:val="20"/>
        </w:rPr>
      </w:pPr>
      <w:r w:rsidRPr="001E3F8A">
        <w:rPr>
          <w:rFonts w:asciiTheme="majorBidi" w:hAnsiTheme="majorBidi" w:cstheme="majorBidi"/>
          <w:noProof/>
          <w:sz w:val="20"/>
          <w:szCs w:val="20"/>
          <w:lang w:val="en-GB" w:eastAsia="en-GB"/>
        </w:rPr>
        <w:drawing>
          <wp:inline distT="0" distB="0" distL="0" distR="0" wp14:anchorId="45ACFDC8" wp14:editId="1890CC22">
            <wp:extent cx="5667375" cy="3346569"/>
            <wp:effectExtent l="0" t="0" r="0" b="0"/>
            <wp:docPr id="465" name="Chart 465"/>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366ED4C1" w14:textId="0A1A80A8" w:rsidR="00EA24CA" w:rsidRPr="001E3F8A" w:rsidRDefault="00584E79" w:rsidP="00E80EE6">
      <w:pPr>
        <w:pStyle w:val="Figures"/>
        <w:rPr>
          <w:sz w:val="16"/>
          <w:szCs w:val="16"/>
        </w:rPr>
      </w:pPr>
      <w:bookmarkStart w:id="96" w:name="_Toc61959384"/>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25</w:t>
      </w:r>
      <w:r w:rsidR="008A1DCC" w:rsidRPr="001E3F8A">
        <w:rPr>
          <w:noProof/>
          <w:sz w:val="16"/>
          <w:szCs w:val="16"/>
        </w:rPr>
        <w:fldChar w:fldCharType="end"/>
      </w:r>
      <w:r w:rsidRPr="001E3F8A">
        <w:rPr>
          <w:sz w:val="16"/>
          <w:szCs w:val="16"/>
        </w:rPr>
        <w:t xml:space="preserve"> - Nurses - Global Gender Comparison</w:t>
      </w:r>
      <w:bookmarkEnd w:id="96"/>
    </w:p>
    <w:p w14:paraId="54E4CB00" w14:textId="77777777" w:rsidR="001E088C" w:rsidRPr="001E3F8A" w:rsidRDefault="001E088C" w:rsidP="001E088C">
      <w:pPr>
        <w:rPr>
          <w:sz w:val="20"/>
          <w:szCs w:val="20"/>
        </w:rPr>
      </w:pPr>
    </w:p>
    <w:p w14:paraId="684CA580" w14:textId="77777777" w:rsidR="001E088C" w:rsidRPr="001E3F8A" w:rsidRDefault="001E088C" w:rsidP="001E088C">
      <w:pPr>
        <w:pStyle w:val="Heading2"/>
        <w:rPr>
          <w:sz w:val="24"/>
          <w:szCs w:val="24"/>
        </w:rPr>
      </w:pPr>
      <w:bookmarkStart w:id="97" w:name="_Toc61959463"/>
      <w:r w:rsidRPr="001E3F8A">
        <w:rPr>
          <w:sz w:val="24"/>
          <w:szCs w:val="24"/>
        </w:rPr>
        <w:t>Category-wise Health Worker Density indicator</w:t>
      </w:r>
      <w:bookmarkEnd w:id="97"/>
    </w:p>
    <w:p w14:paraId="5F760BEB" w14:textId="77777777" w:rsidR="001E088C" w:rsidRPr="001E3F8A" w:rsidRDefault="001E088C" w:rsidP="001E088C">
      <w:pPr>
        <w:pStyle w:val="Heading3"/>
        <w:rPr>
          <w:sz w:val="22"/>
          <w:szCs w:val="22"/>
        </w:rPr>
      </w:pPr>
      <w:bookmarkStart w:id="98" w:name="_Toc61959464"/>
      <w:r w:rsidRPr="001E3F8A">
        <w:rPr>
          <w:sz w:val="22"/>
          <w:szCs w:val="22"/>
        </w:rPr>
        <w:t>Medical Doctor per 10 000 population</w:t>
      </w:r>
      <w:bookmarkEnd w:id="98"/>
    </w:p>
    <w:p w14:paraId="4EB43034" w14:textId="77777777" w:rsidR="00EA24CA" w:rsidRPr="001E3F8A" w:rsidRDefault="001E088C" w:rsidP="001E088C">
      <w:pPr>
        <w:rPr>
          <w:rFonts w:ascii="Segoe UI Semibold" w:eastAsiaTheme="majorEastAsia" w:hAnsi="Segoe UI Semibold" w:cs="Segoe UI Semibold"/>
          <w:bCs/>
          <w:color w:val="B68A35"/>
          <w:szCs w:val="22"/>
        </w:rPr>
      </w:pPr>
      <w:r w:rsidRPr="001E3F8A">
        <w:rPr>
          <w:sz w:val="20"/>
          <w:szCs w:val="20"/>
        </w:rPr>
        <w:t xml:space="preserve">As per below mentioned countries, highest Medical Doctor density per 10 000 population is in </w:t>
      </w:r>
      <w:r w:rsidRPr="001E3F8A">
        <w:rPr>
          <w:rFonts w:ascii="Segoe UI Semibold" w:eastAsiaTheme="majorEastAsia" w:hAnsi="Segoe UI Semibold" w:cs="Segoe UI Semibold"/>
          <w:bCs/>
          <w:color w:val="B68A35"/>
          <w:szCs w:val="22"/>
        </w:rPr>
        <w:t>Lithuania</w:t>
      </w:r>
      <w:r w:rsidRPr="001E3F8A">
        <w:rPr>
          <w:sz w:val="20"/>
          <w:szCs w:val="20"/>
        </w:rPr>
        <w:t xml:space="preserve"> with </w:t>
      </w:r>
      <w:r w:rsidRPr="001E3F8A">
        <w:rPr>
          <w:rFonts w:ascii="Segoe UI Semibold" w:eastAsiaTheme="majorEastAsia" w:hAnsi="Segoe UI Semibold" w:cs="Segoe UI Semibold"/>
          <w:bCs/>
          <w:color w:val="B68A35"/>
          <w:szCs w:val="22"/>
        </w:rPr>
        <w:t xml:space="preserve">63.53. </w:t>
      </w:r>
      <w:r w:rsidRPr="001E3F8A">
        <w:rPr>
          <w:sz w:val="20"/>
          <w:szCs w:val="20"/>
        </w:rPr>
        <w:t xml:space="preserve">In the </w:t>
      </w:r>
      <w:r w:rsidRPr="001E3F8A">
        <w:rPr>
          <w:rFonts w:ascii="Segoe UI Semibold" w:eastAsiaTheme="majorEastAsia" w:hAnsi="Segoe UI Semibold" w:cs="Segoe UI Semibold"/>
          <w:bCs/>
          <w:color w:val="B68A35"/>
          <w:szCs w:val="22"/>
        </w:rPr>
        <w:t>UAE</w:t>
      </w:r>
      <w:r w:rsidRPr="001E3F8A">
        <w:rPr>
          <w:sz w:val="20"/>
          <w:szCs w:val="20"/>
        </w:rPr>
        <w:t xml:space="preserve"> this figure is at </w:t>
      </w:r>
      <w:r w:rsidRPr="001E3F8A">
        <w:rPr>
          <w:rFonts w:ascii="Segoe UI Semibold" w:eastAsiaTheme="majorEastAsia" w:hAnsi="Segoe UI Semibold" w:cs="Segoe UI Semibold"/>
          <w:bCs/>
          <w:color w:val="B68A35"/>
          <w:szCs w:val="22"/>
        </w:rPr>
        <w:t>26.</w:t>
      </w:r>
    </w:p>
    <w:p w14:paraId="71AA2210" w14:textId="77777777" w:rsidR="001E088C" w:rsidRPr="001E3F8A" w:rsidRDefault="00225861" w:rsidP="00DD04A6">
      <w:pPr>
        <w:pStyle w:val="Caption"/>
        <w:rPr>
          <w:rStyle w:val="FiguresChar"/>
          <w:b/>
          <w:bCs/>
          <w:sz w:val="16"/>
          <w:szCs w:val="16"/>
        </w:rPr>
      </w:pPr>
      <w:r w:rsidRPr="001E3F8A">
        <w:rPr>
          <w:noProof/>
          <w:sz w:val="16"/>
          <w:szCs w:val="16"/>
          <w:lang w:val="en-GB" w:eastAsia="en-GB"/>
        </w:rPr>
        <w:drawing>
          <wp:inline distT="0" distB="0" distL="0" distR="0" wp14:anchorId="05F3EC1A" wp14:editId="79B55A50">
            <wp:extent cx="5460365" cy="2156604"/>
            <wp:effectExtent l="0" t="0" r="0" b="0"/>
            <wp:docPr id="60" name="Chart 60"/>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26E9C496" w14:textId="4D2D5612" w:rsidR="008625EF" w:rsidRPr="001E3F8A" w:rsidRDefault="00081CD5" w:rsidP="00081CD5">
      <w:pPr>
        <w:pStyle w:val="Figures"/>
        <w:rPr>
          <w:sz w:val="16"/>
          <w:szCs w:val="16"/>
        </w:rPr>
      </w:pPr>
      <w:bookmarkStart w:id="99" w:name="_Toc61959385"/>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26</w:t>
      </w:r>
      <w:r w:rsidR="008A1DCC" w:rsidRPr="001E3F8A">
        <w:rPr>
          <w:noProof/>
          <w:sz w:val="16"/>
          <w:szCs w:val="16"/>
        </w:rPr>
        <w:fldChar w:fldCharType="end"/>
      </w:r>
      <w:r w:rsidRPr="001E3F8A">
        <w:rPr>
          <w:noProof/>
          <w:sz w:val="16"/>
          <w:szCs w:val="16"/>
        </w:rPr>
        <w:t xml:space="preserve"> - Global Medical Doctor densities</w:t>
      </w:r>
      <w:bookmarkEnd w:id="99"/>
    </w:p>
    <w:p w14:paraId="7127833C" w14:textId="77777777" w:rsidR="00225861" w:rsidRPr="001E3F8A" w:rsidRDefault="00225861" w:rsidP="00225861">
      <w:pPr>
        <w:pStyle w:val="Heading3"/>
        <w:rPr>
          <w:sz w:val="22"/>
          <w:szCs w:val="22"/>
        </w:rPr>
      </w:pPr>
      <w:bookmarkStart w:id="100" w:name="_Toc61959465"/>
      <w:r w:rsidRPr="001E3F8A">
        <w:rPr>
          <w:sz w:val="22"/>
          <w:szCs w:val="22"/>
        </w:rPr>
        <w:lastRenderedPageBreak/>
        <w:t>Nurses and Midwifery per 10 000 population</w:t>
      </w:r>
      <w:bookmarkEnd w:id="100"/>
    </w:p>
    <w:p w14:paraId="13E27F59" w14:textId="77777777" w:rsidR="001E088C" w:rsidRPr="001E3F8A" w:rsidRDefault="00225861" w:rsidP="00225861">
      <w:pPr>
        <w:rPr>
          <w:sz w:val="20"/>
          <w:szCs w:val="20"/>
        </w:rPr>
      </w:pPr>
      <w:r w:rsidRPr="001E3F8A">
        <w:rPr>
          <w:sz w:val="20"/>
          <w:szCs w:val="20"/>
        </w:rPr>
        <w:t xml:space="preserve">As per below mentioned countries, highest Nurse and Midwife density per 10 000 population is in </w:t>
      </w:r>
      <w:r w:rsidRPr="001E3F8A">
        <w:rPr>
          <w:rFonts w:ascii="Segoe UI Semibold" w:eastAsiaTheme="majorEastAsia" w:hAnsi="Segoe UI Semibold" w:cs="Segoe UI Semibold"/>
          <w:bCs/>
          <w:color w:val="B68A35"/>
          <w:szCs w:val="22"/>
        </w:rPr>
        <w:t>Belgium</w:t>
      </w:r>
      <w:r w:rsidRPr="001E3F8A">
        <w:rPr>
          <w:sz w:val="20"/>
          <w:szCs w:val="20"/>
        </w:rPr>
        <w:t xml:space="preserve"> with </w:t>
      </w:r>
      <w:r w:rsidRPr="001E3F8A">
        <w:rPr>
          <w:rFonts w:ascii="Segoe UI Semibold" w:eastAsiaTheme="majorEastAsia" w:hAnsi="Segoe UI Semibold" w:cs="Segoe UI Semibold"/>
          <w:bCs/>
          <w:color w:val="B68A35"/>
          <w:szCs w:val="22"/>
        </w:rPr>
        <w:t>194.61</w:t>
      </w:r>
      <w:r w:rsidRPr="001E3F8A">
        <w:rPr>
          <w:sz w:val="20"/>
          <w:szCs w:val="20"/>
        </w:rPr>
        <w:t xml:space="preserve">. In the </w:t>
      </w:r>
      <w:r w:rsidRPr="001E3F8A">
        <w:rPr>
          <w:rFonts w:ascii="Segoe UI Semibold" w:eastAsiaTheme="majorEastAsia" w:hAnsi="Segoe UI Semibold" w:cs="Segoe UI Semibold"/>
          <w:bCs/>
          <w:color w:val="B68A35"/>
          <w:szCs w:val="22"/>
        </w:rPr>
        <w:t>UAE</w:t>
      </w:r>
      <w:r w:rsidRPr="001E3F8A">
        <w:rPr>
          <w:sz w:val="20"/>
          <w:szCs w:val="20"/>
        </w:rPr>
        <w:t xml:space="preserve"> this figure is at </w:t>
      </w:r>
      <w:r w:rsidRPr="001E3F8A">
        <w:rPr>
          <w:rFonts w:ascii="Segoe UI Semibold" w:eastAsiaTheme="majorEastAsia" w:hAnsi="Segoe UI Semibold" w:cs="Segoe UI Semibold"/>
          <w:bCs/>
          <w:color w:val="B68A35"/>
          <w:szCs w:val="22"/>
        </w:rPr>
        <w:t>59</w:t>
      </w:r>
      <w:r w:rsidRPr="001E3F8A">
        <w:rPr>
          <w:sz w:val="20"/>
          <w:szCs w:val="20"/>
        </w:rPr>
        <w:t>.</w:t>
      </w:r>
    </w:p>
    <w:p w14:paraId="733C3832" w14:textId="77777777" w:rsidR="00225861" w:rsidRPr="001E3F8A" w:rsidRDefault="00225861" w:rsidP="00225861">
      <w:pPr>
        <w:rPr>
          <w:sz w:val="20"/>
          <w:szCs w:val="20"/>
        </w:rPr>
      </w:pPr>
      <w:r w:rsidRPr="001E3F8A">
        <w:rPr>
          <w:rFonts w:asciiTheme="majorBidi" w:hAnsiTheme="majorBidi" w:cstheme="majorBidi"/>
          <w:noProof/>
          <w:sz w:val="20"/>
          <w:szCs w:val="20"/>
          <w:lang w:val="en-GB" w:eastAsia="en-GB"/>
        </w:rPr>
        <w:drawing>
          <wp:inline distT="0" distB="0" distL="0" distR="0" wp14:anchorId="3D56AA18" wp14:editId="40C83E73">
            <wp:extent cx="5591175" cy="2934970"/>
            <wp:effectExtent l="0" t="0" r="0" b="0"/>
            <wp:docPr id="61" name="Chart 61"/>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6844BF36" w14:textId="2A545059" w:rsidR="00225861" w:rsidRPr="001E3F8A" w:rsidRDefault="004321DB" w:rsidP="0045407D">
      <w:pPr>
        <w:pStyle w:val="Figures"/>
        <w:rPr>
          <w:sz w:val="16"/>
          <w:szCs w:val="16"/>
        </w:rPr>
      </w:pPr>
      <w:bookmarkStart w:id="101" w:name="_Toc61959386"/>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27</w:t>
      </w:r>
      <w:r w:rsidR="008A1DCC" w:rsidRPr="001E3F8A">
        <w:rPr>
          <w:noProof/>
          <w:sz w:val="16"/>
          <w:szCs w:val="16"/>
        </w:rPr>
        <w:fldChar w:fldCharType="end"/>
      </w:r>
      <w:r w:rsidRPr="001E3F8A">
        <w:rPr>
          <w:sz w:val="16"/>
          <w:szCs w:val="16"/>
        </w:rPr>
        <w:t xml:space="preserve"> - Global Nurse and Midwife Density</w:t>
      </w:r>
      <w:bookmarkEnd w:id="101"/>
    </w:p>
    <w:p w14:paraId="30686DEF" w14:textId="77777777" w:rsidR="00225861" w:rsidRPr="001E3F8A" w:rsidRDefault="00225861" w:rsidP="00225861">
      <w:pPr>
        <w:rPr>
          <w:sz w:val="20"/>
          <w:szCs w:val="20"/>
        </w:rPr>
      </w:pPr>
    </w:p>
    <w:p w14:paraId="314E3235" w14:textId="77777777" w:rsidR="00225861" w:rsidRPr="001E3F8A" w:rsidRDefault="00225861" w:rsidP="00225861">
      <w:pPr>
        <w:pStyle w:val="Heading3"/>
        <w:rPr>
          <w:sz w:val="22"/>
          <w:szCs w:val="22"/>
        </w:rPr>
      </w:pPr>
      <w:bookmarkStart w:id="102" w:name="_Toc61959466"/>
      <w:r w:rsidRPr="001E3F8A">
        <w:rPr>
          <w:sz w:val="22"/>
          <w:szCs w:val="22"/>
        </w:rPr>
        <w:t>Dentists per 10 000 population</w:t>
      </w:r>
      <w:bookmarkEnd w:id="102"/>
    </w:p>
    <w:p w14:paraId="1FE8E091" w14:textId="77777777" w:rsidR="00225861" w:rsidRPr="001E3F8A" w:rsidRDefault="00225861" w:rsidP="00225861">
      <w:pPr>
        <w:rPr>
          <w:rFonts w:ascii="Segoe UI Semibold" w:eastAsiaTheme="majorEastAsia" w:hAnsi="Segoe UI Semibold" w:cs="Segoe UI Semibold"/>
          <w:bCs/>
          <w:color w:val="B68A35"/>
          <w:szCs w:val="22"/>
        </w:rPr>
      </w:pPr>
      <w:r w:rsidRPr="001E3F8A">
        <w:rPr>
          <w:sz w:val="20"/>
          <w:szCs w:val="20"/>
        </w:rPr>
        <w:t xml:space="preserve">As per below mentioned countries, </w:t>
      </w:r>
      <w:r w:rsidRPr="001E3F8A">
        <w:rPr>
          <w:rFonts w:ascii="Segoe UI Semibold" w:eastAsiaTheme="majorEastAsia" w:hAnsi="Segoe UI Semibold" w:cs="Segoe UI Semibold"/>
          <w:bCs/>
          <w:color w:val="B68A35"/>
          <w:szCs w:val="22"/>
        </w:rPr>
        <w:t>highest</w:t>
      </w:r>
      <w:r w:rsidRPr="001E3F8A">
        <w:rPr>
          <w:sz w:val="20"/>
          <w:szCs w:val="20"/>
        </w:rPr>
        <w:t xml:space="preserve"> Dentists density per 10 000 population is in </w:t>
      </w:r>
      <w:r w:rsidRPr="001E3F8A">
        <w:rPr>
          <w:rFonts w:ascii="Segoe UI Semibold" w:eastAsiaTheme="majorEastAsia" w:hAnsi="Segoe UI Semibold" w:cs="Segoe UI Semibold"/>
          <w:bCs/>
          <w:color w:val="B68A35"/>
          <w:szCs w:val="22"/>
        </w:rPr>
        <w:t xml:space="preserve">UAE </w:t>
      </w:r>
      <w:r w:rsidRPr="001E3F8A">
        <w:rPr>
          <w:sz w:val="20"/>
          <w:szCs w:val="20"/>
        </w:rPr>
        <w:t>with</w:t>
      </w:r>
      <w:r w:rsidRPr="001E3F8A">
        <w:rPr>
          <w:rFonts w:ascii="Segoe UI Semibold" w:eastAsiaTheme="majorEastAsia" w:hAnsi="Segoe UI Semibold" w:cs="Segoe UI Semibold"/>
          <w:bCs/>
          <w:color w:val="B68A35"/>
          <w:szCs w:val="22"/>
        </w:rPr>
        <w:t xml:space="preserve"> 7.</w:t>
      </w:r>
      <w:r w:rsidRPr="001E3F8A">
        <w:rPr>
          <w:sz w:val="20"/>
          <w:szCs w:val="20"/>
        </w:rPr>
        <w:t xml:space="preserve"> Second highest dentist worker density per 10 000 population is in </w:t>
      </w:r>
      <w:r w:rsidRPr="001E3F8A">
        <w:rPr>
          <w:rFonts w:ascii="Segoe UI Semibold" w:eastAsiaTheme="majorEastAsia" w:hAnsi="Segoe UI Semibold" w:cs="Segoe UI Semibold"/>
          <w:bCs/>
          <w:color w:val="B68A35"/>
          <w:szCs w:val="22"/>
        </w:rPr>
        <w:t>Paraguay</w:t>
      </w:r>
      <w:r w:rsidRPr="001E3F8A">
        <w:rPr>
          <w:sz w:val="20"/>
          <w:szCs w:val="20"/>
        </w:rPr>
        <w:t xml:space="preserve"> with </w:t>
      </w:r>
      <w:r w:rsidRPr="001E3F8A">
        <w:rPr>
          <w:rFonts w:ascii="Segoe UI Semibold" w:eastAsiaTheme="majorEastAsia" w:hAnsi="Segoe UI Semibold" w:cs="Segoe UI Semibold"/>
          <w:bCs/>
          <w:color w:val="B68A35"/>
          <w:szCs w:val="22"/>
        </w:rPr>
        <w:t>1.64.</w:t>
      </w:r>
    </w:p>
    <w:p w14:paraId="43FBCED3" w14:textId="77777777" w:rsidR="006431E5" w:rsidRPr="001E3F8A" w:rsidRDefault="006431E5" w:rsidP="00225861">
      <w:pPr>
        <w:rPr>
          <w:rFonts w:ascii="Segoe UI Semibold" w:eastAsiaTheme="majorEastAsia" w:hAnsi="Segoe UI Semibold" w:cs="Segoe UI Semibold"/>
          <w:bCs/>
          <w:color w:val="B68A35"/>
          <w:szCs w:val="22"/>
        </w:rPr>
      </w:pPr>
      <w:r w:rsidRPr="001E3F8A">
        <w:rPr>
          <w:rFonts w:asciiTheme="majorBidi" w:hAnsiTheme="majorBidi" w:cstheme="majorBidi"/>
          <w:noProof/>
          <w:sz w:val="20"/>
          <w:szCs w:val="20"/>
          <w:lang w:val="en-GB" w:eastAsia="en-GB"/>
        </w:rPr>
        <w:drawing>
          <wp:inline distT="0" distB="0" distL="0" distR="0" wp14:anchorId="5D10928C" wp14:editId="5FD2FDB8">
            <wp:extent cx="5391150" cy="2933700"/>
            <wp:effectExtent l="0" t="0" r="0" b="0"/>
            <wp:docPr id="896" name="Chart 896"/>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2E3A5EAD" w14:textId="6DFCC94F" w:rsidR="006431E5" w:rsidRPr="001E3F8A" w:rsidRDefault="004321DB" w:rsidP="0045407D">
      <w:pPr>
        <w:pStyle w:val="Figures"/>
        <w:rPr>
          <w:rFonts w:eastAsiaTheme="majorEastAsia"/>
          <w:sz w:val="16"/>
          <w:szCs w:val="16"/>
        </w:rPr>
      </w:pPr>
      <w:bookmarkStart w:id="103" w:name="_Toc61959387"/>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28</w:t>
      </w:r>
      <w:r w:rsidR="008A1DCC" w:rsidRPr="001E3F8A">
        <w:rPr>
          <w:noProof/>
          <w:sz w:val="16"/>
          <w:szCs w:val="16"/>
        </w:rPr>
        <w:fldChar w:fldCharType="end"/>
      </w:r>
      <w:r w:rsidRPr="001E3F8A">
        <w:rPr>
          <w:sz w:val="16"/>
          <w:szCs w:val="16"/>
        </w:rPr>
        <w:t xml:space="preserve"> - Global Dentists Density</w:t>
      </w:r>
      <w:bookmarkEnd w:id="103"/>
    </w:p>
    <w:p w14:paraId="104EED84" w14:textId="77777777" w:rsidR="006431E5" w:rsidRPr="001E3F8A" w:rsidRDefault="006431E5">
      <w:pPr>
        <w:spacing w:line="264" w:lineRule="auto"/>
        <w:rPr>
          <w:rFonts w:eastAsiaTheme="majorEastAsia"/>
          <w:sz w:val="20"/>
          <w:szCs w:val="20"/>
        </w:rPr>
      </w:pPr>
      <w:r w:rsidRPr="001E3F8A">
        <w:rPr>
          <w:rFonts w:eastAsiaTheme="majorEastAsia"/>
          <w:sz w:val="20"/>
          <w:szCs w:val="20"/>
        </w:rPr>
        <w:br w:type="page"/>
      </w:r>
    </w:p>
    <w:p w14:paraId="3EFA8C30" w14:textId="77777777" w:rsidR="006431E5" w:rsidRPr="001E3F8A" w:rsidRDefault="006431E5" w:rsidP="006431E5">
      <w:pPr>
        <w:pStyle w:val="Heading3"/>
        <w:rPr>
          <w:sz w:val="22"/>
          <w:szCs w:val="22"/>
        </w:rPr>
      </w:pPr>
      <w:bookmarkStart w:id="104" w:name="_Toc61959467"/>
      <w:r w:rsidRPr="001E3F8A">
        <w:rPr>
          <w:sz w:val="22"/>
          <w:szCs w:val="22"/>
        </w:rPr>
        <w:lastRenderedPageBreak/>
        <w:t>Pharmacists per 10 000 population</w:t>
      </w:r>
      <w:bookmarkEnd w:id="104"/>
    </w:p>
    <w:p w14:paraId="2CE0DFDC" w14:textId="77777777" w:rsidR="006431E5" w:rsidRPr="001E3F8A" w:rsidRDefault="006431E5" w:rsidP="006431E5">
      <w:pPr>
        <w:rPr>
          <w:rFonts w:ascii="Segoe UI Semibold" w:eastAsiaTheme="majorEastAsia" w:hAnsi="Segoe UI Semibold" w:cs="Segoe UI Semibold"/>
          <w:bCs/>
          <w:color w:val="B68A35"/>
          <w:szCs w:val="22"/>
        </w:rPr>
      </w:pPr>
      <w:r w:rsidRPr="001E3F8A">
        <w:rPr>
          <w:rFonts w:eastAsiaTheme="majorEastAsia"/>
          <w:sz w:val="20"/>
          <w:szCs w:val="20"/>
        </w:rPr>
        <w:t xml:space="preserve">As per below table, Highest Pharmacist density per 10 000 population is in </w:t>
      </w:r>
      <w:r w:rsidRPr="001E3F8A">
        <w:rPr>
          <w:rFonts w:ascii="Segoe UI Semibold" w:eastAsiaTheme="majorEastAsia" w:hAnsi="Segoe UI Semibold" w:cs="Segoe UI Semibold"/>
          <w:bCs/>
          <w:color w:val="B68A35"/>
          <w:szCs w:val="22"/>
        </w:rPr>
        <w:t>Belgium</w:t>
      </w:r>
      <w:r w:rsidRPr="001E3F8A">
        <w:rPr>
          <w:rFonts w:eastAsiaTheme="majorEastAsia"/>
          <w:sz w:val="20"/>
          <w:szCs w:val="20"/>
        </w:rPr>
        <w:t xml:space="preserve"> with </w:t>
      </w:r>
      <w:r w:rsidRPr="001E3F8A">
        <w:rPr>
          <w:rFonts w:ascii="Segoe UI Semibold" w:eastAsiaTheme="majorEastAsia" w:hAnsi="Segoe UI Semibold" w:cs="Segoe UI Semibold"/>
          <w:bCs/>
          <w:color w:val="B68A35"/>
          <w:szCs w:val="22"/>
        </w:rPr>
        <w:t>19.07</w:t>
      </w:r>
      <w:r w:rsidRPr="001E3F8A">
        <w:rPr>
          <w:rFonts w:eastAsiaTheme="majorEastAsia"/>
          <w:sz w:val="20"/>
          <w:szCs w:val="20"/>
        </w:rPr>
        <w:t xml:space="preserve">. In the </w:t>
      </w:r>
      <w:r w:rsidRPr="001E3F8A">
        <w:rPr>
          <w:rFonts w:ascii="Segoe UI Semibold" w:eastAsiaTheme="majorEastAsia" w:hAnsi="Segoe UI Semibold" w:cs="Segoe UI Semibold"/>
          <w:bCs/>
          <w:color w:val="B68A35"/>
          <w:szCs w:val="22"/>
        </w:rPr>
        <w:t>UAE</w:t>
      </w:r>
      <w:r w:rsidRPr="001E3F8A">
        <w:rPr>
          <w:rFonts w:eastAsiaTheme="majorEastAsia"/>
          <w:sz w:val="20"/>
          <w:szCs w:val="20"/>
        </w:rPr>
        <w:t xml:space="preserve"> this figure is at </w:t>
      </w:r>
      <w:r w:rsidRPr="001E3F8A">
        <w:rPr>
          <w:rFonts w:ascii="Segoe UI Semibold" w:eastAsiaTheme="majorEastAsia" w:hAnsi="Segoe UI Semibold" w:cs="Segoe UI Semibold"/>
          <w:bCs/>
          <w:color w:val="B68A35"/>
          <w:szCs w:val="22"/>
        </w:rPr>
        <w:t>9.</w:t>
      </w:r>
    </w:p>
    <w:p w14:paraId="49F8CD45" w14:textId="77777777" w:rsidR="006431E5" w:rsidRPr="001E3F8A" w:rsidRDefault="006431E5" w:rsidP="006431E5">
      <w:pPr>
        <w:rPr>
          <w:rFonts w:eastAsiaTheme="majorEastAsia"/>
          <w:sz w:val="20"/>
          <w:szCs w:val="20"/>
        </w:rPr>
      </w:pPr>
      <w:r w:rsidRPr="001E3F8A">
        <w:rPr>
          <w:rFonts w:asciiTheme="majorBidi" w:hAnsiTheme="majorBidi" w:cstheme="majorBidi"/>
          <w:noProof/>
          <w:sz w:val="20"/>
          <w:szCs w:val="20"/>
          <w:lang w:val="en-GB" w:eastAsia="en-GB"/>
        </w:rPr>
        <w:drawing>
          <wp:inline distT="0" distB="0" distL="0" distR="0" wp14:anchorId="3C5C5529" wp14:editId="3D3BCD27">
            <wp:extent cx="5486400" cy="2914729"/>
            <wp:effectExtent l="0" t="0" r="0" b="0"/>
            <wp:docPr id="898" name="Chart 898"/>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p>
    <w:p w14:paraId="68E79B71" w14:textId="148BD1E3" w:rsidR="006431E5" w:rsidRPr="001E3F8A" w:rsidRDefault="004321DB" w:rsidP="0045407D">
      <w:pPr>
        <w:pStyle w:val="Figures"/>
        <w:rPr>
          <w:rFonts w:eastAsiaTheme="majorEastAsia"/>
          <w:sz w:val="16"/>
          <w:szCs w:val="16"/>
        </w:rPr>
      </w:pPr>
      <w:bookmarkStart w:id="105" w:name="_Toc61959388"/>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29</w:t>
      </w:r>
      <w:r w:rsidR="008A1DCC" w:rsidRPr="001E3F8A">
        <w:rPr>
          <w:noProof/>
          <w:sz w:val="16"/>
          <w:szCs w:val="16"/>
        </w:rPr>
        <w:fldChar w:fldCharType="end"/>
      </w:r>
      <w:r w:rsidRPr="001E3F8A">
        <w:rPr>
          <w:sz w:val="16"/>
          <w:szCs w:val="16"/>
        </w:rPr>
        <w:t xml:space="preserve"> - Global Pharmacist Density</w:t>
      </w:r>
      <w:bookmarkEnd w:id="105"/>
    </w:p>
    <w:p w14:paraId="184333EA" w14:textId="77777777" w:rsidR="006431E5" w:rsidRPr="001E3F8A" w:rsidRDefault="006431E5" w:rsidP="006431E5">
      <w:pPr>
        <w:rPr>
          <w:rFonts w:eastAsiaTheme="majorEastAsia"/>
          <w:sz w:val="20"/>
          <w:szCs w:val="20"/>
        </w:rPr>
      </w:pPr>
    </w:p>
    <w:p w14:paraId="652B6721" w14:textId="77777777" w:rsidR="006431E5" w:rsidRPr="001E3F8A" w:rsidRDefault="006431E5" w:rsidP="006431E5">
      <w:pPr>
        <w:pStyle w:val="Heading2"/>
        <w:rPr>
          <w:sz w:val="24"/>
          <w:szCs w:val="24"/>
        </w:rPr>
      </w:pPr>
      <w:bookmarkStart w:id="106" w:name="_Toc61959468"/>
      <w:r w:rsidRPr="001E3F8A">
        <w:rPr>
          <w:sz w:val="24"/>
          <w:szCs w:val="24"/>
        </w:rPr>
        <w:t>Key Summary for UAE</w:t>
      </w:r>
      <w:bookmarkEnd w:id="106"/>
    </w:p>
    <w:p w14:paraId="4D2055FF" w14:textId="5E43227B" w:rsidR="006431E5" w:rsidRPr="001E3F8A" w:rsidRDefault="006431E5" w:rsidP="006431E5">
      <w:pPr>
        <w:pStyle w:val="ListParagraph"/>
        <w:numPr>
          <w:ilvl w:val="0"/>
          <w:numId w:val="25"/>
        </w:numPr>
        <w:spacing w:after="240"/>
        <w:rPr>
          <w:sz w:val="20"/>
          <w:szCs w:val="20"/>
        </w:rPr>
      </w:pPr>
      <w:r w:rsidRPr="001E3F8A">
        <w:rPr>
          <w:sz w:val="20"/>
          <w:szCs w:val="20"/>
        </w:rPr>
        <w:t>Increase required in Female Medical Doctors staff</w:t>
      </w:r>
      <w:r w:rsidR="008705E0" w:rsidRPr="001E3F8A">
        <w:rPr>
          <w:sz w:val="20"/>
          <w:szCs w:val="20"/>
        </w:rPr>
        <w:t>.</w:t>
      </w:r>
    </w:p>
    <w:p w14:paraId="6C8FFEE3" w14:textId="508EAD29" w:rsidR="006431E5" w:rsidRPr="001E3F8A" w:rsidRDefault="006431E5" w:rsidP="006431E5">
      <w:pPr>
        <w:pStyle w:val="ListParagraph"/>
        <w:numPr>
          <w:ilvl w:val="0"/>
          <w:numId w:val="25"/>
        </w:numPr>
        <w:spacing w:after="240"/>
        <w:rPr>
          <w:rFonts w:eastAsiaTheme="majorEastAsia"/>
          <w:sz w:val="20"/>
          <w:szCs w:val="20"/>
        </w:rPr>
      </w:pPr>
      <w:r w:rsidRPr="001E3F8A">
        <w:rPr>
          <w:sz w:val="20"/>
          <w:szCs w:val="20"/>
        </w:rPr>
        <w:t>Increase required in overall density of Medical Doctors, Nurses and Pharmacists</w:t>
      </w:r>
      <w:r w:rsidR="008705E0" w:rsidRPr="001E3F8A">
        <w:rPr>
          <w:rFonts w:eastAsiaTheme="majorEastAsia"/>
          <w:sz w:val="20"/>
          <w:szCs w:val="20"/>
        </w:rPr>
        <w:t>.</w:t>
      </w:r>
    </w:p>
    <w:p w14:paraId="6B322FD7" w14:textId="77777777" w:rsidR="00282C31" w:rsidRPr="001E3F8A" w:rsidRDefault="00282C31">
      <w:pPr>
        <w:spacing w:line="264" w:lineRule="auto"/>
        <w:rPr>
          <w:rFonts w:eastAsiaTheme="majorEastAsia"/>
          <w:sz w:val="20"/>
          <w:szCs w:val="20"/>
        </w:rPr>
      </w:pPr>
      <w:r w:rsidRPr="001E3F8A">
        <w:rPr>
          <w:rFonts w:eastAsiaTheme="majorEastAsia"/>
          <w:sz w:val="20"/>
          <w:szCs w:val="20"/>
        </w:rPr>
        <w:br w:type="page"/>
      </w:r>
    </w:p>
    <w:p w14:paraId="7F62422A" w14:textId="77777777" w:rsidR="006431E5" w:rsidRPr="001E3F8A" w:rsidRDefault="002B5F8A" w:rsidP="002B5F8A">
      <w:pPr>
        <w:pStyle w:val="Heading1"/>
        <w:rPr>
          <w:sz w:val="32"/>
          <w:szCs w:val="32"/>
        </w:rPr>
      </w:pPr>
      <w:bookmarkStart w:id="107" w:name="_Toc61959469"/>
      <w:r w:rsidRPr="001E3F8A">
        <w:rPr>
          <w:sz w:val="32"/>
          <w:szCs w:val="32"/>
        </w:rPr>
        <w:lastRenderedPageBreak/>
        <w:t>CHAPTER 15: MOHAP RECOMMENDATIONS</w:t>
      </w:r>
      <w:bookmarkEnd w:id="107"/>
    </w:p>
    <w:p w14:paraId="77913738" w14:textId="77777777" w:rsidR="002B5F8A" w:rsidRPr="001E3F8A" w:rsidRDefault="002B5F8A" w:rsidP="002B5F8A">
      <w:pPr>
        <w:rPr>
          <w:sz w:val="20"/>
          <w:szCs w:val="20"/>
        </w:rPr>
      </w:pPr>
    </w:p>
    <w:p w14:paraId="19006A30" w14:textId="77777777" w:rsidR="002B5F8A" w:rsidRPr="001E3F8A" w:rsidRDefault="002B5F8A" w:rsidP="002B5F8A">
      <w:pPr>
        <w:pStyle w:val="IntenseQuote"/>
        <w:rPr>
          <w:sz w:val="20"/>
          <w:szCs w:val="20"/>
        </w:rPr>
      </w:pPr>
      <w:r w:rsidRPr="001E3F8A">
        <w:rPr>
          <w:szCs w:val="20"/>
        </w:rPr>
        <w:t>Overview</w:t>
      </w:r>
    </w:p>
    <w:p w14:paraId="3FF67D3E" w14:textId="77777777" w:rsidR="002B5F8A" w:rsidRPr="001E3F8A" w:rsidRDefault="002B5F8A" w:rsidP="002B5F8A">
      <w:pPr>
        <w:rPr>
          <w:sz w:val="20"/>
          <w:szCs w:val="20"/>
        </w:rPr>
      </w:pPr>
      <w:r w:rsidRPr="001E3F8A">
        <w:rPr>
          <w:sz w:val="20"/>
          <w:szCs w:val="20"/>
        </w:rPr>
        <w:t xml:space="preserve">The NHWA modules have certain indicators which are qualitative in nature and are used to assess the capabilities of a country’s health workforce policies and regulations in improving the state of the health workforce. In the above-mentioned chapters pertaining to individual NHWA Modules, certain indicators are in the form of questions which have possible responses as Yes, No or Partly. </w:t>
      </w:r>
    </w:p>
    <w:p w14:paraId="6E2F8A23" w14:textId="77777777" w:rsidR="002B5F8A" w:rsidRPr="001E3F8A" w:rsidRDefault="002B5F8A" w:rsidP="002B5F8A">
      <w:pPr>
        <w:rPr>
          <w:sz w:val="20"/>
          <w:szCs w:val="20"/>
        </w:rPr>
      </w:pPr>
      <w:r w:rsidRPr="001E3F8A">
        <w:rPr>
          <w:sz w:val="20"/>
          <w:szCs w:val="20"/>
        </w:rPr>
        <w:t>For those indicators wherein identified stakeholders have provided responses as No or Partly, We at MOHAP have analyzed those responses and are providing recommendations towards those questions whereby 100% indicator compliance can be achieved in UAE.</w:t>
      </w:r>
    </w:p>
    <w:p w14:paraId="30D36005" w14:textId="77777777" w:rsidR="002B5F8A" w:rsidRPr="001E3F8A" w:rsidRDefault="002B5F8A" w:rsidP="002B5F8A">
      <w:pPr>
        <w:rPr>
          <w:sz w:val="20"/>
          <w:szCs w:val="20"/>
        </w:rPr>
      </w:pPr>
    </w:p>
    <w:p w14:paraId="38176AAC" w14:textId="77777777" w:rsidR="002B5F8A" w:rsidRPr="001E3F8A" w:rsidRDefault="002B5F8A" w:rsidP="002B5F8A">
      <w:pPr>
        <w:pStyle w:val="Heading2"/>
        <w:rPr>
          <w:sz w:val="24"/>
          <w:szCs w:val="24"/>
        </w:rPr>
      </w:pPr>
      <w:bookmarkStart w:id="108" w:name="_Toc61959470"/>
      <w:r w:rsidRPr="001E3F8A">
        <w:rPr>
          <w:sz w:val="24"/>
          <w:szCs w:val="24"/>
        </w:rPr>
        <w:t>Capability Indicator Status</w:t>
      </w:r>
      <w:bookmarkEnd w:id="108"/>
    </w:p>
    <w:tbl>
      <w:tblPr>
        <w:tblStyle w:val="Table1"/>
        <w:tblW w:w="0" w:type="auto"/>
        <w:tblCellMar>
          <w:top w:w="43" w:type="dxa"/>
          <w:left w:w="115" w:type="dxa"/>
          <w:bottom w:w="43" w:type="dxa"/>
          <w:right w:w="115" w:type="dxa"/>
        </w:tblCellMar>
        <w:tblLook w:val="04A0" w:firstRow="1" w:lastRow="0" w:firstColumn="1" w:lastColumn="0" w:noHBand="0" w:noVBand="1"/>
      </w:tblPr>
      <w:tblGrid>
        <w:gridCol w:w="630"/>
        <w:gridCol w:w="2780"/>
        <w:gridCol w:w="190"/>
        <w:gridCol w:w="1117"/>
        <w:gridCol w:w="143"/>
        <w:gridCol w:w="1165"/>
        <w:gridCol w:w="95"/>
        <w:gridCol w:w="1212"/>
        <w:gridCol w:w="48"/>
        <w:gridCol w:w="1260"/>
      </w:tblGrid>
      <w:tr w:rsidR="002B5F8A" w:rsidRPr="001E3F8A" w14:paraId="50CC9ECE" w14:textId="77777777" w:rsidTr="002B5F8A">
        <w:trPr>
          <w:cnfStyle w:val="100000000000" w:firstRow="1" w:lastRow="0" w:firstColumn="0" w:lastColumn="0" w:oddVBand="0" w:evenVBand="0" w:oddHBand="0" w:evenHBand="0" w:firstRowFirstColumn="0" w:firstRowLastColumn="0" w:lastRowFirstColumn="0" w:lastRowLastColumn="0"/>
          <w:trHeight w:val="576"/>
        </w:trPr>
        <w:tc>
          <w:tcPr>
            <w:tcW w:w="630" w:type="dxa"/>
          </w:tcPr>
          <w:p w14:paraId="75640D91" w14:textId="77777777" w:rsidR="002B5F8A" w:rsidRPr="001E3F8A" w:rsidRDefault="002B5F8A" w:rsidP="00CA0BA7">
            <w:pPr>
              <w:rPr>
                <w:color w:val="FFFFFF" w:themeColor="background1"/>
                <w:sz w:val="20"/>
                <w:szCs w:val="20"/>
              </w:rPr>
            </w:pPr>
            <w:r w:rsidRPr="001E3F8A">
              <w:rPr>
                <w:color w:val="FFFFFF" w:themeColor="background1"/>
                <w:sz w:val="20"/>
                <w:szCs w:val="20"/>
              </w:rPr>
              <w:t>#</w:t>
            </w:r>
          </w:p>
        </w:tc>
        <w:tc>
          <w:tcPr>
            <w:tcW w:w="2780" w:type="dxa"/>
          </w:tcPr>
          <w:p w14:paraId="1A695FA6" w14:textId="77777777" w:rsidR="002B5F8A" w:rsidRPr="001E3F8A" w:rsidRDefault="002B5F8A" w:rsidP="00CA0BA7">
            <w:pPr>
              <w:rPr>
                <w:color w:val="FFFFFF" w:themeColor="background1"/>
                <w:sz w:val="20"/>
                <w:szCs w:val="20"/>
              </w:rPr>
            </w:pPr>
            <w:r w:rsidRPr="001E3F8A">
              <w:rPr>
                <w:color w:val="FFFFFF" w:themeColor="background1"/>
                <w:sz w:val="20"/>
                <w:szCs w:val="20"/>
              </w:rPr>
              <w:t>Module</w:t>
            </w:r>
          </w:p>
        </w:tc>
        <w:tc>
          <w:tcPr>
            <w:tcW w:w="1307" w:type="dxa"/>
            <w:gridSpan w:val="2"/>
          </w:tcPr>
          <w:p w14:paraId="57873367" w14:textId="77777777" w:rsidR="002B5F8A" w:rsidRPr="001E3F8A" w:rsidRDefault="002B5F8A" w:rsidP="00CA0BA7">
            <w:pPr>
              <w:rPr>
                <w:color w:val="FFFFFF" w:themeColor="background1"/>
                <w:sz w:val="20"/>
                <w:szCs w:val="20"/>
              </w:rPr>
            </w:pPr>
            <w:r w:rsidRPr="001E3F8A">
              <w:rPr>
                <w:color w:val="FFFFFF" w:themeColor="background1"/>
                <w:sz w:val="20"/>
                <w:szCs w:val="20"/>
              </w:rPr>
              <w:t>Total</w:t>
            </w:r>
          </w:p>
        </w:tc>
        <w:tc>
          <w:tcPr>
            <w:tcW w:w="1308" w:type="dxa"/>
            <w:gridSpan w:val="2"/>
          </w:tcPr>
          <w:p w14:paraId="78CBD6EC" w14:textId="77777777" w:rsidR="002B5F8A" w:rsidRPr="001E3F8A" w:rsidRDefault="002B5F8A" w:rsidP="00CA0BA7">
            <w:pPr>
              <w:rPr>
                <w:color w:val="FFFFFF" w:themeColor="background1"/>
                <w:sz w:val="20"/>
                <w:szCs w:val="20"/>
              </w:rPr>
            </w:pPr>
            <w:r w:rsidRPr="001E3F8A">
              <w:rPr>
                <w:color w:val="FFFFFF" w:themeColor="background1"/>
                <w:sz w:val="20"/>
                <w:szCs w:val="20"/>
              </w:rPr>
              <w:t>Yes</w:t>
            </w:r>
          </w:p>
        </w:tc>
        <w:tc>
          <w:tcPr>
            <w:tcW w:w="1307" w:type="dxa"/>
            <w:gridSpan w:val="2"/>
          </w:tcPr>
          <w:p w14:paraId="3F011A24" w14:textId="77777777" w:rsidR="002B5F8A" w:rsidRPr="001E3F8A" w:rsidRDefault="002B5F8A" w:rsidP="00CA0BA7">
            <w:pPr>
              <w:rPr>
                <w:color w:val="FFFFFF" w:themeColor="background1"/>
                <w:sz w:val="20"/>
                <w:szCs w:val="20"/>
              </w:rPr>
            </w:pPr>
            <w:r w:rsidRPr="001E3F8A">
              <w:rPr>
                <w:color w:val="FFFFFF" w:themeColor="background1"/>
                <w:sz w:val="20"/>
                <w:szCs w:val="20"/>
              </w:rPr>
              <w:t>No</w:t>
            </w:r>
          </w:p>
        </w:tc>
        <w:tc>
          <w:tcPr>
            <w:tcW w:w="1308" w:type="dxa"/>
            <w:gridSpan w:val="2"/>
          </w:tcPr>
          <w:p w14:paraId="28549B0A" w14:textId="77777777" w:rsidR="002B5F8A" w:rsidRPr="001E3F8A" w:rsidRDefault="002B5F8A" w:rsidP="00CA0BA7">
            <w:pPr>
              <w:jc w:val="left"/>
              <w:rPr>
                <w:color w:val="FFFFFF" w:themeColor="background1"/>
                <w:sz w:val="20"/>
                <w:szCs w:val="20"/>
              </w:rPr>
            </w:pPr>
            <w:r w:rsidRPr="001E3F8A">
              <w:rPr>
                <w:color w:val="FFFFFF" w:themeColor="background1"/>
                <w:sz w:val="20"/>
                <w:szCs w:val="20"/>
              </w:rPr>
              <w:t>Partly</w:t>
            </w:r>
          </w:p>
        </w:tc>
      </w:tr>
      <w:tr w:rsidR="002B5F8A" w:rsidRPr="001E3F8A" w14:paraId="6D513340" w14:textId="77777777" w:rsidTr="002B5F8A">
        <w:trPr>
          <w:cnfStyle w:val="000000100000" w:firstRow="0" w:lastRow="0" w:firstColumn="0" w:lastColumn="0" w:oddVBand="0" w:evenVBand="0" w:oddHBand="1" w:evenHBand="0" w:firstRowFirstColumn="0" w:firstRowLastColumn="0" w:lastRowFirstColumn="0" w:lastRowLastColumn="0"/>
          <w:trHeight w:val="576"/>
        </w:trPr>
        <w:tc>
          <w:tcPr>
            <w:tcW w:w="630" w:type="dxa"/>
          </w:tcPr>
          <w:p w14:paraId="54F52C50" w14:textId="77777777" w:rsidR="002B5F8A" w:rsidRPr="001E3F8A" w:rsidRDefault="002B5F8A" w:rsidP="002B5F8A">
            <w:pPr>
              <w:rPr>
                <w:b/>
                <w:bCs/>
                <w:sz w:val="18"/>
                <w:szCs w:val="18"/>
              </w:rPr>
            </w:pPr>
            <w:r w:rsidRPr="001E3F8A">
              <w:rPr>
                <w:b/>
                <w:bCs/>
                <w:sz w:val="18"/>
                <w:szCs w:val="18"/>
              </w:rPr>
              <w:t>2</w:t>
            </w:r>
          </w:p>
        </w:tc>
        <w:tc>
          <w:tcPr>
            <w:tcW w:w="2970" w:type="dxa"/>
            <w:gridSpan w:val="2"/>
          </w:tcPr>
          <w:p w14:paraId="5CB1CCFB" w14:textId="77777777" w:rsidR="002B5F8A" w:rsidRPr="001E3F8A" w:rsidRDefault="002B5F8A" w:rsidP="002B5F8A">
            <w:pPr>
              <w:rPr>
                <w:sz w:val="18"/>
                <w:szCs w:val="18"/>
              </w:rPr>
            </w:pPr>
            <w:r w:rsidRPr="001E3F8A">
              <w:rPr>
                <w:sz w:val="18"/>
                <w:szCs w:val="18"/>
              </w:rPr>
              <w:t>Education &amp; training</w:t>
            </w:r>
          </w:p>
        </w:tc>
        <w:tc>
          <w:tcPr>
            <w:tcW w:w="1260" w:type="dxa"/>
            <w:gridSpan w:val="2"/>
          </w:tcPr>
          <w:p w14:paraId="2C11A3CF" w14:textId="77777777" w:rsidR="002B5F8A" w:rsidRPr="001E3F8A" w:rsidRDefault="002B5F8A" w:rsidP="002B5F8A">
            <w:pPr>
              <w:rPr>
                <w:sz w:val="18"/>
                <w:szCs w:val="18"/>
              </w:rPr>
            </w:pPr>
            <w:r w:rsidRPr="001E3F8A">
              <w:rPr>
                <w:sz w:val="18"/>
                <w:szCs w:val="18"/>
              </w:rPr>
              <w:t>1</w:t>
            </w:r>
          </w:p>
        </w:tc>
        <w:tc>
          <w:tcPr>
            <w:tcW w:w="1260" w:type="dxa"/>
            <w:gridSpan w:val="2"/>
          </w:tcPr>
          <w:p w14:paraId="3BC601E2" w14:textId="77777777" w:rsidR="002B5F8A" w:rsidRPr="001E3F8A" w:rsidRDefault="002B5F8A" w:rsidP="002B5F8A">
            <w:pPr>
              <w:rPr>
                <w:sz w:val="18"/>
                <w:szCs w:val="18"/>
              </w:rPr>
            </w:pPr>
            <w:r w:rsidRPr="001E3F8A">
              <w:rPr>
                <w:sz w:val="18"/>
                <w:szCs w:val="18"/>
              </w:rPr>
              <w:t>1</w:t>
            </w:r>
          </w:p>
        </w:tc>
        <w:tc>
          <w:tcPr>
            <w:tcW w:w="1260" w:type="dxa"/>
            <w:gridSpan w:val="2"/>
          </w:tcPr>
          <w:p w14:paraId="36431218" w14:textId="77777777" w:rsidR="002B5F8A" w:rsidRPr="001E3F8A" w:rsidRDefault="002B5F8A" w:rsidP="002B5F8A">
            <w:pPr>
              <w:rPr>
                <w:sz w:val="18"/>
                <w:szCs w:val="18"/>
              </w:rPr>
            </w:pPr>
            <w:r w:rsidRPr="001E3F8A">
              <w:rPr>
                <w:sz w:val="18"/>
                <w:szCs w:val="18"/>
              </w:rPr>
              <w:t>0</w:t>
            </w:r>
          </w:p>
        </w:tc>
        <w:tc>
          <w:tcPr>
            <w:tcW w:w="1260" w:type="dxa"/>
          </w:tcPr>
          <w:p w14:paraId="4619F823" w14:textId="77777777" w:rsidR="002B5F8A" w:rsidRPr="001E3F8A" w:rsidRDefault="002B5F8A" w:rsidP="002B5F8A">
            <w:pPr>
              <w:rPr>
                <w:sz w:val="18"/>
                <w:szCs w:val="18"/>
              </w:rPr>
            </w:pPr>
            <w:r w:rsidRPr="001E3F8A">
              <w:rPr>
                <w:sz w:val="18"/>
                <w:szCs w:val="18"/>
              </w:rPr>
              <w:t>0</w:t>
            </w:r>
          </w:p>
        </w:tc>
      </w:tr>
      <w:tr w:rsidR="002B5F8A" w:rsidRPr="001E3F8A" w14:paraId="0395D22E" w14:textId="77777777" w:rsidTr="002B5F8A">
        <w:trPr>
          <w:cnfStyle w:val="000000010000" w:firstRow="0" w:lastRow="0" w:firstColumn="0" w:lastColumn="0" w:oddVBand="0" w:evenVBand="0" w:oddHBand="0" w:evenHBand="1" w:firstRowFirstColumn="0" w:firstRowLastColumn="0" w:lastRowFirstColumn="0" w:lastRowLastColumn="0"/>
          <w:trHeight w:val="576"/>
        </w:trPr>
        <w:tc>
          <w:tcPr>
            <w:tcW w:w="630" w:type="dxa"/>
          </w:tcPr>
          <w:p w14:paraId="5F28049A" w14:textId="77777777" w:rsidR="002B5F8A" w:rsidRPr="001E3F8A" w:rsidRDefault="002B5F8A" w:rsidP="002B5F8A">
            <w:pPr>
              <w:rPr>
                <w:b/>
                <w:bCs/>
                <w:sz w:val="18"/>
                <w:szCs w:val="18"/>
              </w:rPr>
            </w:pPr>
            <w:r w:rsidRPr="001E3F8A">
              <w:rPr>
                <w:b/>
                <w:bCs/>
                <w:sz w:val="18"/>
                <w:szCs w:val="18"/>
              </w:rPr>
              <w:t>3</w:t>
            </w:r>
          </w:p>
        </w:tc>
        <w:tc>
          <w:tcPr>
            <w:tcW w:w="2970" w:type="dxa"/>
            <w:gridSpan w:val="2"/>
          </w:tcPr>
          <w:p w14:paraId="1D456695" w14:textId="77777777" w:rsidR="002B5F8A" w:rsidRPr="001E3F8A" w:rsidRDefault="002B5F8A" w:rsidP="002B5F8A">
            <w:pPr>
              <w:rPr>
                <w:sz w:val="18"/>
                <w:szCs w:val="18"/>
              </w:rPr>
            </w:pPr>
            <w:r w:rsidRPr="001E3F8A">
              <w:rPr>
                <w:sz w:val="18"/>
                <w:szCs w:val="18"/>
              </w:rPr>
              <w:t>Education &amp; training regulation and accreditation</w:t>
            </w:r>
          </w:p>
        </w:tc>
        <w:tc>
          <w:tcPr>
            <w:tcW w:w="1260" w:type="dxa"/>
            <w:gridSpan w:val="2"/>
          </w:tcPr>
          <w:p w14:paraId="0A7D256B" w14:textId="77777777" w:rsidR="002B5F8A" w:rsidRPr="001E3F8A" w:rsidRDefault="002B5F8A" w:rsidP="002B5F8A">
            <w:pPr>
              <w:rPr>
                <w:sz w:val="18"/>
                <w:szCs w:val="18"/>
              </w:rPr>
            </w:pPr>
            <w:r w:rsidRPr="001E3F8A">
              <w:rPr>
                <w:sz w:val="18"/>
                <w:szCs w:val="18"/>
              </w:rPr>
              <w:t>9</w:t>
            </w:r>
          </w:p>
        </w:tc>
        <w:tc>
          <w:tcPr>
            <w:tcW w:w="1260" w:type="dxa"/>
            <w:gridSpan w:val="2"/>
          </w:tcPr>
          <w:p w14:paraId="7E1131B0" w14:textId="77777777" w:rsidR="002B5F8A" w:rsidRPr="001E3F8A" w:rsidRDefault="002B5F8A" w:rsidP="002B5F8A">
            <w:pPr>
              <w:rPr>
                <w:sz w:val="18"/>
                <w:szCs w:val="18"/>
              </w:rPr>
            </w:pPr>
            <w:r w:rsidRPr="001E3F8A">
              <w:rPr>
                <w:sz w:val="18"/>
                <w:szCs w:val="18"/>
              </w:rPr>
              <w:t>5</w:t>
            </w:r>
          </w:p>
        </w:tc>
        <w:tc>
          <w:tcPr>
            <w:tcW w:w="1260" w:type="dxa"/>
            <w:gridSpan w:val="2"/>
          </w:tcPr>
          <w:p w14:paraId="74AC3980" w14:textId="77777777" w:rsidR="002B5F8A" w:rsidRPr="001E3F8A" w:rsidRDefault="002B5F8A" w:rsidP="002B5F8A">
            <w:pPr>
              <w:rPr>
                <w:sz w:val="18"/>
                <w:szCs w:val="18"/>
              </w:rPr>
            </w:pPr>
            <w:r w:rsidRPr="001E3F8A">
              <w:rPr>
                <w:sz w:val="18"/>
                <w:szCs w:val="18"/>
              </w:rPr>
              <w:t>0</w:t>
            </w:r>
          </w:p>
        </w:tc>
        <w:tc>
          <w:tcPr>
            <w:tcW w:w="1260" w:type="dxa"/>
          </w:tcPr>
          <w:p w14:paraId="0E26DA6A" w14:textId="77777777" w:rsidR="002B5F8A" w:rsidRPr="001E3F8A" w:rsidRDefault="002B5F8A" w:rsidP="002B5F8A">
            <w:pPr>
              <w:rPr>
                <w:sz w:val="18"/>
                <w:szCs w:val="18"/>
              </w:rPr>
            </w:pPr>
            <w:r w:rsidRPr="001E3F8A">
              <w:rPr>
                <w:sz w:val="18"/>
                <w:szCs w:val="18"/>
              </w:rPr>
              <w:t>4</w:t>
            </w:r>
          </w:p>
        </w:tc>
      </w:tr>
      <w:tr w:rsidR="002B5F8A" w:rsidRPr="001E3F8A" w14:paraId="1849F65D" w14:textId="77777777" w:rsidTr="002B5F8A">
        <w:trPr>
          <w:cnfStyle w:val="000000100000" w:firstRow="0" w:lastRow="0" w:firstColumn="0" w:lastColumn="0" w:oddVBand="0" w:evenVBand="0" w:oddHBand="1" w:evenHBand="0" w:firstRowFirstColumn="0" w:firstRowLastColumn="0" w:lastRowFirstColumn="0" w:lastRowLastColumn="0"/>
          <w:trHeight w:val="576"/>
        </w:trPr>
        <w:tc>
          <w:tcPr>
            <w:tcW w:w="630" w:type="dxa"/>
          </w:tcPr>
          <w:p w14:paraId="25ACCEA2" w14:textId="77777777" w:rsidR="002B5F8A" w:rsidRPr="001E3F8A" w:rsidRDefault="002B5F8A" w:rsidP="002B5F8A">
            <w:pPr>
              <w:rPr>
                <w:b/>
                <w:bCs/>
                <w:sz w:val="18"/>
                <w:szCs w:val="18"/>
              </w:rPr>
            </w:pPr>
            <w:r w:rsidRPr="001E3F8A">
              <w:rPr>
                <w:b/>
                <w:bCs/>
                <w:sz w:val="18"/>
                <w:szCs w:val="18"/>
              </w:rPr>
              <w:t>4</w:t>
            </w:r>
          </w:p>
        </w:tc>
        <w:tc>
          <w:tcPr>
            <w:tcW w:w="2970" w:type="dxa"/>
            <w:gridSpan w:val="2"/>
          </w:tcPr>
          <w:p w14:paraId="717FDEDC" w14:textId="77777777" w:rsidR="002B5F8A" w:rsidRPr="001E3F8A" w:rsidRDefault="002B5F8A" w:rsidP="002B5F8A">
            <w:pPr>
              <w:rPr>
                <w:sz w:val="18"/>
                <w:szCs w:val="18"/>
              </w:rPr>
            </w:pPr>
            <w:r w:rsidRPr="001E3F8A">
              <w:rPr>
                <w:sz w:val="18"/>
                <w:szCs w:val="18"/>
              </w:rPr>
              <w:t>Education finances</w:t>
            </w:r>
          </w:p>
        </w:tc>
        <w:tc>
          <w:tcPr>
            <w:tcW w:w="1260" w:type="dxa"/>
            <w:gridSpan w:val="2"/>
          </w:tcPr>
          <w:p w14:paraId="51959F19" w14:textId="77777777" w:rsidR="002B5F8A" w:rsidRPr="001E3F8A" w:rsidRDefault="002B5F8A" w:rsidP="002B5F8A">
            <w:pPr>
              <w:rPr>
                <w:sz w:val="18"/>
                <w:szCs w:val="18"/>
              </w:rPr>
            </w:pPr>
            <w:r w:rsidRPr="001E3F8A">
              <w:rPr>
                <w:sz w:val="18"/>
                <w:szCs w:val="18"/>
              </w:rPr>
              <w:t>1</w:t>
            </w:r>
          </w:p>
        </w:tc>
        <w:tc>
          <w:tcPr>
            <w:tcW w:w="1260" w:type="dxa"/>
            <w:gridSpan w:val="2"/>
          </w:tcPr>
          <w:p w14:paraId="7405619D" w14:textId="77777777" w:rsidR="002B5F8A" w:rsidRPr="001E3F8A" w:rsidRDefault="002B5F8A" w:rsidP="002B5F8A">
            <w:pPr>
              <w:rPr>
                <w:sz w:val="18"/>
                <w:szCs w:val="18"/>
              </w:rPr>
            </w:pPr>
            <w:r w:rsidRPr="001E3F8A">
              <w:rPr>
                <w:sz w:val="18"/>
                <w:szCs w:val="18"/>
              </w:rPr>
              <w:t>0</w:t>
            </w:r>
          </w:p>
        </w:tc>
        <w:tc>
          <w:tcPr>
            <w:tcW w:w="1260" w:type="dxa"/>
            <w:gridSpan w:val="2"/>
          </w:tcPr>
          <w:p w14:paraId="0D7EB495" w14:textId="77777777" w:rsidR="002B5F8A" w:rsidRPr="001E3F8A" w:rsidRDefault="002B5F8A" w:rsidP="002B5F8A">
            <w:pPr>
              <w:rPr>
                <w:sz w:val="18"/>
                <w:szCs w:val="18"/>
              </w:rPr>
            </w:pPr>
            <w:r w:rsidRPr="001E3F8A">
              <w:rPr>
                <w:sz w:val="18"/>
                <w:szCs w:val="18"/>
              </w:rPr>
              <w:t>0</w:t>
            </w:r>
          </w:p>
        </w:tc>
        <w:tc>
          <w:tcPr>
            <w:tcW w:w="1260" w:type="dxa"/>
          </w:tcPr>
          <w:p w14:paraId="50E26503" w14:textId="77777777" w:rsidR="002B5F8A" w:rsidRPr="001E3F8A" w:rsidRDefault="002B5F8A" w:rsidP="002B5F8A">
            <w:pPr>
              <w:rPr>
                <w:sz w:val="18"/>
                <w:szCs w:val="18"/>
              </w:rPr>
            </w:pPr>
            <w:r w:rsidRPr="001E3F8A">
              <w:rPr>
                <w:sz w:val="18"/>
                <w:szCs w:val="18"/>
              </w:rPr>
              <w:t>0</w:t>
            </w:r>
          </w:p>
        </w:tc>
      </w:tr>
      <w:tr w:rsidR="002B5F8A" w:rsidRPr="001E3F8A" w14:paraId="252F3AB3" w14:textId="77777777" w:rsidTr="002B5F8A">
        <w:trPr>
          <w:cnfStyle w:val="000000010000" w:firstRow="0" w:lastRow="0" w:firstColumn="0" w:lastColumn="0" w:oddVBand="0" w:evenVBand="0" w:oddHBand="0" w:evenHBand="1" w:firstRowFirstColumn="0" w:firstRowLastColumn="0" w:lastRowFirstColumn="0" w:lastRowLastColumn="0"/>
          <w:trHeight w:val="576"/>
        </w:trPr>
        <w:tc>
          <w:tcPr>
            <w:tcW w:w="630" w:type="dxa"/>
          </w:tcPr>
          <w:p w14:paraId="687D1231" w14:textId="77777777" w:rsidR="002B5F8A" w:rsidRPr="001E3F8A" w:rsidRDefault="002B5F8A" w:rsidP="002B5F8A">
            <w:pPr>
              <w:rPr>
                <w:b/>
                <w:bCs/>
                <w:sz w:val="18"/>
                <w:szCs w:val="18"/>
              </w:rPr>
            </w:pPr>
            <w:r w:rsidRPr="001E3F8A">
              <w:rPr>
                <w:b/>
                <w:bCs/>
                <w:sz w:val="18"/>
                <w:szCs w:val="18"/>
              </w:rPr>
              <w:t>6</w:t>
            </w:r>
          </w:p>
        </w:tc>
        <w:tc>
          <w:tcPr>
            <w:tcW w:w="2970" w:type="dxa"/>
            <w:gridSpan w:val="2"/>
          </w:tcPr>
          <w:p w14:paraId="212FDBC9" w14:textId="77777777" w:rsidR="002B5F8A" w:rsidRPr="001E3F8A" w:rsidRDefault="002B5F8A" w:rsidP="002B5F8A">
            <w:pPr>
              <w:rPr>
                <w:sz w:val="18"/>
                <w:szCs w:val="18"/>
              </w:rPr>
            </w:pPr>
            <w:r w:rsidRPr="001E3F8A">
              <w:rPr>
                <w:sz w:val="18"/>
                <w:szCs w:val="18"/>
              </w:rPr>
              <w:t>Employment characteristics and working conditions</w:t>
            </w:r>
          </w:p>
        </w:tc>
        <w:tc>
          <w:tcPr>
            <w:tcW w:w="1260" w:type="dxa"/>
            <w:gridSpan w:val="2"/>
          </w:tcPr>
          <w:p w14:paraId="440F7CC5" w14:textId="77777777" w:rsidR="002B5F8A" w:rsidRPr="001E3F8A" w:rsidRDefault="002B5F8A" w:rsidP="002B5F8A">
            <w:pPr>
              <w:rPr>
                <w:sz w:val="18"/>
                <w:szCs w:val="18"/>
              </w:rPr>
            </w:pPr>
            <w:r w:rsidRPr="001E3F8A">
              <w:rPr>
                <w:sz w:val="18"/>
                <w:szCs w:val="18"/>
              </w:rPr>
              <w:t>6</w:t>
            </w:r>
          </w:p>
        </w:tc>
        <w:tc>
          <w:tcPr>
            <w:tcW w:w="1260" w:type="dxa"/>
            <w:gridSpan w:val="2"/>
          </w:tcPr>
          <w:p w14:paraId="213267BC" w14:textId="77777777" w:rsidR="002B5F8A" w:rsidRPr="001E3F8A" w:rsidRDefault="002B5F8A" w:rsidP="002B5F8A">
            <w:pPr>
              <w:rPr>
                <w:sz w:val="18"/>
                <w:szCs w:val="18"/>
              </w:rPr>
            </w:pPr>
            <w:r w:rsidRPr="001E3F8A">
              <w:rPr>
                <w:sz w:val="18"/>
                <w:szCs w:val="18"/>
              </w:rPr>
              <w:t>2</w:t>
            </w:r>
          </w:p>
        </w:tc>
        <w:tc>
          <w:tcPr>
            <w:tcW w:w="1260" w:type="dxa"/>
            <w:gridSpan w:val="2"/>
          </w:tcPr>
          <w:p w14:paraId="25C26CCB" w14:textId="77777777" w:rsidR="002B5F8A" w:rsidRPr="001E3F8A" w:rsidRDefault="002B5F8A" w:rsidP="002B5F8A">
            <w:pPr>
              <w:rPr>
                <w:sz w:val="18"/>
                <w:szCs w:val="18"/>
              </w:rPr>
            </w:pPr>
            <w:r w:rsidRPr="001E3F8A">
              <w:rPr>
                <w:sz w:val="18"/>
                <w:szCs w:val="18"/>
              </w:rPr>
              <w:t>0</w:t>
            </w:r>
          </w:p>
        </w:tc>
        <w:tc>
          <w:tcPr>
            <w:tcW w:w="1260" w:type="dxa"/>
          </w:tcPr>
          <w:p w14:paraId="2ED464E4" w14:textId="77777777" w:rsidR="002B5F8A" w:rsidRPr="001E3F8A" w:rsidRDefault="002B5F8A" w:rsidP="002B5F8A">
            <w:pPr>
              <w:rPr>
                <w:sz w:val="18"/>
                <w:szCs w:val="18"/>
              </w:rPr>
            </w:pPr>
            <w:r w:rsidRPr="001E3F8A">
              <w:rPr>
                <w:sz w:val="18"/>
                <w:szCs w:val="18"/>
              </w:rPr>
              <w:t>0</w:t>
            </w:r>
          </w:p>
        </w:tc>
      </w:tr>
      <w:tr w:rsidR="002B5F8A" w:rsidRPr="001E3F8A" w14:paraId="61777115" w14:textId="77777777" w:rsidTr="002B5F8A">
        <w:trPr>
          <w:cnfStyle w:val="000000100000" w:firstRow="0" w:lastRow="0" w:firstColumn="0" w:lastColumn="0" w:oddVBand="0" w:evenVBand="0" w:oddHBand="1" w:evenHBand="0" w:firstRowFirstColumn="0" w:firstRowLastColumn="0" w:lastRowFirstColumn="0" w:lastRowLastColumn="0"/>
          <w:trHeight w:val="576"/>
        </w:trPr>
        <w:tc>
          <w:tcPr>
            <w:tcW w:w="630" w:type="dxa"/>
          </w:tcPr>
          <w:p w14:paraId="1FEB9D87" w14:textId="77777777" w:rsidR="002B5F8A" w:rsidRPr="001E3F8A" w:rsidRDefault="002B5F8A" w:rsidP="002B5F8A">
            <w:pPr>
              <w:rPr>
                <w:b/>
                <w:bCs/>
                <w:sz w:val="18"/>
                <w:szCs w:val="18"/>
              </w:rPr>
            </w:pPr>
            <w:r w:rsidRPr="001E3F8A">
              <w:rPr>
                <w:b/>
                <w:bCs/>
                <w:sz w:val="18"/>
                <w:szCs w:val="18"/>
              </w:rPr>
              <w:t>7</w:t>
            </w:r>
          </w:p>
        </w:tc>
        <w:tc>
          <w:tcPr>
            <w:tcW w:w="2970" w:type="dxa"/>
            <w:gridSpan w:val="2"/>
          </w:tcPr>
          <w:p w14:paraId="2D06F5DF" w14:textId="77777777" w:rsidR="002B5F8A" w:rsidRPr="001E3F8A" w:rsidRDefault="002B5F8A" w:rsidP="002B5F8A">
            <w:pPr>
              <w:rPr>
                <w:sz w:val="18"/>
                <w:szCs w:val="18"/>
              </w:rPr>
            </w:pPr>
            <w:r w:rsidRPr="001E3F8A">
              <w:rPr>
                <w:sz w:val="18"/>
                <w:szCs w:val="18"/>
              </w:rPr>
              <w:t>Health workforce spending and remunerations</w:t>
            </w:r>
          </w:p>
        </w:tc>
        <w:tc>
          <w:tcPr>
            <w:tcW w:w="1260" w:type="dxa"/>
            <w:gridSpan w:val="2"/>
          </w:tcPr>
          <w:p w14:paraId="7F133DD4" w14:textId="77777777" w:rsidR="002B5F8A" w:rsidRPr="001E3F8A" w:rsidRDefault="002B5F8A" w:rsidP="002B5F8A">
            <w:pPr>
              <w:rPr>
                <w:sz w:val="18"/>
                <w:szCs w:val="18"/>
              </w:rPr>
            </w:pPr>
            <w:r w:rsidRPr="001E3F8A">
              <w:rPr>
                <w:sz w:val="18"/>
                <w:szCs w:val="18"/>
              </w:rPr>
              <w:t>1</w:t>
            </w:r>
          </w:p>
        </w:tc>
        <w:tc>
          <w:tcPr>
            <w:tcW w:w="1260" w:type="dxa"/>
            <w:gridSpan w:val="2"/>
          </w:tcPr>
          <w:p w14:paraId="2037FBB5" w14:textId="77777777" w:rsidR="002B5F8A" w:rsidRPr="001E3F8A" w:rsidRDefault="002B5F8A" w:rsidP="002B5F8A">
            <w:pPr>
              <w:rPr>
                <w:sz w:val="18"/>
                <w:szCs w:val="18"/>
              </w:rPr>
            </w:pPr>
            <w:r w:rsidRPr="001E3F8A">
              <w:rPr>
                <w:sz w:val="18"/>
                <w:szCs w:val="18"/>
              </w:rPr>
              <w:t>1</w:t>
            </w:r>
          </w:p>
        </w:tc>
        <w:tc>
          <w:tcPr>
            <w:tcW w:w="1260" w:type="dxa"/>
            <w:gridSpan w:val="2"/>
          </w:tcPr>
          <w:p w14:paraId="1EC014D0" w14:textId="77777777" w:rsidR="002B5F8A" w:rsidRPr="001E3F8A" w:rsidRDefault="002B5F8A" w:rsidP="002B5F8A">
            <w:pPr>
              <w:rPr>
                <w:sz w:val="18"/>
                <w:szCs w:val="18"/>
              </w:rPr>
            </w:pPr>
            <w:r w:rsidRPr="001E3F8A">
              <w:rPr>
                <w:sz w:val="18"/>
                <w:szCs w:val="18"/>
              </w:rPr>
              <w:t>0</w:t>
            </w:r>
          </w:p>
        </w:tc>
        <w:tc>
          <w:tcPr>
            <w:tcW w:w="1260" w:type="dxa"/>
          </w:tcPr>
          <w:p w14:paraId="49EB4308" w14:textId="77777777" w:rsidR="002B5F8A" w:rsidRPr="001E3F8A" w:rsidRDefault="002B5F8A" w:rsidP="002B5F8A">
            <w:pPr>
              <w:rPr>
                <w:sz w:val="18"/>
                <w:szCs w:val="18"/>
              </w:rPr>
            </w:pPr>
            <w:r w:rsidRPr="001E3F8A">
              <w:rPr>
                <w:sz w:val="18"/>
                <w:szCs w:val="18"/>
              </w:rPr>
              <w:t>0</w:t>
            </w:r>
          </w:p>
        </w:tc>
      </w:tr>
      <w:tr w:rsidR="002B5F8A" w:rsidRPr="001E3F8A" w14:paraId="462FF347" w14:textId="77777777" w:rsidTr="002B5F8A">
        <w:trPr>
          <w:cnfStyle w:val="000000010000" w:firstRow="0" w:lastRow="0" w:firstColumn="0" w:lastColumn="0" w:oddVBand="0" w:evenVBand="0" w:oddHBand="0" w:evenHBand="1" w:firstRowFirstColumn="0" w:firstRowLastColumn="0" w:lastRowFirstColumn="0" w:lastRowLastColumn="0"/>
          <w:trHeight w:val="576"/>
        </w:trPr>
        <w:tc>
          <w:tcPr>
            <w:tcW w:w="630" w:type="dxa"/>
          </w:tcPr>
          <w:p w14:paraId="3E3A110A" w14:textId="77777777" w:rsidR="002B5F8A" w:rsidRPr="001E3F8A" w:rsidRDefault="002B5F8A" w:rsidP="002B5F8A">
            <w:pPr>
              <w:rPr>
                <w:b/>
                <w:bCs/>
                <w:sz w:val="18"/>
                <w:szCs w:val="18"/>
              </w:rPr>
            </w:pPr>
            <w:r w:rsidRPr="001E3F8A">
              <w:rPr>
                <w:b/>
                <w:bCs/>
                <w:sz w:val="18"/>
                <w:szCs w:val="18"/>
              </w:rPr>
              <w:t>8</w:t>
            </w:r>
          </w:p>
        </w:tc>
        <w:tc>
          <w:tcPr>
            <w:tcW w:w="2970" w:type="dxa"/>
            <w:gridSpan w:val="2"/>
          </w:tcPr>
          <w:p w14:paraId="54AC8160" w14:textId="77777777" w:rsidR="002B5F8A" w:rsidRPr="001E3F8A" w:rsidRDefault="002B5F8A" w:rsidP="002B5F8A">
            <w:pPr>
              <w:rPr>
                <w:sz w:val="18"/>
                <w:szCs w:val="18"/>
              </w:rPr>
            </w:pPr>
            <w:r w:rsidRPr="001E3F8A">
              <w:rPr>
                <w:sz w:val="18"/>
                <w:szCs w:val="18"/>
              </w:rPr>
              <w:t>Skill-mix composition for models of care</w:t>
            </w:r>
          </w:p>
        </w:tc>
        <w:tc>
          <w:tcPr>
            <w:tcW w:w="1260" w:type="dxa"/>
            <w:gridSpan w:val="2"/>
          </w:tcPr>
          <w:p w14:paraId="78EC2A6B" w14:textId="77777777" w:rsidR="002B5F8A" w:rsidRPr="001E3F8A" w:rsidRDefault="002B5F8A" w:rsidP="002B5F8A">
            <w:pPr>
              <w:rPr>
                <w:sz w:val="18"/>
                <w:szCs w:val="18"/>
              </w:rPr>
            </w:pPr>
            <w:r w:rsidRPr="001E3F8A">
              <w:rPr>
                <w:sz w:val="18"/>
                <w:szCs w:val="18"/>
              </w:rPr>
              <w:t>3</w:t>
            </w:r>
          </w:p>
        </w:tc>
        <w:tc>
          <w:tcPr>
            <w:tcW w:w="1260" w:type="dxa"/>
            <w:gridSpan w:val="2"/>
          </w:tcPr>
          <w:p w14:paraId="17245651" w14:textId="77777777" w:rsidR="002B5F8A" w:rsidRPr="001E3F8A" w:rsidRDefault="002B5F8A" w:rsidP="002B5F8A">
            <w:pPr>
              <w:rPr>
                <w:sz w:val="18"/>
                <w:szCs w:val="18"/>
              </w:rPr>
            </w:pPr>
            <w:r w:rsidRPr="001E3F8A">
              <w:rPr>
                <w:sz w:val="18"/>
                <w:szCs w:val="18"/>
              </w:rPr>
              <w:t>1</w:t>
            </w:r>
          </w:p>
        </w:tc>
        <w:tc>
          <w:tcPr>
            <w:tcW w:w="1260" w:type="dxa"/>
            <w:gridSpan w:val="2"/>
          </w:tcPr>
          <w:p w14:paraId="68101640" w14:textId="77777777" w:rsidR="002B5F8A" w:rsidRPr="001E3F8A" w:rsidRDefault="002B5F8A" w:rsidP="002B5F8A">
            <w:pPr>
              <w:rPr>
                <w:sz w:val="18"/>
                <w:szCs w:val="18"/>
              </w:rPr>
            </w:pPr>
            <w:r w:rsidRPr="001E3F8A">
              <w:rPr>
                <w:sz w:val="18"/>
                <w:szCs w:val="18"/>
              </w:rPr>
              <w:t>1</w:t>
            </w:r>
          </w:p>
        </w:tc>
        <w:tc>
          <w:tcPr>
            <w:tcW w:w="1260" w:type="dxa"/>
          </w:tcPr>
          <w:p w14:paraId="4C327143" w14:textId="77777777" w:rsidR="002B5F8A" w:rsidRPr="001E3F8A" w:rsidRDefault="002B5F8A" w:rsidP="002B5F8A">
            <w:pPr>
              <w:rPr>
                <w:sz w:val="18"/>
                <w:szCs w:val="18"/>
              </w:rPr>
            </w:pPr>
            <w:r w:rsidRPr="001E3F8A">
              <w:rPr>
                <w:sz w:val="18"/>
                <w:szCs w:val="18"/>
              </w:rPr>
              <w:t>1</w:t>
            </w:r>
          </w:p>
        </w:tc>
      </w:tr>
      <w:tr w:rsidR="002B5F8A" w:rsidRPr="001E3F8A" w14:paraId="004C5BCB" w14:textId="77777777" w:rsidTr="002B5F8A">
        <w:trPr>
          <w:cnfStyle w:val="000000100000" w:firstRow="0" w:lastRow="0" w:firstColumn="0" w:lastColumn="0" w:oddVBand="0" w:evenVBand="0" w:oddHBand="1" w:evenHBand="0" w:firstRowFirstColumn="0" w:firstRowLastColumn="0" w:lastRowFirstColumn="0" w:lastRowLastColumn="0"/>
          <w:trHeight w:val="576"/>
        </w:trPr>
        <w:tc>
          <w:tcPr>
            <w:tcW w:w="630" w:type="dxa"/>
          </w:tcPr>
          <w:p w14:paraId="3894BFC3" w14:textId="77777777" w:rsidR="002B5F8A" w:rsidRPr="001E3F8A" w:rsidRDefault="002B5F8A" w:rsidP="002B5F8A">
            <w:pPr>
              <w:rPr>
                <w:b/>
                <w:bCs/>
                <w:sz w:val="18"/>
                <w:szCs w:val="18"/>
              </w:rPr>
            </w:pPr>
            <w:r w:rsidRPr="001E3F8A">
              <w:rPr>
                <w:b/>
                <w:bCs/>
                <w:sz w:val="18"/>
                <w:szCs w:val="18"/>
              </w:rPr>
              <w:t>9</w:t>
            </w:r>
          </w:p>
        </w:tc>
        <w:tc>
          <w:tcPr>
            <w:tcW w:w="2970" w:type="dxa"/>
            <w:gridSpan w:val="2"/>
          </w:tcPr>
          <w:p w14:paraId="3D8D74EE" w14:textId="77777777" w:rsidR="002B5F8A" w:rsidRPr="001E3F8A" w:rsidRDefault="002B5F8A" w:rsidP="002B5F8A">
            <w:pPr>
              <w:rPr>
                <w:sz w:val="18"/>
                <w:szCs w:val="18"/>
              </w:rPr>
            </w:pPr>
            <w:r w:rsidRPr="001E3F8A">
              <w:rPr>
                <w:sz w:val="18"/>
                <w:szCs w:val="18"/>
              </w:rPr>
              <w:t>Governance and health workforce policies</w:t>
            </w:r>
          </w:p>
        </w:tc>
        <w:tc>
          <w:tcPr>
            <w:tcW w:w="1260" w:type="dxa"/>
            <w:gridSpan w:val="2"/>
          </w:tcPr>
          <w:p w14:paraId="76CBA72C" w14:textId="77777777" w:rsidR="002B5F8A" w:rsidRPr="001E3F8A" w:rsidRDefault="002B5F8A" w:rsidP="002B5F8A">
            <w:pPr>
              <w:rPr>
                <w:sz w:val="18"/>
                <w:szCs w:val="18"/>
              </w:rPr>
            </w:pPr>
            <w:r w:rsidRPr="001E3F8A">
              <w:rPr>
                <w:sz w:val="18"/>
                <w:szCs w:val="18"/>
              </w:rPr>
              <w:t>5</w:t>
            </w:r>
          </w:p>
        </w:tc>
        <w:tc>
          <w:tcPr>
            <w:tcW w:w="1260" w:type="dxa"/>
            <w:gridSpan w:val="2"/>
          </w:tcPr>
          <w:p w14:paraId="7DD94595" w14:textId="77777777" w:rsidR="002B5F8A" w:rsidRPr="001E3F8A" w:rsidRDefault="002B5F8A" w:rsidP="002B5F8A">
            <w:pPr>
              <w:rPr>
                <w:sz w:val="18"/>
                <w:szCs w:val="18"/>
              </w:rPr>
            </w:pPr>
            <w:r w:rsidRPr="001E3F8A">
              <w:rPr>
                <w:sz w:val="18"/>
                <w:szCs w:val="18"/>
              </w:rPr>
              <w:t>5</w:t>
            </w:r>
          </w:p>
        </w:tc>
        <w:tc>
          <w:tcPr>
            <w:tcW w:w="1260" w:type="dxa"/>
            <w:gridSpan w:val="2"/>
          </w:tcPr>
          <w:p w14:paraId="134F560D" w14:textId="77777777" w:rsidR="002B5F8A" w:rsidRPr="001E3F8A" w:rsidRDefault="002B5F8A" w:rsidP="002B5F8A">
            <w:pPr>
              <w:rPr>
                <w:sz w:val="18"/>
                <w:szCs w:val="18"/>
              </w:rPr>
            </w:pPr>
            <w:r w:rsidRPr="001E3F8A">
              <w:rPr>
                <w:sz w:val="18"/>
                <w:szCs w:val="18"/>
              </w:rPr>
              <w:t>0</w:t>
            </w:r>
          </w:p>
        </w:tc>
        <w:tc>
          <w:tcPr>
            <w:tcW w:w="1260" w:type="dxa"/>
          </w:tcPr>
          <w:p w14:paraId="65A4DA02" w14:textId="77777777" w:rsidR="002B5F8A" w:rsidRPr="001E3F8A" w:rsidRDefault="002B5F8A" w:rsidP="002B5F8A">
            <w:pPr>
              <w:rPr>
                <w:sz w:val="18"/>
                <w:szCs w:val="18"/>
              </w:rPr>
            </w:pPr>
            <w:r w:rsidRPr="001E3F8A">
              <w:rPr>
                <w:sz w:val="18"/>
                <w:szCs w:val="18"/>
              </w:rPr>
              <w:t>0</w:t>
            </w:r>
          </w:p>
        </w:tc>
      </w:tr>
      <w:tr w:rsidR="002B5F8A" w:rsidRPr="001E3F8A" w14:paraId="333B09D8" w14:textId="77777777" w:rsidTr="002B5F8A">
        <w:trPr>
          <w:cnfStyle w:val="000000010000" w:firstRow="0" w:lastRow="0" w:firstColumn="0" w:lastColumn="0" w:oddVBand="0" w:evenVBand="0" w:oddHBand="0" w:evenHBand="1" w:firstRowFirstColumn="0" w:firstRowLastColumn="0" w:lastRowFirstColumn="0" w:lastRowLastColumn="0"/>
          <w:trHeight w:val="576"/>
        </w:trPr>
        <w:tc>
          <w:tcPr>
            <w:tcW w:w="630" w:type="dxa"/>
          </w:tcPr>
          <w:p w14:paraId="0C6A1ECA" w14:textId="77777777" w:rsidR="002B5F8A" w:rsidRPr="001E3F8A" w:rsidRDefault="002B5F8A" w:rsidP="002B5F8A">
            <w:pPr>
              <w:rPr>
                <w:b/>
                <w:bCs/>
                <w:sz w:val="18"/>
                <w:szCs w:val="18"/>
              </w:rPr>
            </w:pPr>
            <w:r w:rsidRPr="001E3F8A">
              <w:rPr>
                <w:b/>
                <w:bCs/>
                <w:sz w:val="18"/>
                <w:szCs w:val="18"/>
              </w:rPr>
              <w:t>10</w:t>
            </w:r>
          </w:p>
        </w:tc>
        <w:tc>
          <w:tcPr>
            <w:tcW w:w="2970" w:type="dxa"/>
            <w:gridSpan w:val="2"/>
          </w:tcPr>
          <w:p w14:paraId="5E2BED05" w14:textId="77777777" w:rsidR="002B5F8A" w:rsidRPr="001E3F8A" w:rsidRDefault="002B5F8A" w:rsidP="002B5F8A">
            <w:pPr>
              <w:rPr>
                <w:sz w:val="18"/>
                <w:szCs w:val="18"/>
              </w:rPr>
            </w:pPr>
            <w:r w:rsidRPr="001E3F8A">
              <w:rPr>
                <w:sz w:val="18"/>
                <w:szCs w:val="18"/>
              </w:rPr>
              <w:t>Health workforce information systems</w:t>
            </w:r>
          </w:p>
        </w:tc>
        <w:tc>
          <w:tcPr>
            <w:tcW w:w="1260" w:type="dxa"/>
            <w:gridSpan w:val="2"/>
          </w:tcPr>
          <w:p w14:paraId="5630C587" w14:textId="77777777" w:rsidR="002B5F8A" w:rsidRPr="001E3F8A" w:rsidRDefault="002B5F8A" w:rsidP="002B5F8A">
            <w:pPr>
              <w:rPr>
                <w:sz w:val="18"/>
                <w:szCs w:val="18"/>
              </w:rPr>
            </w:pPr>
            <w:r w:rsidRPr="001E3F8A">
              <w:rPr>
                <w:sz w:val="18"/>
                <w:szCs w:val="18"/>
              </w:rPr>
              <w:t>8</w:t>
            </w:r>
          </w:p>
        </w:tc>
        <w:tc>
          <w:tcPr>
            <w:tcW w:w="1260" w:type="dxa"/>
            <w:gridSpan w:val="2"/>
          </w:tcPr>
          <w:p w14:paraId="2816AC1A" w14:textId="77777777" w:rsidR="002B5F8A" w:rsidRPr="001E3F8A" w:rsidRDefault="002B5F8A" w:rsidP="002B5F8A">
            <w:pPr>
              <w:rPr>
                <w:sz w:val="18"/>
                <w:szCs w:val="18"/>
              </w:rPr>
            </w:pPr>
            <w:r w:rsidRPr="001E3F8A">
              <w:rPr>
                <w:sz w:val="18"/>
                <w:szCs w:val="18"/>
              </w:rPr>
              <w:t>4</w:t>
            </w:r>
          </w:p>
        </w:tc>
        <w:tc>
          <w:tcPr>
            <w:tcW w:w="1260" w:type="dxa"/>
            <w:gridSpan w:val="2"/>
          </w:tcPr>
          <w:p w14:paraId="08D5360B" w14:textId="77777777" w:rsidR="002B5F8A" w:rsidRPr="001E3F8A" w:rsidRDefault="002B5F8A" w:rsidP="002B5F8A">
            <w:pPr>
              <w:rPr>
                <w:sz w:val="18"/>
                <w:szCs w:val="18"/>
              </w:rPr>
            </w:pPr>
            <w:r w:rsidRPr="001E3F8A">
              <w:rPr>
                <w:sz w:val="18"/>
                <w:szCs w:val="18"/>
              </w:rPr>
              <w:t>3</w:t>
            </w:r>
          </w:p>
        </w:tc>
        <w:tc>
          <w:tcPr>
            <w:tcW w:w="1260" w:type="dxa"/>
          </w:tcPr>
          <w:p w14:paraId="7686FA3E" w14:textId="77777777" w:rsidR="002B5F8A" w:rsidRPr="001E3F8A" w:rsidRDefault="002B5F8A" w:rsidP="00A42624">
            <w:pPr>
              <w:keepNext/>
              <w:rPr>
                <w:sz w:val="18"/>
                <w:szCs w:val="18"/>
              </w:rPr>
            </w:pPr>
            <w:r w:rsidRPr="001E3F8A">
              <w:rPr>
                <w:sz w:val="18"/>
                <w:szCs w:val="18"/>
              </w:rPr>
              <w:t>0</w:t>
            </w:r>
          </w:p>
        </w:tc>
      </w:tr>
    </w:tbl>
    <w:p w14:paraId="7AF57DE7" w14:textId="287FBB94" w:rsidR="002B5F8A" w:rsidRPr="001E3F8A" w:rsidRDefault="00A42624" w:rsidP="00A42624">
      <w:pPr>
        <w:pStyle w:val="Caption"/>
        <w:rPr>
          <w:sz w:val="16"/>
          <w:szCs w:val="16"/>
        </w:rPr>
      </w:pPr>
      <w:bookmarkStart w:id="109" w:name="_Toc61959404"/>
      <w:r w:rsidRPr="001E3F8A">
        <w:rPr>
          <w:sz w:val="16"/>
          <w:szCs w:val="16"/>
        </w:rPr>
        <w:t xml:space="preserve">Table </w:t>
      </w:r>
      <w:r w:rsidR="004B7137" w:rsidRPr="001E3F8A">
        <w:rPr>
          <w:noProof/>
          <w:sz w:val="16"/>
          <w:szCs w:val="16"/>
        </w:rPr>
        <w:fldChar w:fldCharType="begin"/>
      </w:r>
      <w:r w:rsidR="004B7137" w:rsidRPr="001E3F8A">
        <w:rPr>
          <w:noProof/>
          <w:sz w:val="16"/>
          <w:szCs w:val="16"/>
        </w:rPr>
        <w:instrText xml:space="preserve"> SEQ Table \* ARABIC </w:instrText>
      </w:r>
      <w:r w:rsidR="004B7137" w:rsidRPr="001E3F8A">
        <w:rPr>
          <w:noProof/>
          <w:sz w:val="16"/>
          <w:szCs w:val="16"/>
        </w:rPr>
        <w:fldChar w:fldCharType="separate"/>
      </w:r>
      <w:r w:rsidR="00050641" w:rsidRPr="001E3F8A">
        <w:rPr>
          <w:noProof/>
          <w:sz w:val="16"/>
          <w:szCs w:val="16"/>
        </w:rPr>
        <w:t>12</w:t>
      </w:r>
      <w:r w:rsidR="004B7137" w:rsidRPr="001E3F8A">
        <w:rPr>
          <w:noProof/>
          <w:sz w:val="16"/>
          <w:szCs w:val="16"/>
        </w:rPr>
        <w:fldChar w:fldCharType="end"/>
      </w:r>
      <w:r w:rsidRPr="001E3F8A">
        <w:rPr>
          <w:sz w:val="16"/>
          <w:szCs w:val="16"/>
        </w:rPr>
        <w:t xml:space="preserve"> - Capability Indicator Status</w:t>
      </w:r>
      <w:bookmarkEnd w:id="109"/>
    </w:p>
    <w:p w14:paraId="36EC1056" w14:textId="77777777" w:rsidR="002B5F8A" w:rsidRPr="001E3F8A" w:rsidRDefault="002B5F8A" w:rsidP="002B5F8A">
      <w:pPr>
        <w:rPr>
          <w:sz w:val="20"/>
          <w:szCs w:val="20"/>
        </w:rPr>
      </w:pPr>
      <w:r w:rsidRPr="001E3F8A">
        <w:rPr>
          <w:sz w:val="20"/>
          <w:szCs w:val="20"/>
        </w:rPr>
        <w:br w:type="page"/>
      </w:r>
    </w:p>
    <w:p w14:paraId="193B922E" w14:textId="77777777" w:rsidR="002B5F8A" w:rsidRPr="001E3F8A" w:rsidRDefault="002B5F8A" w:rsidP="002B5F8A">
      <w:pPr>
        <w:pStyle w:val="Heading2"/>
        <w:rPr>
          <w:sz w:val="24"/>
          <w:szCs w:val="24"/>
        </w:rPr>
      </w:pPr>
      <w:bookmarkStart w:id="110" w:name="_Toc61959471"/>
      <w:r w:rsidRPr="001E3F8A">
        <w:rPr>
          <w:sz w:val="24"/>
          <w:szCs w:val="24"/>
        </w:rPr>
        <w:lastRenderedPageBreak/>
        <w:t>MOHAP Recommendations</w:t>
      </w:r>
      <w:bookmarkEnd w:id="110"/>
    </w:p>
    <w:p w14:paraId="1D63A782" w14:textId="77777777" w:rsidR="002B5F8A" w:rsidRPr="001E3F8A" w:rsidRDefault="007B48DF" w:rsidP="007B48DF">
      <w:pPr>
        <w:pStyle w:val="Heading3"/>
        <w:rPr>
          <w:sz w:val="22"/>
          <w:szCs w:val="22"/>
        </w:rPr>
      </w:pPr>
      <w:bookmarkStart w:id="111" w:name="_Ref54644708"/>
      <w:bookmarkStart w:id="112" w:name="_Toc61959472"/>
      <w:r w:rsidRPr="001E3F8A">
        <w:rPr>
          <w:sz w:val="22"/>
          <w:szCs w:val="22"/>
        </w:rPr>
        <w:t>Recommendation for Accreditation of non-compulsory education and training institutions</w:t>
      </w:r>
      <w:bookmarkEnd w:id="111"/>
      <w:bookmarkEnd w:id="112"/>
    </w:p>
    <w:tbl>
      <w:tblPr>
        <w:tblStyle w:val="Table1"/>
        <w:tblW w:w="8280" w:type="dxa"/>
        <w:tblCellMar>
          <w:top w:w="43" w:type="dxa"/>
          <w:left w:w="115" w:type="dxa"/>
          <w:bottom w:w="43" w:type="dxa"/>
          <w:right w:w="115" w:type="dxa"/>
        </w:tblCellMar>
        <w:tblLook w:val="04A0" w:firstRow="1" w:lastRow="0" w:firstColumn="1" w:lastColumn="0" w:noHBand="0" w:noVBand="1"/>
      </w:tblPr>
      <w:tblGrid>
        <w:gridCol w:w="1893"/>
        <w:gridCol w:w="6387"/>
      </w:tblGrid>
      <w:tr w:rsidR="007B48DF" w:rsidRPr="001E3F8A" w14:paraId="178F24F0"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131DF3EE" w14:textId="77777777" w:rsidR="007B48DF" w:rsidRPr="001E3F8A" w:rsidRDefault="007B48DF" w:rsidP="00CA0BA7">
            <w:pPr>
              <w:rPr>
                <w:color w:val="FFFFFF" w:themeColor="background1"/>
                <w:sz w:val="20"/>
                <w:szCs w:val="20"/>
              </w:rPr>
            </w:pPr>
            <w:r w:rsidRPr="001E3F8A">
              <w:rPr>
                <w:color w:val="FFFFFF" w:themeColor="background1"/>
                <w:sz w:val="20"/>
                <w:szCs w:val="20"/>
              </w:rPr>
              <w:t>Indicator</w:t>
            </w:r>
          </w:p>
        </w:tc>
        <w:tc>
          <w:tcPr>
            <w:tcW w:w="6387" w:type="dxa"/>
          </w:tcPr>
          <w:p w14:paraId="7F23B2CB" w14:textId="77777777" w:rsidR="007B48DF" w:rsidRPr="001E3F8A" w:rsidRDefault="007B48DF" w:rsidP="00CA0BA7">
            <w:pPr>
              <w:jc w:val="left"/>
              <w:rPr>
                <w:color w:val="FFFFFF" w:themeColor="background1"/>
                <w:sz w:val="20"/>
                <w:szCs w:val="20"/>
              </w:rPr>
            </w:pPr>
            <w:r w:rsidRPr="001E3F8A">
              <w:rPr>
                <w:color w:val="FFFFFF" w:themeColor="background1"/>
                <w:sz w:val="20"/>
                <w:szCs w:val="20"/>
              </w:rPr>
              <w:t>Accreditation mechanisms for education and training institutions and their programmes</w:t>
            </w:r>
          </w:p>
        </w:tc>
      </w:tr>
      <w:tr w:rsidR="007B48DF" w:rsidRPr="001E3F8A" w14:paraId="124C93CB"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6988C328" w14:textId="77777777" w:rsidR="007B48DF" w:rsidRPr="001E3F8A" w:rsidRDefault="007B48DF" w:rsidP="00CA0BA7">
            <w:pPr>
              <w:rPr>
                <w:b/>
                <w:bCs/>
                <w:sz w:val="18"/>
                <w:szCs w:val="18"/>
              </w:rPr>
            </w:pPr>
            <w:r w:rsidRPr="001E3F8A">
              <w:rPr>
                <w:b/>
                <w:bCs/>
                <w:sz w:val="18"/>
                <w:szCs w:val="18"/>
              </w:rPr>
              <w:t>Question</w:t>
            </w:r>
          </w:p>
        </w:tc>
        <w:tc>
          <w:tcPr>
            <w:tcW w:w="6387" w:type="dxa"/>
          </w:tcPr>
          <w:p w14:paraId="3EB3C9AC" w14:textId="77777777" w:rsidR="007B48DF" w:rsidRPr="001E3F8A" w:rsidRDefault="007B48DF" w:rsidP="007B48DF">
            <w:pPr>
              <w:jc w:val="left"/>
              <w:rPr>
                <w:sz w:val="18"/>
                <w:szCs w:val="18"/>
              </w:rPr>
            </w:pPr>
            <w:r w:rsidRPr="001E3F8A">
              <w:rPr>
                <w:sz w:val="18"/>
                <w:szCs w:val="18"/>
              </w:rPr>
              <w:t>Are there national and/or subnational mechanisms for accreditation of health workforce education and training institutions and their programmes that are not compulsory?</w:t>
            </w:r>
          </w:p>
        </w:tc>
      </w:tr>
      <w:tr w:rsidR="007B48DF" w:rsidRPr="001E3F8A" w14:paraId="5BB08E7A"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1ECE9117" w14:textId="77777777" w:rsidR="007B48DF" w:rsidRPr="001E3F8A" w:rsidRDefault="007B48DF" w:rsidP="00CA0BA7">
            <w:pPr>
              <w:rPr>
                <w:b/>
                <w:bCs/>
                <w:sz w:val="18"/>
                <w:szCs w:val="18"/>
              </w:rPr>
            </w:pPr>
            <w:r w:rsidRPr="001E3F8A">
              <w:rPr>
                <w:b/>
                <w:bCs/>
                <w:sz w:val="18"/>
                <w:szCs w:val="18"/>
              </w:rPr>
              <w:t>Recommendation</w:t>
            </w:r>
          </w:p>
        </w:tc>
        <w:tc>
          <w:tcPr>
            <w:tcW w:w="6387" w:type="dxa"/>
          </w:tcPr>
          <w:p w14:paraId="75A0D7A0" w14:textId="77777777" w:rsidR="007B48DF" w:rsidRPr="001E3F8A" w:rsidRDefault="007B48DF" w:rsidP="007B48DF">
            <w:pPr>
              <w:pStyle w:val="ListParagraph"/>
              <w:numPr>
                <w:ilvl w:val="0"/>
                <w:numId w:val="36"/>
              </w:numPr>
              <w:spacing w:before="120" w:after="240"/>
              <w:contextualSpacing w:val="0"/>
              <w:jc w:val="left"/>
              <w:rPr>
                <w:sz w:val="18"/>
                <w:szCs w:val="18"/>
              </w:rPr>
            </w:pPr>
            <w:r w:rsidRPr="001E3F8A">
              <w:rPr>
                <w:sz w:val="18"/>
                <w:szCs w:val="18"/>
              </w:rPr>
              <w:t xml:space="preserve">This question ascertains </w:t>
            </w:r>
            <w:r w:rsidRPr="001E3F8A">
              <w:rPr>
                <w:rStyle w:val="IntenseQuoteChar"/>
                <w:sz w:val="18"/>
                <w:szCs w:val="16"/>
              </w:rPr>
              <w:t>non-compulsory</w:t>
            </w:r>
            <w:r w:rsidRPr="001E3F8A">
              <w:rPr>
                <w:sz w:val="18"/>
                <w:szCs w:val="18"/>
              </w:rPr>
              <w:t xml:space="preserve"> areas for </w:t>
            </w:r>
            <w:r w:rsidRPr="001E3F8A">
              <w:rPr>
                <w:rStyle w:val="IntenseQuoteChar"/>
                <w:sz w:val="18"/>
                <w:szCs w:val="16"/>
              </w:rPr>
              <w:t>accreditation</w:t>
            </w:r>
            <w:r w:rsidRPr="001E3F8A">
              <w:rPr>
                <w:sz w:val="18"/>
                <w:szCs w:val="18"/>
              </w:rPr>
              <w:t xml:space="preserve"> of health workforce education and training institutions and their </w:t>
            </w:r>
            <w:r w:rsidRPr="001E3F8A">
              <w:rPr>
                <w:rStyle w:val="IntenseQuoteChar"/>
                <w:sz w:val="18"/>
                <w:szCs w:val="16"/>
              </w:rPr>
              <w:t>programmes.</w:t>
            </w:r>
          </w:p>
          <w:p w14:paraId="367CFEC6" w14:textId="1292A6B6" w:rsidR="007B48DF" w:rsidRPr="001E3F8A" w:rsidRDefault="007B48DF" w:rsidP="007B48DF">
            <w:pPr>
              <w:pStyle w:val="ListParagraph"/>
              <w:numPr>
                <w:ilvl w:val="0"/>
                <w:numId w:val="36"/>
              </w:numPr>
              <w:spacing w:before="120" w:after="240"/>
              <w:contextualSpacing w:val="0"/>
              <w:jc w:val="left"/>
              <w:rPr>
                <w:sz w:val="18"/>
                <w:szCs w:val="18"/>
              </w:rPr>
            </w:pPr>
            <w:r w:rsidRPr="001E3F8A">
              <w:rPr>
                <w:sz w:val="18"/>
                <w:szCs w:val="18"/>
              </w:rPr>
              <w:t xml:space="preserve">For the year 2018, the accreditation standards were </w:t>
            </w:r>
            <w:r w:rsidRPr="001E3F8A">
              <w:rPr>
                <w:rStyle w:val="IntenseQuoteChar"/>
                <w:sz w:val="18"/>
                <w:szCs w:val="16"/>
              </w:rPr>
              <w:t>exempted</w:t>
            </w:r>
            <w:r w:rsidRPr="001E3F8A">
              <w:rPr>
                <w:sz w:val="18"/>
                <w:szCs w:val="18"/>
              </w:rPr>
              <w:t xml:space="preserve"> for education and training institutes that fall under the </w:t>
            </w:r>
            <w:r w:rsidR="00461D2F">
              <w:rPr>
                <w:rStyle w:val="IntenseQuoteChar"/>
                <w:sz w:val="18"/>
                <w:szCs w:val="16"/>
              </w:rPr>
              <w:t>free zones</w:t>
            </w:r>
            <w:r w:rsidRPr="001E3F8A">
              <w:rPr>
                <w:sz w:val="18"/>
                <w:szCs w:val="18"/>
              </w:rPr>
              <w:t xml:space="preserve"> in UAE.</w:t>
            </w:r>
          </w:p>
          <w:p w14:paraId="7446D043" w14:textId="77777777" w:rsidR="007B48DF" w:rsidRPr="001E3F8A" w:rsidRDefault="007B48DF" w:rsidP="007B48DF">
            <w:pPr>
              <w:pStyle w:val="ListParagraph"/>
              <w:numPr>
                <w:ilvl w:val="0"/>
                <w:numId w:val="36"/>
              </w:numPr>
              <w:spacing w:before="120" w:after="240"/>
              <w:contextualSpacing w:val="0"/>
              <w:jc w:val="left"/>
              <w:rPr>
                <w:sz w:val="18"/>
                <w:szCs w:val="18"/>
              </w:rPr>
            </w:pPr>
            <w:r w:rsidRPr="001E3F8A">
              <w:rPr>
                <w:sz w:val="18"/>
                <w:szCs w:val="18"/>
              </w:rPr>
              <w:t>Education areas such as governance, student faculty, facilities, research, legal compliance etc</w:t>
            </w:r>
            <w:r w:rsidR="00992B29" w:rsidRPr="001E3F8A">
              <w:rPr>
                <w:sz w:val="18"/>
                <w:szCs w:val="18"/>
              </w:rPr>
              <w:t>.</w:t>
            </w:r>
            <w:r w:rsidRPr="001E3F8A">
              <w:rPr>
                <w:sz w:val="18"/>
                <w:szCs w:val="18"/>
              </w:rPr>
              <w:t xml:space="preserve"> mentioned below need to be accredited periodically to ensure </w:t>
            </w:r>
            <w:r w:rsidRPr="001E3F8A">
              <w:rPr>
                <w:rStyle w:val="IntenseQuoteChar"/>
                <w:sz w:val="18"/>
                <w:szCs w:val="16"/>
              </w:rPr>
              <w:t>standardized, high quality and</w:t>
            </w:r>
            <w:r w:rsidRPr="001E3F8A">
              <w:rPr>
                <w:sz w:val="18"/>
                <w:szCs w:val="18"/>
              </w:rPr>
              <w:t xml:space="preserve"> </w:t>
            </w:r>
            <w:r w:rsidRPr="001E3F8A">
              <w:rPr>
                <w:rStyle w:val="IntenseQuoteChar"/>
                <w:sz w:val="18"/>
                <w:szCs w:val="16"/>
              </w:rPr>
              <w:t xml:space="preserve">relevant </w:t>
            </w:r>
            <w:r w:rsidRPr="001E3F8A">
              <w:rPr>
                <w:sz w:val="18"/>
                <w:szCs w:val="18"/>
              </w:rPr>
              <w:t>education is being imparted.</w:t>
            </w:r>
          </w:p>
        </w:tc>
      </w:tr>
      <w:tr w:rsidR="007B48DF" w:rsidRPr="001E3F8A" w14:paraId="6008AA5A"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8280" w:type="dxa"/>
            <w:gridSpan w:val="2"/>
          </w:tcPr>
          <w:p w14:paraId="1F56CD24" w14:textId="1B1AC65A" w:rsidR="007B48DF" w:rsidRPr="001E3F8A" w:rsidRDefault="007B48DF" w:rsidP="00992B29">
            <w:pPr>
              <w:jc w:val="left"/>
              <w:rPr>
                <w:sz w:val="18"/>
                <w:szCs w:val="18"/>
              </w:rPr>
            </w:pPr>
            <w:r w:rsidRPr="001E3F8A">
              <w:rPr>
                <w:sz w:val="18"/>
                <w:szCs w:val="18"/>
              </w:rPr>
              <w:t xml:space="preserve">Post Aug 2019, Ministry of Education should have unveiled a </w:t>
            </w:r>
            <w:r w:rsidRPr="001E3F8A">
              <w:rPr>
                <w:rStyle w:val="IntenseQuoteChar"/>
                <w:sz w:val="18"/>
                <w:szCs w:val="16"/>
              </w:rPr>
              <w:t>new set of licensing and accreditation standards</w:t>
            </w:r>
            <w:r w:rsidRPr="001E3F8A">
              <w:rPr>
                <w:sz w:val="18"/>
                <w:szCs w:val="18"/>
              </w:rPr>
              <w:t xml:space="preserve"> for all types of higher education institutions which would </w:t>
            </w:r>
            <w:r w:rsidRPr="001E3F8A">
              <w:rPr>
                <w:rStyle w:val="IntenseQuoteChar"/>
                <w:sz w:val="18"/>
                <w:szCs w:val="16"/>
              </w:rPr>
              <w:t xml:space="preserve">include </w:t>
            </w:r>
            <w:r w:rsidR="00461D2F">
              <w:rPr>
                <w:rStyle w:val="IntenseQuoteChar"/>
                <w:sz w:val="18"/>
                <w:szCs w:val="16"/>
              </w:rPr>
              <w:t>free zones</w:t>
            </w:r>
            <w:r w:rsidRPr="001E3F8A">
              <w:rPr>
                <w:sz w:val="18"/>
                <w:szCs w:val="18"/>
              </w:rPr>
              <w:t xml:space="preserve"> in the UAE.</w:t>
            </w:r>
          </w:p>
        </w:tc>
      </w:tr>
    </w:tbl>
    <w:p w14:paraId="477C3B73" w14:textId="77777777" w:rsidR="00992B29" w:rsidRPr="001E3F8A" w:rsidRDefault="00992B29" w:rsidP="007B48DF">
      <w:pPr>
        <w:rPr>
          <w:sz w:val="20"/>
          <w:szCs w:val="20"/>
        </w:rPr>
      </w:pPr>
    </w:p>
    <w:p w14:paraId="0401952E" w14:textId="77777777" w:rsidR="00992B29" w:rsidRPr="001E3F8A" w:rsidRDefault="00992B29" w:rsidP="00992B29">
      <w:pPr>
        <w:rPr>
          <w:sz w:val="20"/>
          <w:szCs w:val="20"/>
        </w:rPr>
      </w:pPr>
      <w:r w:rsidRPr="001E3F8A">
        <w:rPr>
          <w:sz w:val="20"/>
          <w:szCs w:val="20"/>
        </w:rPr>
        <w:br w:type="page"/>
      </w:r>
    </w:p>
    <w:p w14:paraId="4BC4B67D" w14:textId="77777777" w:rsidR="00992B29" w:rsidRPr="001E3F8A" w:rsidRDefault="00992B29" w:rsidP="00992B29">
      <w:pPr>
        <w:pStyle w:val="Heading3"/>
        <w:rPr>
          <w:sz w:val="22"/>
          <w:szCs w:val="22"/>
        </w:rPr>
      </w:pPr>
      <w:bookmarkStart w:id="113" w:name="_Ref54644789"/>
      <w:bookmarkStart w:id="114" w:name="_Toc61959473"/>
      <w:r w:rsidRPr="001E3F8A">
        <w:rPr>
          <w:sz w:val="22"/>
          <w:szCs w:val="22"/>
        </w:rPr>
        <w:lastRenderedPageBreak/>
        <w:t>Recommendation for measurement of Impact of health training on health system and population</w:t>
      </w:r>
      <w:bookmarkEnd w:id="113"/>
      <w:bookmarkEnd w:id="114"/>
    </w:p>
    <w:tbl>
      <w:tblPr>
        <w:tblStyle w:val="Table1"/>
        <w:tblW w:w="8280" w:type="dxa"/>
        <w:tblCellMar>
          <w:top w:w="43" w:type="dxa"/>
          <w:left w:w="115" w:type="dxa"/>
          <w:bottom w:w="43" w:type="dxa"/>
          <w:right w:w="115" w:type="dxa"/>
        </w:tblCellMar>
        <w:tblLook w:val="04A0" w:firstRow="1" w:lastRow="0" w:firstColumn="1" w:lastColumn="0" w:noHBand="0" w:noVBand="1"/>
      </w:tblPr>
      <w:tblGrid>
        <w:gridCol w:w="1893"/>
        <w:gridCol w:w="6387"/>
      </w:tblGrid>
      <w:tr w:rsidR="00992B29" w:rsidRPr="001E3F8A" w14:paraId="6D87123C"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5499BCC4" w14:textId="77777777" w:rsidR="00992B29" w:rsidRPr="001E3F8A" w:rsidRDefault="00992B29" w:rsidP="00CA0BA7">
            <w:pPr>
              <w:rPr>
                <w:color w:val="FFFFFF" w:themeColor="background1"/>
                <w:sz w:val="20"/>
                <w:szCs w:val="20"/>
              </w:rPr>
            </w:pPr>
            <w:r w:rsidRPr="001E3F8A">
              <w:rPr>
                <w:color w:val="FFFFFF" w:themeColor="background1"/>
                <w:sz w:val="20"/>
                <w:szCs w:val="20"/>
              </w:rPr>
              <w:t>Indicator</w:t>
            </w:r>
          </w:p>
        </w:tc>
        <w:tc>
          <w:tcPr>
            <w:tcW w:w="6387" w:type="dxa"/>
          </w:tcPr>
          <w:p w14:paraId="28EB7F80" w14:textId="77777777" w:rsidR="00992B29" w:rsidRPr="001E3F8A" w:rsidRDefault="00992B29" w:rsidP="00CA0BA7">
            <w:pPr>
              <w:jc w:val="left"/>
              <w:rPr>
                <w:color w:val="FFFFFF" w:themeColor="background1"/>
                <w:sz w:val="20"/>
                <w:szCs w:val="20"/>
              </w:rPr>
            </w:pPr>
            <w:r w:rsidRPr="001E3F8A">
              <w:rPr>
                <w:color w:val="FFFFFF" w:themeColor="background1"/>
                <w:sz w:val="20"/>
                <w:szCs w:val="20"/>
              </w:rPr>
              <w:t>Standards for social accountability effectively implemented</w:t>
            </w:r>
          </w:p>
        </w:tc>
      </w:tr>
      <w:tr w:rsidR="00992B29" w:rsidRPr="001E3F8A" w14:paraId="0F87F852"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71D38599" w14:textId="77777777" w:rsidR="00992B29" w:rsidRPr="001E3F8A" w:rsidRDefault="00992B29" w:rsidP="00CA0BA7">
            <w:pPr>
              <w:rPr>
                <w:b/>
                <w:bCs/>
                <w:sz w:val="18"/>
                <w:szCs w:val="18"/>
              </w:rPr>
            </w:pPr>
            <w:r w:rsidRPr="001E3F8A">
              <w:rPr>
                <w:b/>
                <w:bCs/>
                <w:sz w:val="18"/>
                <w:szCs w:val="18"/>
              </w:rPr>
              <w:t>Question</w:t>
            </w:r>
          </w:p>
        </w:tc>
        <w:tc>
          <w:tcPr>
            <w:tcW w:w="6387" w:type="dxa"/>
          </w:tcPr>
          <w:p w14:paraId="5AB93DE2" w14:textId="77777777" w:rsidR="00992B29" w:rsidRPr="001E3F8A" w:rsidRDefault="00992B29" w:rsidP="00CA0BA7">
            <w:pPr>
              <w:jc w:val="left"/>
              <w:rPr>
                <w:sz w:val="18"/>
                <w:szCs w:val="18"/>
              </w:rPr>
            </w:pPr>
            <w:r w:rsidRPr="001E3F8A">
              <w:rPr>
                <w:sz w:val="18"/>
                <w:szCs w:val="18"/>
              </w:rPr>
              <w:t>Do health workforce education and training institutions measure their impact on the health system and populations they serve?</w:t>
            </w:r>
          </w:p>
        </w:tc>
      </w:tr>
      <w:tr w:rsidR="00992B29" w:rsidRPr="001E3F8A" w14:paraId="470E24D2"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6E4E26DF" w14:textId="77777777" w:rsidR="00992B29" w:rsidRPr="001E3F8A" w:rsidRDefault="00992B29" w:rsidP="00CA0BA7">
            <w:pPr>
              <w:rPr>
                <w:b/>
                <w:bCs/>
                <w:sz w:val="18"/>
                <w:szCs w:val="18"/>
              </w:rPr>
            </w:pPr>
            <w:r w:rsidRPr="001E3F8A">
              <w:rPr>
                <w:b/>
                <w:bCs/>
                <w:sz w:val="18"/>
                <w:szCs w:val="18"/>
              </w:rPr>
              <w:t>Recommendation</w:t>
            </w:r>
          </w:p>
        </w:tc>
        <w:tc>
          <w:tcPr>
            <w:tcW w:w="6387" w:type="dxa"/>
          </w:tcPr>
          <w:p w14:paraId="473624FC" w14:textId="77777777" w:rsidR="00992B29" w:rsidRPr="001E3F8A" w:rsidRDefault="00992B29" w:rsidP="00992B29">
            <w:pPr>
              <w:pStyle w:val="ListParagraph"/>
              <w:numPr>
                <w:ilvl w:val="0"/>
                <w:numId w:val="36"/>
              </w:numPr>
              <w:spacing w:before="120" w:after="240"/>
              <w:contextualSpacing w:val="0"/>
              <w:jc w:val="left"/>
              <w:rPr>
                <w:sz w:val="18"/>
                <w:szCs w:val="18"/>
              </w:rPr>
            </w:pPr>
            <w:r w:rsidRPr="001E3F8A">
              <w:rPr>
                <w:sz w:val="18"/>
                <w:szCs w:val="18"/>
              </w:rPr>
              <w:t xml:space="preserve">This question verifies whether health workforce education and training institutions </w:t>
            </w:r>
            <w:r w:rsidRPr="001E3F8A">
              <w:rPr>
                <w:rStyle w:val="IntenseQuoteChar"/>
                <w:sz w:val="18"/>
                <w:szCs w:val="16"/>
              </w:rPr>
              <w:t>measure their impact</w:t>
            </w:r>
            <w:r w:rsidRPr="001E3F8A">
              <w:rPr>
                <w:sz w:val="18"/>
                <w:szCs w:val="18"/>
              </w:rPr>
              <w:t xml:space="preserve"> on the health system and populations they serve.</w:t>
            </w:r>
          </w:p>
          <w:p w14:paraId="0335A7A6" w14:textId="77777777" w:rsidR="00992B29" w:rsidRPr="001E3F8A" w:rsidRDefault="00992B29" w:rsidP="00992B29">
            <w:pPr>
              <w:pStyle w:val="ListParagraph"/>
              <w:numPr>
                <w:ilvl w:val="0"/>
                <w:numId w:val="36"/>
              </w:numPr>
              <w:spacing w:before="120" w:after="240"/>
              <w:contextualSpacing w:val="0"/>
              <w:jc w:val="left"/>
              <w:rPr>
                <w:sz w:val="18"/>
                <w:szCs w:val="18"/>
              </w:rPr>
            </w:pPr>
            <w:r w:rsidRPr="001E3F8A">
              <w:rPr>
                <w:sz w:val="18"/>
                <w:szCs w:val="18"/>
              </w:rPr>
              <w:t xml:space="preserve">In the UAE, healthcare training institutions </w:t>
            </w:r>
            <w:r w:rsidRPr="001E3F8A">
              <w:rPr>
                <w:rStyle w:val="IntenseQuoteChar"/>
                <w:sz w:val="18"/>
                <w:szCs w:val="16"/>
              </w:rPr>
              <w:t>except Universities and Colleges</w:t>
            </w:r>
            <w:r w:rsidRPr="001E3F8A">
              <w:rPr>
                <w:sz w:val="18"/>
                <w:szCs w:val="18"/>
              </w:rPr>
              <w:t>, measure their medical professionals’ impact on health system and populations served.</w:t>
            </w:r>
          </w:p>
          <w:p w14:paraId="3C6D4573" w14:textId="77777777" w:rsidR="00992B29" w:rsidRPr="001E3F8A" w:rsidRDefault="00992B29" w:rsidP="00992B29">
            <w:pPr>
              <w:pStyle w:val="ListParagraph"/>
              <w:numPr>
                <w:ilvl w:val="0"/>
                <w:numId w:val="36"/>
              </w:numPr>
              <w:spacing w:before="120" w:after="240"/>
              <w:contextualSpacing w:val="0"/>
              <w:jc w:val="left"/>
              <w:rPr>
                <w:sz w:val="18"/>
                <w:szCs w:val="18"/>
              </w:rPr>
            </w:pPr>
            <w:r w:rsidRPr="001E3F8A">
              <w:rPr>
                <w:sz w:val="18"/>
                <w:szCs w:val="18"/>
              </w:rPr>
              <w:t xml:space="preserve">Assessment of their </w:t>
            </w:r>
            <w:r w:rsidRPr="001E3F8A">
              <w:rPr>
                <w:rStyle w:val="IntenseQuoteChar"/>
                <w:sz w:val="18"/>
                <w:szCs w:val="16"/>
              </w:rPr>
              <w:t xml:space="preserve">graduates/interns </w:t>
            </w:r>
            <w:r w:rsidRPr="001E3F8A">
              <w:rPr>
                <w:sz w:val="18"/>
                <w:szCs w:val="18"/>
              </w:rPr>
              <w:t>should be undertaken based on areas such as patient outcome, equipment handling, adherence to facility rules, cost effectiveness and other critical performance areas mentioned below.</w:t>
            </w:r>
          </w:p>
        </w:tc>
      </w:tr>
      <w:tr w:rsidR="00992B29" w:rsidRPr="001E3F8A" w14:paraId="252E0FDA"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8280" w:type="dxa"/>
            <w:gridSpan w:val="2"/>
          </w:tcPr>
          <w:p w14:paraId="04A7672E" w14:textId="77777777" w:rsidR="00992B29" w:rsidRPr="001E3F8A" w:rsidRDefault="00992B29" w:rsidP="00CA0BA7">
            <w:pPr>
              <w:jc w:val="left"/>
              <w:rPr>
                <w:sz w:val="18"/>
                <w:szCs w:val="18"/>
              </w:rPr>
            </w:pPr>
            <w:r w:rsidRPr="001E3F8A">
              <w:rPr>
                <w:sz w:val="18"/>
                <w:szCs w:val="18"/>
              </w:rPr>
              <w:t xml:space="preserve">Above feedback mechanism should be made mandatory for all licensed institutions and carried out on annual basis for identification of </w:t>
            </w:r>
            <w:r w:rsidRPr="001E3F8A">
              <w:rPr>
                <w:rStyle w:val="IntenseQuoteChar"/>
                <w:sz w:val="18"/>
                <w:szCs w:val="16"/>
              </w:rPr>
              <w:t>potential gaps</w:t>
            </w:r>
            <w:r w:rsidRPr="001E3F8A">
              <w:rPr>
                <w:sz w:val="18"/>
                <w:szCs w:val="18"/>
              </w:rPr>
              <w:t xml:space="preserve"> or </w:t>
            </w:r>
            <w:r w:rsidRPr="001E3F8A">
              <w:rPr>
                <w:rStyle w:val="IntenseQuoteChar"/>
                <w:sz w:val="18"/>
                <w:szCs w:val="16"/>
              </w:rPr>
              <w:t>improvement areas</w:t>
            </w:r>
            <w:r w:rsidRPr="001E3F8A">
              <w:rPr>
                <w:sz w:val="18"/>
                <w:szCs w:val="18"/>
              </w:rPr>
              <w:t xml:space="preserve"> in training process or educational course material.</w:t>
            </w:r>
          </w:p>
        </w:tc>
      </w:tr>
    </w:tbl>
    <w:p w14:paraId="7322E440" w14:textId="77777777" w:rsidR="005745FC" w:rsidRPr="001E3F8A" w:rsidRDefault="005745FC">
      <w:pPr>
        <w:spacing w:line="264" w:lineRule="auto"/>
        <w:rPr>
          <w:sz w:val="20"/>
          <w:szCs w:val="20"/>
        </w:rPr>
      </w:pPr>
    </w:p>
    <w:p w14:paraId="1C9B6516" w14:textId="77777777" w:rsidR="00890FD7" w:rsidRPr="001E3F8A" w:rsidRDefault="00890FD7" w:rsidP="00992B29">
      <w:pPr>
        <w:rPr>
          <w:noProof/>
          <w:sz w:val="20"/>
          <w:szCs w:val="20"/>
        </w:rPr>
      </w:pPr>
      <w:r w:rsidRPr="001E3F8A">
        <w:rPr>
          <w:noProof/>
          <w:sz w:val="20"/>
          <w:szCs w:val="20"/>
          <w:lang w:val="en-GB" w:eastAsia="en-GB"/>
        </w:rPr>
        <w:drawing>
          <wp:inline distT="0" distB="0" distL="0" distR="0" wp14:anchorId="3A3A210B" wp14:editId="63126E99">
            <wp:extent cx="6106152" cy="2767054"/>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6141515" cy="2783079"/>
                    </a:xfrm>
                    <a:prstGeom prst="rect">
                      <a:avLst/>
                    </a:prstGeom>
                    <a:noFill/>
                  </pic:spPr>
                </pic:pic>
              </a:graphicData>
            </a:graphic>
          </wp:inline>
        </w:drawing>
      </w:r>
    </w:p>
    <w:p w14:paraId="1081BDF5" w14:textId="5C0AFA3A" w:rsidR="00890FD7" w:rsidRPr="001E3F8A" w:rsidRDefault="00DD04A6" w:rsidP="00DD04A6">
      <w:pPr>
        <w:pStyle w:val="Caption"/>
        <w:rPr>
          <w:sz w:val="16"/>
          <w:szCs w:val="16"/>
        </w:rPr>
      </w:pPr>
      <w:bookmarkStart w:id="115" w:name="_Toc61959389"/>
      <w:r w:rsidRPr="001E3F8A">
        <w:rPr>
          <w:sz w:val="16"/>
          <w:szCs w:val="16"/>
        </w:rPr>
        <w:t xml:space="preserve">Figure </w:t>
      </w:r>
      <w:r w:rsidR="004B4A72" w:rsidRPr="001E3F8A">
        <w:rPr>
          <w:noProof/>
          <w:sz w:val="16"/>
          <w:szCs w:val="16"/>
        </w:rPr>
        <w:fldChar w:fldCharType="begin"/>
      </w:r>
      <w:r w:rsidR="004B4A72" w:rsidRPr="001E3F8A">
        <w:rPr>
          <w:noProof/>
          <w:sz w:val="16"/>
          <w:szCs w:val="16"/>
        </w:rPr>
        <w:instrText xml:space="preserve"> SEQ Figure \* ARABIC </w:instrText>
      </w:r>
      <w:r w:rsidR="004B4A72" w:rsidRPr="001E3F8A">
        <w:rPr>
          <w:noProof/>
          <w:sz w:val="16"/>
          <w:szCs w:val="16"/>
        </w:rPr>
        <w:fldChar w:fldCharType="separate"/>
      </w:r>
      <w:r w:rsidR="00050641" w:rsidRPr="001E3F8A">
        <w:rPr>
          <w:noProof/>
          <w:sz w:val="16"/>
          <w:szCs w:val="16"/>
        </w:rPr>
        <w:t>30</w:t>
      </w:r>
      <w:r w:rsidR="004B4A72" w:rsidRPr="001E3F8A">
        <w:rPr>
          <w:noProof/>
          <w:sz w:val="16"/>
          <w:szCs w:val="16"/>
        </w:rPr>
        <w:fldChar w:fldCharType="end"/>
      </w:r>
      <w:r w:rsidRPr="001E3F8A">
        <w:rPr>
          <w:sz w:val="16"/>
          <w:szCs w:val="16"/>
        </w:rPr>
        <w:t xml:space="preserve"> - Implementation Areas for measurement of education and training on health systems and population served</w:t>
      </w:r>
      <w:bookmarkEnd w:id="115"/>
    </w:p>
    <w:p w14:paraId="5C6125FC" w14:textId="77777777" w:rsidR="00992B29" w:rsidRPr="001E3F8A" w:rsidRDefault="00992B29" w:rsidP="00992B29">
      <w:pPr>
        <w:rPr>
          <w:sz w:val="20"/>
          <w:szCs w:val="20"/>
        </w:rPr>
      </w:pPr>
      <w:r w:rsidRPr="001E3F8A">
        <w:rPr>
          <w:sz w:val="20"/>
          <w:szCs w:val="20"/>
        </w:rPr>
        <w:br w:type="page"/>
      </w:r>
    </w:p>
    <w:p w14:paraId="15FB276A" w14:textId="77777777" w:rsidR="00992B29" w:rsidRPr="001E3F8A" w:rsidRDefault="00992B29" w:rsidP="00992B29">
      <w:pPr>
        <w:pStyle w:val="Heading3"/>
        <w:rPr>
          <w:sz w:val="22"/>
          <w:szCs w:val="22"/>
        </w:rPr>
      </w:pPr>
      <w:bookmarkStart w:id="116" w:name="_Ref54644840"/>
      <w:bookmarkStart w:id="117" w:name="_Toc61959474"/>
      <w:r w:rsidRPr="001E3F8A">
        <w:rPr>
          <w:sz w:val="22"/>
          <w:szCs w:val="22"/>
        </w:rPr>
        <w:lastRenderedPageBreak/>
        <w:t>Recommendation for implementation of accreditation standards for IPE</w:t>
      </w:r>
      <w:bookmarkEnd w:id="116"/>
      <w:bookmarkEnd w:id="117"/>
    </w:p>
    <w:tbl>
      <w:tblPr>
        <w:tblStyle w:val="Table1"/>
        <w:tblW w:w="8280" w:type="dxa"/>
        <w:tblCellMar>
          <w:top w:w="43" w:type="dxa"/>
          <w:left w:w="115" w:type="dxa"/>
          <w:bottom w:w="43" w:type="dxa"/>
          <w:right w:w="115" w:type="dxa"/>
        </w:tblCellMar>
        <w:tblLook w:val="04A0" w:firstRow="1" w:lastRow="0" w:firstColumn="1" w:lastColumn="0" w:noHBand="0" w:noVBand="1"/>
      </w:tblPr>
      <w:tblGrid>
        <w:gridCol w:w="1893"/>
        <w:gridCol w:w="6387"/>
      </w:tblGrid>
      <w:tr w:rsidR="00992B29" w:rsidRPr="001E3F8A" w14:paraId="347B7F42"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5F23D271" w14:textId="77777777" w:rsidR="00992B29" w:rsidRPr="001E3F8A" w:rsidRDefault="00992B29" w:rsidP="00CA0BA7">
            <w:pPr>
              <w:rPr>
                <w:color w:val="FFFFFF" w:themeColor="background1"/>
                <w:sz w:val="20"/>
                <w:szCs w:val="20"/>
              </w:rPr>
            </w:pPr>
            <w:r w:rsidRPr="001E3F8A">
              <w:rPr>
                <w:color w:val="FFFFFF" w:themeColor="background1"/>
                <w:sz w:val="20"/>
                <w:szCs w:val="20"/>
              </w:rPr>
              <w:t>Indicator</w:t>
            </w:r>
          </w:p>
        </w:tc>
        <w:tc>
          <w:tcPr>
            <w:tcW w:w="6387" w:type="dxa"/>
          </w:tcPr>
          <w:p w14:paraId="7C4D1715" w14:textId="77777777" w:rsidR="00992B29" w:rsidRPr="001E3F8A" w:rsidRDefault="00992B29" w:rsidP="00CA0BA7">
            <w:pPr>
              <w:jc w:val="left"/>
              <w:rPr>
                <w:color w:val="FFFFFF" w:themeColor="background1"/>
                <w:sz w:val="20"/>
                <w:szCs w:val="20"/>
              </w:rPr>
            </w:pPr>
            <w:r w:rsidRPr="001E3F8A">
              <w:rPr>
                <w:color w:val="FFFFFF" w:themeColor="background1"/>
                <w:sz w:val="20"/>
                <w:szCs w:val="20"/>
              </w:rPr>
              <w:t>Standards for interprofessional education (IPE)</w:t>
            </w:r>
          </w:p>
        </w:tc>
      </w:tr>
      <w:tr w:rsidR="00992B29" w:rsidRPr="001E3F8A" w14:paraId="1C16674A"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00CDDFEC" w14:textId="77777777" w:rsidR="00992B29" w:rsidRPr="001E3F8A" w:rsidRDefault="00992B29" w:rsidP="00CA0BA7">
            <w:pPr>
              <w:rPr>
                <w:b/>
                <w:bCs/>
                <w:sz w:val="18"/>
                <w:szCs w:val="18"/>
              </w:rPr>
            </w:pPr>
            <w:r w:rsidRPr="001E3F8A">
              <w:rPr>
                <w:b/>
                <w:bCs/>
                <w:sz w:val="18"/>
                <w:szCs w:val="18"/>
              </w:rPr>
              <w:t>Question</w:t>
            </w:r>
          </w:p>
        </w:tc>
        <w:tc>
          <w:tcPr>
            <w:tcW w:w="6387" w:type="dxa"/>
          </w:tcPr>
          <w:p w14:paraId="75140526" w14:textId="77777777" w:rsidR="00992B29" w:rsidRPr="001E3F8A" w:rsidRDefault="00992B29" w:rsidP="00CA0BA7">
            <w:pPr>
              <w:jc w:val="left"/>
              <w:rPr>
                <w:sz w:val="18"/>
                <w:szCs w:val="18"/>
              </w:rPr>
            </w:pPr>
            <w:r w:rsidRPr="001E3F8A">
              <w:rPr>
                <w:sz w:val="18"/>
                <w:szCs w:val="18"/>
              </w:rPr>
              <w:t>Is interprofessional education included or reflected within national and/or subnational standards?</w:t>
            </w:r>
          </w:p>
        </w:tc>
      </w:tr>
      <w:tr w:rsidR="00992B29" w:rsidRPr="001E3F8A" w14:paraId="4E6E3CCA"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228530DD" w14:textId="77777777" w:rsidR="00992B29" w:rsidRPr="001E3F8A" w:rsidRDefault="00992B29" w:rsidP="00CA0BA7">
            <w:pPr>
              <w:rPr>
                <w:b/>
                <w:bCs/>
                <w:sz w:val="18"/>
                <w:szCs w:val="18"/>
              </w:rPr>
            </w:pPr>
            <w:r w:rsidRPr="001E3F8A">
              <w:rPr>
                <w:b/>
                <w:bCs/>
                <w:sz w:val="18"/>
                <w:szCs w:val="18"/>
              </w:rPr>
              <w:t>Recommendation</w:t>
            </w:r>
          </w:p>
        </w:tc>
        <w:tc>
          <w:tcPr>
            <w:tcW w:w="6387" w:type="dxa"/>
          </w:tcPr>
          <w:p w14:paraId="6AB063DA" w14:textId="77777777" w:rsidR="00992B29" w:rsidRPr="001E3F8A" w:rsidRDefault="00992B29" w:rsidP="00992B29">
            <w:pPr>
              <w:pStyle w:val="ListParagraph"/>
              <w:numPr>
                <w:ilvl w:val="0"/>
                <w:numId w:val="36"/>
              </w:numPr>
              <w:spacing w:before="120" w:after="240"/>
              <w:contextualSpacing w:val="0"/>
              <w:jc w:val="left"/>
              <w:rPr>
                <w:sz w:val="18"/>
                <w:szCs w:val="18"/>
              </w:rPr>
            </w:pPr>
            <w:r w:rsidRPr="001E3F8A">
              <w:rPr>
                <w:sz w:val="18"/>
                <w:szCs w:val="18"/>
              </w:rPr>
              <w:t xml:space="preserve">This question deals with </w:t>
            </w:r>
            <w:r w:rsidRPr="001E3F8A">
              <w:rPr>
                <w:rStyle w:val="IntenseQuoteChar"/>
                <w:sz w:val="18"/>
                <w:szCs w:val="16"/>
              </w:rPr>
              <w:t xml:space="preserve">inclusion of standards for IPE education </w:t>
            </w:r>
            <w:r w:rsidRPr="001E3F8A">
              <w:rPr>
                <w:sz w:val="18"/>
                <w:szCs w:val="18"/>
              </w:rPr>
              <w:t>in educational accreditation.</w:t>
            </w:r>
          </w:p>
          <w:p w14:paraId="0BF38CAC" w14:textId="77777777" w:rsidR="00992B29" w:rsidRPr="001E3F8A" w:rsidRDefault="00992B29" w:rsidP="00992B29">
            <w:pPr>
              <w:pStyle w:val="ListParagraph"/>
              <w:numPr>
                <w:ilvl w:val="0"/>
                <w:numId w:val="36"/>
              </w:numPr>
              <w:spacing w:before="120" w:after="240"/>
              <w:contextualSpacing w:val="0"/>
              <w:jc w:val="left"/>
              <w:rPr>
                <w:rStyle w:val="IntenseQuoteChar"/>
                <w:sz w:val="18"/>
                <w:szCs w:val="16"/>
              </w:rPr>
            </w:pPr>
            <w:r w:rsidRPr="001E3F8A">
              <w:rPr>
                <w:sz w:val="18"/>
                <w:szCs w:val="18"/>
              </w:rPr>
              <w:t xml:space="preserve">IPE education is a </w:t>
            </w:r>
            <w:r w:rsidRPr="001E3F8A">
              <w:rPr>
                <w:rStyle w:val="IntenseQuoteChar"/>
                <w:sz w:val="18"/>
                <w:szCs w:val="16"/>
              </w:rPr>
              <w:t>collaborative approach</w:t>
            </w:r>
            <w:r w:rsidRPr="001E3F8A">
              <w:rPr>
                <w:sz w:val="18"/>
                <w:szCs w:val="18"/>
              </w:rPr>
              <w:t xml:space="preserve"> to learning resulting in </w:t>
            </w:r>
            <w:r w:rsidRPr="001E3F8A">
              <w:rPr>
                <w:rStyle w:val="IntenseQuoteChar"/>
                <w:sz w:val="18"/>
                <w:szCs w:val="16"/>
              </w:rPr>
              <w:t>improved knowledge</w:t>
            </w:r>
            <w:r w:rsidRPr="001E3F8A">
              <w:rPr>
                <w:sz w:val="18"/>
                <w:szCs w:val="18"/>
              </w:rPr>
              <w:t xml:space="preserve"> and </w:t>
            </w:r>
            <w:r w:rsidRPr="001E3F8A">
              <w:rPr>
                <w:rStyle w:val="IntenseQuoteChar"/>
                <w:sz w:val="18"/>
                <w:szCs w:val="16"/>
              </w:rPr>
              <w:t>health outcomes.</w:t>
            </w:r>
          </w:p>
          <w:p w14:paraId="19685A3C" w14:textId="77777777" w:rsidR="00992B29" w:rsidRPr="001E3F8A" w:rsidRDefault="00992B29" w:rsidP="00992B29">
            <w:pPr>
              <w:pStyle w:val="ListParagraph"/>
              <w:numPr>
                <w:ilvl w:val="0"/>
                <w:numId w:val="36"/>
              </w:numPr>
              <w:spacing w:before="120" w:after="240"/>
              <w:contextualSpacing w:val="0"/>
              <w:jc w:val="left"/>
              <w:rPr>
                <w:sz w:val="18"/>
                <w:szCs w:val="18"/>
              </w:rPr>
            </w:pPr>
            <w:r w:rsidRPr="001E3F8A">
              <w:rPr>
                <w:sz w:val="18"/>
                <w:szCs w:val="18"/>
              </w:rPr>
              <w:t xml:space="preserve">IPE is regarded as an integral </w:t>
            </w:r>
            <w:r w:rsidRPr="001E3F8A">
              <w:rPr>
                <w:rStyle w:val="IntenseQuoteChar"/>
                <w:sz w:val="18"/>
                <w:szCs w:val="16"/>
              </w:rPr>
              <w:t>mitigation strategy</w:t>
            </w:r>
            <w:r w:rsidRPr="001E3F8A">
              <w:rPr>
                <w:sz w:val="18"/>
                <w:szCs w:val="18"/>
              </w:rPr>
              <w:t xml:space="preserve"> towards </w:t>
            </w:r>
            <w:r w:rsidRPr="001E3F8A">
              <w:rPr>
                <w:rStyle w:val="IntenseQuoteChar"/>
                <w:sz w:val="18"/>
                <w:szCs w:val="16"/>
              </w:rPr>
              <w:t>global health workforce crisis</w:t>
            </w:r>
            <w:r w:rsidRPr="001E3F8A">
              <w:rPr>
                <w:sz w:val="18"/>
                <w:szCs w:val="18"/>
              </w:rPr>
              <w:t xml:space="preserve"> which takes place in many different countries and healthcare settings across a range of income categories.</w:t>
            </w:r>
          </w:p>
          <w:p w14:paraId="535A68AB" w14:textId="77777777" w:rsidR="00992B29" w:rsidRPr="001E3F8A" w:rsidRDefault="00992B29" w:rsidP="00992B29">
            <w:pPr>
              <w:pStyle w:val="ListParagraph"/>
              <w:numPr>
                <w:ilvl w:val="0"/>
                <w:numId w:val="36"/>
              </w:numPr>
              <w:spacing w:before="120" w:after="240"/>
              <w:contextualSpacing w:val="0"/>
              <w:jc w:val="left"/>
              <w:rPr>
                <w:sz w:val="18"/>
                <w:szCs w:val="18"/>
              </w:rPr>
            </w:pPr>
            <w:r w:rsidRPr="001E3F8A">
              <w:rPr>
                <w:sz w:val="18"/>
                <w:szCs w:val="18"/>
              </w:rPr>
              <w:t xml:space="preserve">In the UAE, IPE is encouraged but </w:t>
            </w:r>
            <w:r w:rsidRPr="001E3F8A">
              <w:rPr>
                <w:rStyle w:val="IntenseQuoteChar"/>
                <w:sz w:val="18"/>
                <w:szCs w:val="16"/>
              </w:rPr>
              <w:t>not mandatory</w:t>
            </w:r>
            <w:r w:rsidRPr="001E3F8A">
              <w:rPr>
                <w:sz w:val="18"/>
                <w:szCs w:val="18"/>
              </w:rPr>
              <w:t xml:space="preserve"> for health education universities.</w:t>
            </w:r>
          </w:p>
        </w:tc>
      </w:tr>
      <w:tr w:rsidR="00992B29" w:rsidRPr="001E3F8A" w14:paraId="1CA86A92"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8280" w:type="dxa"/>
            <w:gridSpan w:val="2"/>
          </w:tcPr>
          <w:p w14:paraId="761EF4F6" w14:textId="77777777" w:rsidR="00992B29" w:rsidRPr="001E3F8A" w:rsidRDefault="00992B29" w:rsidP="00CA0BA7">
            <w:pPr>
              <w:jc w:val="left"/>
              <w:rPr>
                <w:sz w:val="18"/>
                <w:szCs w:val="18"/>
              </w:rPr>
            </w:pPr>
            <w:r w:rsidRPr="001E3F8A">
              <w:rPr>
                <w:rStyle w:val="IntenseQuoteChar"/>
                <w:sz w:val="18"/>
                <w:szCs w:val="16"/>
              </w:rPr>
              <w:t>Series of steps</w:t>
            </w:r>
            <w:r w:rsidRPr="001E3F8A">
              <w:rPr>
                <w:sz w:val="18"/>
                <w:szCs w:val="18"/>
              </w:rPr>
              <w:t xml:space="preserve"> detailed below should be undertaken by </w:t>
            </w:r>
            <w:r w:rsidRPr="001E3F8A">
              <w:rPr>
                <w:rStyle w:val="IntenseQuoteChar"/>
                <w:sz w:val="18"/>
                <w:szCs w:val="16"/>
              </w:rPr>
              <w:t>licensed health education universities</w:t>
            </w:r>
            <w:r w:rsidRPr="001E3F8A">
              <w:rPr>
                <w:sz w:val="18"/>
                <w:szCs w:val="18"/>
              </w:rPr>
              <w:t xml:space="preserve"> in order for successful accreditation of their IPE implementation.</w:t>
            </w:r>
          </w:p>
        </w:tc>
      </w:tr>
    </w:tbl>
    <w:p w14:paraId="040D176B" w14:textId="77777777" w:rsidR="00992B29" w:rsidRPr="001E3F8A" w:rsidRDefault="00992B29" w:rsidP="00992B29">
      <w:pPr>
        <w:rPr>
          <w:sz w:val="20"/>
          <w:szCs w:val="20"/>
        </w:rPr>
      </w:pPr>
    </w:p>
    <w:p w14:paraId="05481614" w14:textId="77777777" w:rsidR="00CE3ABC" w:rsidRPr="001E3F8A" w:rsidRDefault="00CE3ABC" w:rsidP="00992B29">
      <w:pPr>
        <w:rPr>
          <w:sz w:val="20"/>
          <w:szCs w:val="20"/>
        </w:rPr>
      </w:pPr>
      <w:r w:rsidRPr="001E3F8A">
        <w:rPr>
          <w:noProof/>
          <w:sz w:val="20"/>
          <w:szCs w:val="20"/>
          <w:lang w:val="en-GB" w:eastAsia="en-GB"/>
        </w:rPr>
        <w:drawing>
          <wp:inline distT="0" distB="0" distL="0" distR="0" wp14:anchorId="5529C7FC" wp14:editId="3EE9F7AC">
            <wp:extent cx="5247861" cy="2586838"/>
            <wp:effectExtent l="0" t="0" r="0" b="4445"/>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5288625" cy="2606932"/>
                    </a:xfrm>
                    <a:prstGeom prst="rect">
                      <a:avLst/>
                    </a:prstGeom>
                    <a:noFill/>
                  </pic:spPr>
                </pic:pic>
              </a:graphicData>
            </a:graphic>
          </wp:inline>
        </w:drawing>
      </w:r>
    </w:p>
    <w:p w14:paraId="3983A534" w14:textId="68B2B0F8" w:rsidR="00E137F4" w:rsidRPr="001E3F8A" w:rsidRDefault="00DD04A6" w:rsidP="00DD04A6">
      <w:pPr>
        <w:pStyle w:val="Caption"/>
        <w:rPr>
          <w:sz w:val="16"/>
          <w:szCs w:val="16"/>
        </w:rPr>
      </w:pPr>
      <w:bookmarkStart w:id="118" w:name="_Toc61959390"/>
      <w:r w:rsidRPr="001E3F8A">
        <w:rPr>
          <w:sz w:val="16"/>
          <w:szCs w:val="16"/>
        </w:rPr>
        <w:t xml:space="preserve">Figure </w:t>
      </w:r>
      <w:r w:rsidR="004B4A72" w:rsidRPr="001E3F8A">
        <w:rPr>
          <w:noProof/>
          <w:sz w:val="16"/>
          <w:szCs w:val="16"/>
        </w:rPr>
        <w:fldChar w:fldCharType="begin"/>
      </w:r>
      <w:r w:rsidR="004B4A72" w:rsidRPr="001E3F8A">
        <w:rPr>
          <w:noProof/>
          <w:sz w:val="16"/>
          <w:szCs w:val="16"/>
        </w:rPr>
        <w:instrText xml:space="preserve"> SEQ Figure \* ARABIC </w:instrText>
      </w:r>
      <w:r w:rsidR="004B4A72" w:rsidRPr="001E3F8A">
        <w:rPr>
          <w:noProof/>
          <w:sz w:val="16"/>
          <w:szCs w:val="16"/>
        </w:rPr>
        <w:fldChar w:fldCharType="separate"/>
      </w:r>
      <w:r w:rsidR="00050641" w:rsidRPr="001E3F8A">
        <w:rPr>
          <w:noProof/>
          <w:sz w:val="16"/>
          <w:szCs w:val="16"/>
        </w:rPr>
        <w:t>31</w:t>
      </w:r>
      <w:r w:rsidR="004B4A72" w:rsidRPr="001E3F8A">
        <w:rPr>
          <w:noProof/>
          <w:sz w:val="16"/>
          <w:szCs w:val="16"/>
        </w:rPr>
        <w:fldChar w:fldCharType="end"/>
      </w:r>
      <w:r w:rsidRPr="001E3F8A">
        <w:rPr>
          <w:noProof/>
          <w:sz w:val="16"/>
          <w:szCs w:val="16"/>
        </w:rPr>
        <w:t xml:space="preserve"> - Steps for accreditation of IPE</w:t>
      </w:r>
      <w:bookmarkEnd w:id="118"/>
    </w:p>
    <w:p w14:paraId="0A658E9D" w14:textId="77777777" w:rsidR="00992B29" w:rsidRPr="001E3F8A" w:rsidRDefault="00992B29" w:rsidP="00992B29">
      <w:pPr>
        <w:rPr>
          <w:sz w:val="20"/>
          <w:szCs w:val="20"/>
        </w:rPr>
      </w:pPr>
      <w:r w:rsidRPr="001E3F8A">
        <w:rPr>
          <w:sz w:val="20"/>
          <w:szCs w:val="20"/>
        </w:rPr>
        <w:br w:type="page"/>
      </w:r>
    </w:p>
    <w:p w14:paraId="751CE4E3" w14:textId="77777777" w:rsidR="00992B29" w:rsidRPr="001E3F8A" w:rsidRDefault="00CA0BA7" w:rsidP="00992B29">
      <w:pPr>
        <w:pStyle w:val="Heading3"/>
        <w:rPr>
          <w:sz w:val="22"/>
          <w:szCs w:val="22"/>
        </w:rPr>
      </w:pPr>
      <w:bookmarkStart w:id="119" w:name="_Ref54644861"/>
      <w:bookmarkStart w:id="120" w:name="_Toc61959475"/>
      <w:r w:rsidRPr="001E3F8A">
        <w:rPr>
          <w:sz w:val="22"/>
          <w:szCs w:val="22"/>
        </w:rPr>
        <w:lastRenderedPageBreak/>
        <w:t>Recommendation for integration of CPD into National Education Plan</w:t>
      </w:r>
      <w:bookmarkEnd w:id="119"/>
      <w:bookmarkEnd w:id="120"/>
    </w:p>
    <w:tbl>
      <w:tblPr>
        <w:tblStyle w:val="Table1"/>
        <w:tblW w:w="8280" w:type="dxa"/>
        <w:tblCellMar>
          <w:top w:w="43" w:type="dxa"/>
          <w:left w:w="115" w:type="dxa"/>
          <w:bottom w:w="43" w:type="dxa"/>
          <w:right w:w="115" w:type="dxa"/>
        </w:tblCellMar>
        <w:tblLook w:val="04A0" w:firstRow="1" w:lastRow="0" w:firstColumn="1" w:lastColumn="0" w:noHBand="0" w:noVBand="1"/>
      </w:tblPr>
      <w:tblGrid>
        <w:gridCol w:w="1893"/>
        <w:gridCol w:w="6387"/>
      </w:tblGrid>
      <w:tr w:rsidR="00992B29" w:rsidRPr="001E3F8A" w14:paraId="23B79D21"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7085E015" w14:textId="77777777" w:rsidR="00992B29" w:rsidRPr="001E3F8A" w:rsidRDefault="00992B29" w:rsidP="00CA0BA7">
            <w:pPr>
              <w:rPr>
                <w:color w:val="FFFFFF" w:themeColor="background1"/>
                <w:sz w:val="20"/>
                <w:szCs w:val="20"/>
              </w:rPr>
            </w:pPr>
            <w:r w:rsidRPr="001E3F8A">
              <w:rPr>
                <w:color w:val="FFFFFF" w:themeColor="background1"/>
                <w:sz w:val="20"/>
                <w:szCs w:val="20"/>
              </w:rPr>
              <w:t>Indicator</w:t>
            </w:r>
          </w:p>
        </w:tc>
        <w:tc>
          <w:tcPr>
            <w:tcW w:w="6387" w:type="dxa"/>
          </w:tcPr>
          <w:p w14:paraId="5AF27D23" w14:textId="77777777" w:rsidR="00992B29" w:rsidRPr="001E3F8A" w:rsidRDefault="00992B29" w:rsidP="00CA0BA7">
            <w:pPr>
              <w:jc w:val="left"/>
              <w:rPr>
                <w:color w:val="FFFFFF" w:themeColor="background1"/>
                <w:sz w:val="20"/>
                <w:szCs w:val="20"/>
              </w:rPr>
            </w:pPr>
            <w:r w:rsidRPr="001E3F8A">
              <w:rPr>
                <w:color w:val="FFFFFF" w:themeColor="background1"/>
                <w:sz w:val="20"/>
                <w:szCs w:val="20"/>
              </w:rPr>
              <w:t>Continuing Professional Development</w:t>
            </w:r>
          </w:p>
        </w:tc>
      </w:tr>
      <w:tr w:rsidR="00992B29" w:rsidRPr="001E3F8A" w14:paraId="13B6FDFF"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5613C6AA" w14:textId="77777777" w:rsidR="00992B29" w:rsidRPr="001E3F8A" w:rsidRDefault="00992B29" w:rsidP="00CA0BA7">
            <w:pPr>
              <w:rPr>
                <w:b/>
                <w:bCs/>
                <w:sz w:val="18"/>
                <w:szCs w:val="18"/>
              </w:rPr>
            </w:pPr>
            <w:r w:rsidRPr="001E3F8A">
              <w:rPr>
                <w:b/>
                <w:bCs/>
                <w:sz w:val="18"/>
                <w:szCs w:val="18"/>
              </w:rPr>
              <w:t>Question</w:t>
            </w:r>
          </w:p>
        </w:tc>
        <w:tc>
          <w:tcPr>
            <w:tcW w:w="6387" w:type="dxa"/>
          </w:tcPr>
          <w:p w14:paraId="4FB95321" w14:textId="77777777" w:rsidR="00992B29" w:rsidRPr="001E3F8A" w:rsidRDefault="00467BC8" w:rsidP="00CA0BA7">
            <w:pPr>
              <w:jc w:val="left"/>
              <w:rPr>
                <w:sz w:val="18"/>
                <w:szCs w:val="18"/>
              </w:rPr>
            </w:pPr>
            <w:r w:rsidRPr="001E3F8A">
              <w:rPr>
                <w:sz w:val="18"/>
                <w:szCs w:val="18"/>
              </w:rPr>
              <w:t>For occupations that have a national and/or subnational system for CPD, is it integrated into national education plans for the health workforce, for that occupation?</w:t>
            </w:r>
          </w:p>
        </w:tc>
      </w:tr>
      <w:tr w:rsidR="00992B29" w:rsidRPr="001E3F8A" w14:paraId="5838381C"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6E3ACD6A" w14:textId="77777777" w:rsidR="00992B29" w:rsidRPr="001E3F8A" w:rsidRDefault="00992B29" w:rsidP="00CA0BA7">
            <w:pPr>
              <w:rPr>
                <w:b/>
                <w:bCs/>
                <w:sz w:val="18"/>
                <w:szCs w:val="18"/>
              </w:rPr>
            </w:pPr>
            <w:r w:rsidRPr="001E3F8A">
              <w:rPr>
                <w:b/>
                <w:bCs/>
                <w:sz w:val="18"/>
                <w:szCs w:val="18"/>
              </w:rPr>
              <w:t>Recommendation</w:t>
            </w:r>
          </w:p>
        </w:tc>
        <w:tc>
          <w:tcPr>
            <w:tcW w:w="6387" w:type="dxa"/>
          </w:tcPr>
          <w:p w14:paraId="60E75B09" w14:textId="77777777" w:rsidR="00467BC8" w:rsidRPr="001E3F8A" w:rsidRDefault="00467BC8" w:rsidP="00467BC8">
            <w:pPr>
              <w:pStyle w:val="ListParagraph"/>
              <w:numPr>
                <w:ilvl w:val="0"/>
                <w:numId w:val="36"/>
              </w:numPr>
              <w:spacing w:before="120" w:after="240"/>
              <w:contextualSpacing w:val="0"/>
              <w:jc w:val="left"/>
              <w:rPr>
                <w:sz w:val="18"/>
                <w:szCs w:val="18"/>
              </w:rPr>
            </w:pPr>
            <w:r w:rsidRPr="001E3F8A">
              <w:rPr>
                <w:sz w:val="18"/>
                <w:szCs w:val="18"/>
              </w:rPr>
              <w:t xml:space="preserve">This question indicator verifies the incorporation of </w:t>
            </w:r>
            <w:r w:rsidRPr="001E3F8A">
              <w:rPr>
                <w:rStyle w:val="IntenseQuoteChar"/>
                <w:sz w:val="18"/>
                <w:szCs w:val="16"/>
              </w:rPr>
              <w:t xml:space="preserve">CPD </w:t>
            </w:r>
            <w:r w:rsidRPr="001E3F8A">
              <w:rPr>
                <w:sz w:val="18"/>
                <w:szCs w:val="18"/>
              </w:rPr>
              <w:t xml:space="preserve">into the </w:t>
            </w:r>
            <w:r w:rsidRPr="001E3F8A">
              <w:rPr>
                <w:rStyle w:val="IntenseQuoteChar"/>
                <w:sz w:val="18"/>
                <w:szCs w:val="16"/>
              </w:rPr>
              <w:t>national education plan</w:t>
            </w:r>
            <w:r w:rsidRPr="001E3F8A">
              <w:rPr>
                <w:sz w:val="18"/>
                <w:szCs w:val="18"/>
              </w:rPr>
              <w:t xml:space="preserve"> for health workforce.</w:t>
            </w:r>
          </w:p>
          <w:p w14:paraId="269C481B" w14:textId="77777777" w:rsidR="00467BC8" w:rsidRPr="001E3F8A" w:rsidRDefault="00467BC8" w:rsidP="00467BC8">
            <w:pPr>
              <w:pStyle w:val="ListParagraph"/>
              <w:numPr>
                <w:ilvl w:val="0"/>
                <w:numId w:val="36"/>
              </w:numPr>
              <w:spacing w:before="120" w:after="240"/>
              <w:contextualSpacing w:val="0"/>
              <w:jc w:val="left"/>
              <w:rPr>
                <w:sz w:val="18"/>
                <w:szCs w:val="18"/>
              </w:rPr>
            </w:pPr>
            <w:r w:rsidRPr="001E3F8A">
              <w:rPr>
                <w:sz w:val="18"/>
                <w:szCs w:val="18"/>
              </w:rPr>
              <w:t xml:space="preserve">CPD is used to describe </w:t>
            </w:r>
            <w:r w:rsidRPr="001E3F8A">
              <w:rPr>
                <w:rStyle w:val="IntenseQuoteChar"/>
                <w:sz w:val="18"/>
                <w:szCs w:val="16"/>
              </w:rPr>
              <w:t>learning activities</w:t>
            </w:r>
            <w:r w:rsidRPr="001E3F8A">
              <w:rPr>
                <w:sz w:val="18"/>
                <w:szCs w:val="18"/>
              </w:rPr>
              <w:t xml:space="preserve"> that professionals partake in to </w:t>
            </w:r>
            <w:r w:rsidRPr="001E3F8A">
              <w:rPr>
                <w:rStyle w:val="IntenseQuoteChar"/>
                <w:sz w:val="18"/>
                <w:szCs w:val="16"/>
              </w:rPr>
              <w:t>develop and enhance</w:t>
            </w:r>
            <w:r w:rsidRPr="001E3F8A">
              <w:rPr>
                <w:sz w:val="18"/>
                <w:szCs w:val="18"/>
              </w:rPr>
              <w:t xml:space="preserve"> their skills.</w:t>
            </w:r>
          </w:p>
          <w:p w14:paraId="5486F37F" w14:textId="77777777" w:rsidR="00992B29" w:rsidRPr="001E3F8A" w:rsidRDefault="00467BC8" w:rsidP="00467BC8">
            <w:pPr>
              <w:pStyle w:val="ListParagraph"/>
              <w:numPr>
                <w:ilvl w:val="0"/>
                <w:numId w:val="36"/>
              </w:numPr>
              <w:spacing w:before="120" w:after="240"/>
              <w:contextualSpacing w:val="0"/>
              <w:jc w:val="left"/>
              <w:rPr>
                <w:sz w:val="18"/>
                <w:szCs w:val="18"/>
              </w:rPr>
            </w:pPr>
            <w:r w:rsidRPr="001E3F8A">
              <w:rPr>
                <w:sz w:val="18"/>
                <w:szCs w:val="18"/>
              </w:rPr>
              <w:t xml:space="preserve">Currently the </w:t>
            </w:r>
            <w:r w:rsidRPr="001E3F8A">
              <w:rPr>
                <w:rStyle w:val="IntenseQuoteChar"/>
                <w:sz w:val="18"/>
                <w:szCs w:val="16"/>
              </w:rPr>
              <w:t>CPD standards</w:t>
            </w:r>
            <w:r w:rsidRPr="001E3F8A">
              <w:rPr>
                <w:sz w:val="18"/>
                <w:szCs w:val="18"/>
              </w:rPr>
              <w:t xml:space="preserve"> for health workforce education are </w:t>
            </w:r>
            <w:r w:rsidRPr="001E3F8A">
              <w:rPr>
                <w:rStyle w:val="IntenseQuoteChar"/>
                <w:sz w:val="18"/>
                <w:szCs w:val="16"/>
              </w:rPr>
              <w:t>not integrated</w:t>
            </w:r>
            <w:r w:rsidRPr="001E3F8A">
              <w:rPr>
                <w:sz w:val="18"/>
                <w:szCs w:val="18"/>
              </w:rPr>
              <w:t xml:space="preserve"> with </w:t>
            </w:r>
            <w:r w:rsidRPr="001E3F8A">
              <w:rPr>
                <w:rStyle w:val="IntenseQuoteChar"/>
                <w:sz w:val="18"/>
                <w:szCs w:val="16"/>
              </w:rPr>
              <w:t>national education plan</w:t>
            </w:r>
            <w:r w:rsidR="00BB01D1" w:rsidRPr="001E3F8A">
              <w:rPr>
                <w:sz w:val="18"/>
                <w:szCs w:val="18"/>
              </w:rPr>
              <w:t>.</w:t>
            </w:r>
          </w:p>
        </w:tc>
      </w:tr>
      <w:tr w:rsidR="00992B29" w:rsidRPr="001E3F8A" w14:paraId="0842D915"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8280" w:type="dxa"/>
            <w:gridSpan w:val="2"/>
          </w:tcPr>
          <w:p w14:paraId="7FCD765D" w14:textId="77777777" w:rsidR="00992B29" w:rsidRPr="001E3F8A" w:rsidRDefault="00467BC8" w:rsidP="00CA0BA7">
            <w:pPr>
              <w:jc w:val="left"/>
              <w:rPr>
                <w:sz w:val="18"/>
                <w:szCs w:val="18"/>
              </w:rPr>
            </w:pPr>
            <w:r w:rsidRPr="001E3F8A">
              <w:rPr>
                <w:sz w:val="18"/>
                <w:szCs w:val="18"/>
              </w:rPr>
              <w:t xml:space="preserve">A </w:t>
            </w:r>
            <w:r w:rsidRPr="001E3F8A">
              <w:rPr>
                <w:rStyle w:val="IntenseQuoteChar"/>
                <w:sz w:val="18"/>
                <w:szCs w:val="16"/>
              </w:rPr>
              <w:t>standard structure</w:t>
            </w:r>
            <w:r w:rsidRPr="001E3F8A">
              <w:rPr>
                <w:sz w:val="18"/>
                <w:szCs w:val="18"/>
              </w:rPr>
              <w:t xml:space="preserve"> for CPD needs to be established in order to ensure complete </w:t>
            </w:r>
            <w:r w:rsidRPr="001E3F8A">
              <w:rPr>
                <w:rStyle w:val="IntenseQuoteChar"/>
                <w:sz w:val="18"/>
                <w:szCs w:val="16"/>
              </w:rPr>
              <w:t>training and development</w:t>
            </w:r>
            <w:r w:rsidRPr="001E3F8A">
              <w:rPr>
                <w:sz w:val="18"/>
                <w:szCs w:val="18"/>
              </w:rPr>
              <w:t xml:space="preserve"> of every individual healthcare worker along with certification for essential </w:t>
            </w:r>
            <w:r w:rsidRPr="001E3F8A">
              <w:rPr>
                <w:rStyle w:val="IntenseQuoteChar"/>
                <w:sz w:val="18"/>
                <w:szCs w:val="16"/>
              </w:rPr>
              <w:t>re-licensure</w:t>
            </w:r>
            <w:r w:rsidR="00992B29" w:rsidRPr="001E3F8A">
              <w:rPr>
                <w:sz w:val="18"/>
                <w:szCs w:val="18"/>
              </w:rPr>
              <w:t>.</w:t>
            </w:r>
          </w:p>
        </w:tc>
      </w:tr>
    </w:tbl>
    <w:p w14:paraId="078EA185" w14:textId="77777777" w:rsidR="00467BC8" w:rsidRPr="001E3F8A" w:rsidRDefault="00467BC8" w:rsidP="00992B29">
      <w:pPr>
        <w:rPr>
          <w:sz w:val="20"/>
          <w:szCs w:val="20"/>
        </w:rPr>
      </w:pPr>
    </w:p>
    <w:p w14:paraId="05D72936" w14:textId="77777777" w:rsidR="003E2549" w:rsidRPr="001E3F8A" w:rsidRDefault="003E2549" w:rsidP="00992B29">
      <w:pPr>
        <w:rPr>
          <w:sz w:val="20"/>
          <w:szCs w:val="20"/>
        </w:rPr>
      </w:pPr>
    </w:p>
    <w:p w14:paraId="2A54B171" w14:textId="77777777" w:rsidR="003E2549" w:rsidRPr="001E3F8A" w:rsidRDefault="003E2549" w:rsidP="00992B29">
      <w:pPr>
        <w:rPr>
          <w:sz w:val="20"/>
          <w:szCs w:val="20"/>
        </w:rPr>
      </w:pPr>
      <w:r w:rsidRPr="001E3F8A">
        <w:rPr>
          <w:noProof/>
          <w:sz w:val="20"/>
          <w:szCs w:val="20"/>
          <w:lang w:val="en-GB" w:eastAsia="en-GB"/>
        </w:rPr>
        <w:drawing>
          <wp:inline distT="0" distB="0" distL="0" distR="0" wp14:anchorId="30CF5541" wp14:editId="1D067B4D">
            <wp:extent cx="5338689" cy="2080523"/>
            <wp:effectExtent l="0" t="0" r="0" b="0"/>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5385161" cy="2098633"/>
                    </a:xfrm>
                    <a:prstGeom prst="rect">
                      <a:avLst/>
                    </a:prstGeom>
                    <a:noFill/>
                  </pic:spPr>
                </pic:pic>
              </a:graphicData>
            </a:graphic>
          </wp:inline>
        </w:drawing>
      </w:r>
    </w:p>
    <w:p w14:paraId="0E281811" w14:textId="2B064556" w:rsidR="003E2549" w:rsidRPr="001E3F8A" w:rsidRDefault="00DD04A6" w:rsidP="00DD04A6">
      <w:pPr>
        <w:pStyle w:val="Caption"/>
        <w:rPr>
          <w:sz w:val="16"/>
          <w:szCs w:val="16"/>
        </w:rPr>
      </w:pPr>
      <w:bookmarkStart w:id="121" w:name="_Toc61959391"/>
      <w:r w:rsidRPr="001E3F8A">
        <w:rPr>
          <w:sz w:val="16"/>
          <w:szCs w:val="16"/>
        </w:rPr>
        <w:t xml:space="preserve">Figure </w:t>
      </w:r>
      <w:r w:rsidR="004B4A72" w:rsidRPr="001E3F8A">
        <w:rPr>
          <w:noProof/>
          <w:sz w:val="16"/>
          <w:szCs w:val="16"/>
        </w:rPr>
        <w:fldChar w:fldCharType="begin"/>
      </w:r>
      <w:r w:rsidR="004B4A72" w:rsidRPr="001E3F8A">
        <w:rPr>
          <w:noProof/>
          <w:sz w:val="16"/>
          <w:szCs w:val="16"/>
        </w:rPr>
        <w:instrText xml:space="preserve"> SEQ Figure \* ARABIC </w:instrText>
      </w:r>
      <w:r w:rsidR="004B4A72" w:rsidRPr="001E3F8A">
        <w:rPr>
          <w:noProof/>
          <w:sz w:val="16"/>
          <w:szCs w:val="16"/>
        </w:rPr>
        <w:fldChar w:fldCharType="separate"/>
      </w:r>
      <w:r w:rsidR="00050641" w:rsidRPr="001E3F8A">
        <w:rPr>
          <w:noProof/>
          <w:sz w:val="16"/>
          <w:szCs w:val="16"/>
        </w:rPr>
        <w:t>32</w:t>
      </w:r>
      <w:r w:rsidR="004B4A72" w:rsidRPr="001E3F8A">
        <w:rPr>
          <w:noProof/>
          <w:sz w:val="16"/>
          <w:szCs w:val="16"/>
        </w:rPr>
        <w:fldChar w:fldCharType="end"/>
      </w:r>
      <w:r w:rsidRPr="001E3F8A">
        <w:rPr>
          <w:sz w:val="16"/>
          <w:szCs w:val="16"/>
        </w:rPr>
        <w:t xml:space="preserve"> – CPD Inclusion process in National Education Plan</w:t>
      </w:r>
      <w:bookmarkEnd w:id="121"/>
    </w:p>
    <w:p w14:paraId="332FF9C0" w14:textId="77777777" w:rsidR="00467BC8" w:rsidRPr="001E3F8A" w:rsidRDefault="00467BC8" w:rsidP="00467BC8">
      <w:pPr>
        <w:rPr>
          <w:sz w:val="20"/>
          <w:szCs w:val="20"/>
        </w:rPr>
      </w:pPr>
      <w:r w:rsidRPr="001E3F8A">
        <w:rPr>
          <w:sz w:val="20"/>
          <w:szCs w:val="20"/>
        </w:rPr>
        <w:br w:type="page"/>
      </w:r>
    </w:p>
    <w:p w14:paraId="397FE82C" w14:textId="77777777" w:rsidR="00BA515C" w:rsidRPr="001E3F8A" w:rsidRDefault="00BA515C" w:rsidP="00BA515C">
      <w:pPr>
        <w:pStyle w:val="Heading3"/>
        <w:rPr>
          <w:sz w:val="22"/>
          <w:szCs w:val="22"/>
        </w:rPr>
      </w:pPr>
      <w:bookmarkStart w:id="122" w:name="_Ref54645037"/>
      <w:bookmarkStart w:id="123" w:name="_Toc61959476"/>
      <w:bookmarkStart w:id="124" w:name="_Ref54645010"/>
      <w:r w:rsidRPr="001E3F8A">
        <w:rPr>
          <w:sz w:val="22"/>
          <w:szCs w:val="22"/>
        </w:rPr>
        <w:lastRenderedPageBreak/>
        <w:t>Recommendation for capacity of Field Epidemiology Training Programmes</w:t>
      </w:r>
      <w:bookmarkEnd w:id="122"/>
      <w:bookmarkEnd w:id="123"/>
    </w:p>
    <w:tbl>
      <w:tblPr>
        <w:tblStyle w:val="Table1"/>
        <w:tblW w:w="8280" w:type="dxa"/>
        <w:tblCellMar>
          <w:top w:w="43" w:type="dxa"/>
          <w:left w:w="115" w:type="dxa"/>
          <w:bottom w:w="43" w:type="dxa"/>
          <w:right w:w="115" w:type="dxa"/>
        </w:tblCellMar>
        <w:tblLook w:val="04A0" w:firstRow="1" w:lastRow="0" w:firstColumn="1" w:lastColumn="0" w:noHBand="0" w:noVBand="1"/>
      </w:tblPr>
      <w:tblGrid>
        <w:gridCol w:w="1893"/>
        <w:gridCol w:w="6387"/>
      </w:tblGrid>
      <w:tr w:rsidR="00BA515C" w:rsidRPr="001E3F8A" w14:paraId="6F17A5CE" w14:textId="77777777" w:rsidTr="004B7137">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7AFAA73D" w14:textId="77777777" w:rsidR="00BA515C" w:rsidRPr="001E3F8A" w:rsidRDefault="00BA515C" w:rsidP="004B7137">
            <w:pPr>
              <w:rPr>
                <w:color w:val="FFFFFF" w:themeColor="background1"/>
                <w:sz w:val="20"/>
                <w:szCs w:val="20"/>
              </w:rPr>
            </w:pPr>
            <w:r w:rsidRPr="001E3F8A">
              <w:rPr>
                <w:color w:val="FFFFFF" w:themeColor="background1"/>
                <w:sz w:val="20"/>
                <w:szCs w:val="20"/>
              </w:rPr>
              <w:t>Indicator</w:t>
            </w:r>
          </w:p>
        </w:tc>
        <w:tc>
          <w:tcPr>
            <w:tcW w:w="6387" w:type="dxa"/>
          </w:tcPr>
          <w:p w14:paraId="7CEEC565" w14:textId="77777777" w:rsidR="00BA515C" w:rsidRPr="001E3F8A" w:rsidRDefault="00BA515C" w:rsidP="004B7137">
            <w:pPr>
              <w:jc w:val="left"/>
              <w:rPr>
                <w:color w:val="FFFFFF" w:themeColor="background1"/>
                <w:sz w:val="20"/>
                <w:szCs w:val="20"/>
              </w:rPr>
            </w:pPr>
            <w:r w:rsidRPr="001E3F8A">
              <w:rPr>
                <w:color w:val="FFFFFF" w:themeColor="background1"/>
                <w:sz w:val="20"/>
                <w:szCs w:val="20"/>
              </w:rPr>
              <w:t>Applied epidemiology training programme</w:t>
            </w:r>
          </w:p>
        </w:tc>
      </w:tr>
      <w:tr w:rsidR="00BA515C" w:rsidRPr="001E3F8A" w14:paraId="0A2C0ACB" w14:textId="77777777" w:rsidTr="004B7137">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7940C240" w14:textId="77777777" w:rsidR="00BA515C" w:rsidRPr="001E3F8A" w:rsidRDefault="00BA515C" w:rsidP="004B7137">
            <w:pPr>
              <w:rPr>
                <w:b/>
                <w:bCs/>
                <w:sz w:val="18"/>
                <w:szCs w:val="18"/>
              </w:rPr>
            </w:pPr>
            <w:r w:rsidRPr="001E3F8A">
              <w:rPr>
                <w:b/>
                <w:bCs/>
                <w:sz w:val="18"/>
                <w:szCs w:val="18"/>
              </w:rPr>
              <w:t>Question</w:t>
            </w:r>
          </w:p>
        </w:tc>
        <w:tc>
          <w:tcPr>
            <w:tcW w:w="6387" w:type="dxa"/>
          </w:tcPr>
          <w:p w14:paraId="4468F92D" w14:textId="77777777" w:rsidR="00BA515C" w:rsidRPr="001E3F8A" w:rsidRDefault="00BA515C" w:rsidP="004B7137">
            <w:pPr>
              <w:jc w:val="left"/>
              <w:rPr>
                <w:sz w:val="18"/>
                <w:szCs w:val="18"/>
              </w:rPr>
            </w:pPr>
            <w:r w:rsidRPr="001E3F8A">
              <w:rPr>
                <w:sz w:val="18"/>
                <w:szCs w:val="18"/>
              </w:rPr>
              <w:t>Is there an existence of an applied epidemiology training programme?</w:t>
            </w:r>
          </w:p>
        </w:tc>
      </w:tr>
      <w:tr w:rsidR="00BA515C" w:rsidRPr="001E3F8A" w14:paraId="770BB5E6" w14:textId="77777777" w:rsidTr="004B7137">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56A6C03F" w14:textId="77777777" w:rsidR="00BA515C" w:rsidRPr="001E3F8A" w:rsidRDefault="00BA515C" w:rsidP="004B7137">
            <w:pPr>
              <w:rPr>
                <w:b/>
                <w:bCs/>
                <w:sz w:val="18"/>
                <w:szCs w:val="18"/>
              </w:rPr>
            </w:pPr>
            <w:r w:rsidRPr="001E3F8A">
              <w:rPr>
                <w:b/>
                <w:bCs/>
                <w:sz w:val="18"/>
                <w:szCs w:val="18"/>
              </w:rPr>
              <w:t>Recommendation</w:t>
            </w:r>
          </w:p>
        </w:tc>
        <w:tc>
          <w:tcPr>
            <w:tcW w:w="6387" w:type="dxa"/>
          </w:tcPr>
          <w:p w14:paraId="562A1B0F" w14:textId="77777777" w:rsidR="00BA515C" w:rsidRPr="001E3F8A" w:rsidRDefault="00BA515C" w:rsidP="004B7137">
            <w:pPr>
              <w:pStyle w:val="ListParagraph"/>
              <w:numPr>
                <w:ilvl w:val="0"/>
                <w:numId w:val="36"/>
              </w:numPr>
              <w:spacing w:before="120" w:after="240"/>
              <w:contextualSpacing w:val="0"/>
              <w:jc w:val="left"/>
              <w:rPr>
                <w:sz w:val="18"/>
                <w:szCs w:val="18"/>
              </w:rPr>
            </w:pPr>
            <w:r w:rsidRPr="001E3F8A">
              <w:rPr>
                <w:sz w:val="18"/>
                <w:szCs w:val="18"/>
              </w:rPr>
              <w:t xml:space="preserve">This indicator checks the existence of </w:t>
            </w:r>
            <w:r w:rsidRPr="001E3F8A">
              <w:rPr>
                <w:rStyle w:val="IntenseQuoteChar"/>
                <w:sz w:val="18"/>
                <w:szCs w:val="16"/>
              </w:rPr>
              <w:t>Field Epidemiology Training Programmes (FETP)</w:t>
            </w:r>
            <w:r w:rsidRPr="001E3F8A">
              <w:rPr>
                <w:sz w:val="18"/>
                <w:szCs w:val="18"/>
              </w:rPr>
              <w:t xml:space="preserve"> typically conducted by a country’s Ministry of Health.</w:t>
            </w:r>
          </w:p>
          <w:p w14:paraId="285CF70D" w14:textId="77777777" w:rsidR="00BA515C" w:rsidRPr="001E3F8A" w:rsidRDefault="00BA515C" w:rsidP="004B7137">
            <w:pPr>
              <w:pStyle w:val="ListParagraph"/>
              <w:numPr>
                <w:ilvl w:val="0"/>
                <w:numId w:val="36"/>
              </w:numPr>
              <w:spacing w:before="120" w:after="240"/>
              <w:contextualSpacing w:val="0"/>
              <w:jc w:val="left"/>
              <w:rPr>
                <w:sz w:val="18"/>
                <w:szCs w:val="18"/>
              </w:rPr>
            </w:pPr>
            <w:r w:rsidRPr="001E3F8A">
              <w:rPr>
                <w:sz w:val="18"/>
                <w:szCs w:val="18"/>
              </w:rPr>
              <w:t xml:space="preserve">FETP comprise of lectures, workshops, technical discussions and field visits that </w:t>
            </w:r>
            <w:r w:rsidRPr="001E3F8A">
              <w:rPr>
                <w:rStyle w:val="IntenseQuoteChar"/>
                <w:sz w:val="18"/>
                <w:szCs w:val="16"/>
              </w:rPr>
              <w:t xml:space="preserve">strengthen public health workers’ competency </w:t>
            </w:r>
            <w:r w:rsidRPr="001E3F8A">
              <w:rPr>
                <w:sz w:val="20"/>
                <w:szCs w:val="18"/>
              </w:rPr>
              <w:t>f</w:t>
            </w:r>
            <w:r w:rsidRPr="001E3F8A">
              <w:rPr>
                <w:sz w:val="18"/>
                <w:szCs w:val="18"/>
              </w:rPr>
              <w:t xml:space="preserve">or detection and response towards international or local </w:t>
            </w:r>
            <w:r w:rsidRPr="001E3F8A">
              <w:rPr>
                <w:rStyle w:val="IntenseQuoteChar"/>
                <w:sz w:val="18"/>
                <w:szCs w:val="16"/>
              </w:rPr>
              <w:t>disease outbreaks</w:t>
            </w:r>
            <w:r w:rsidRPr="001E3F8A">
              <w:rPr>
                <w:sz w:val="18"/>
                <w:szCs w:val="18"/>
              </w:rPr>
              <w:t>.</w:t>
            </w:r>
          </w:p>
          <w:p w14:paraId="117E7715" w14:textId="77777777" w:rsidR="00BA515C" w:rsidRPr="001E3F8A" w:rsidRDefault="00BA515C" w:rsidP="004B7137">
            <w:pPr>
              <w:pStyle w:val="ListParagraph"/>
              <w:numPr>
                <w:ilvl w:val="0"/>
                <w:numId w:val="36"/>
              </w:numPr>
              <w:spacing w:before="120" w:after="240"/>
              <w:contextualSpacing w:val="0"/>
              <w:jc w:val="left"/>
              <w:rPr>
                <w:sz w:val="18"/>
                <w:szCs w:val="18"/>
              </w:rPr>
            </w:pPr>
            <w:r w:rsidRPr="001E3F8A">
              <w:rPr>
                <w:sz w:val="18"/>
                <w:szCs w:val="18"/>
              </w:rPr>
              <w:t xml:space="preserve">A </w:t>
            </w:r>
            <w:r w:rsidRPr="001E3F8A">
              <w:rPr>
                <w:rStyle w:val="IntenseQuoteChar"/>
                <w:sz w:val="18"/>
                <w:szCs w:val="16"/>
              </w:rPr>
              <w:t>limited capacity</w:t>
            </w:r>
            <w:r w:rsidRPr="001E3F8A">
              <w:rPr>
                <w:sz w:val="18"/>
                <w:szCs w:val="18"/>
              </w:rPr>
              <w:t xml:space="preserve"> for FETP exists in the UAE on account of an annual </w:t>
            </w:r>
            <w:r w:rsidRPr="001E3F8A">
              <w:rPr>
                <w:rStyle w:val="IntenseQuoteChar"/>
                <w:sz w:val="18"/>
                <w:szCs w:val="16"/>
              </w:rPr>
              <w:t>in-house epidemiology workshop</w:t>
            </w:r>
            <w:r w:rsidRPr="001E3F8A">
              <w:rPr>
                <w:sz w:val="18"/>
                <w:szCs w:val="18"/>
              </w:rPr>
              <w:t xml:space="preserve"> conducted on 13th Dec 2018 which comprised of few MOHAP employees at the Training &amp; Development Center (TDC).</w:t>
            </w:r>
          </w:p>
          <w:p w14:paraId="3BAB0D70" w14:textId="77777777" w:rsidR="00BA515C" w:rsidRPr="001E3F8A" w:rsidRDefault="00BA515C" w:rsidP="004B7137">
            <w:pPr>
              <w:pStyle w:val="ListParagraph"/>
              <w:numPr>
                <w:ilvl w:val="0"/>
                <w:numId w:val="36"/>
              </w:numPr>
              <w:spacing w:before="120" w:after="240"/>
              <w:jc w:val="left"/>
              <w:rPr>
                <w:sz w:val="18"/>
                <w:szCs w:val="18"/>
              </w:rPr>
            </w:pPr>
            <w:r w:rsidRPr="001E3F8A">
              <w:rPr>
                <w:sz w:val="18"/>
                <w:szCs w:val="18"/>
              </w:rPr>
              <w:t>A comprehensive field epidemiology programme should exist comprising of below key areas:</w:t>
            </w:r>
          </w:p>
          <w:p w14:paraId="2C2F4CFE" w14:textId="77777777" w:rsidR="00BA515C" w:rsidRPr="001E3F8A" w:rsidRDefault="00BA515C" w:rsidP="004B7137">
            <w:pPr>
              <w:pStyle w:val="ListParagraph"/>
              <w:numPr>
                <w:ilvl w:val="1"/>
                <w:numId w:val="36"/>
              </w:numPr>
              <w:spacing w:before="120" w:after="240"/>
              <w:jc w:val="left"/>
              <w:rPr>
                <w:sz w:val="18"/>
                <w:szCs w:val="18"/>
              </w:rPr>
            </w:pPr>
            <w:r w:rsidRPr="001E3F8A">
              <w:rPr>
                <w:rStyle w:val="IntenseQuoteChar"/>
                <w:sz w:val="18"/>
                <w:szCs w:val="16"/>
              </w:rPr>
              <w:t>Developed training material</w:t>
            </w:r>
            <w:r w:rsidRPr="001E3F8A">
              <w:rPr>
                <w:sz w:val="18"/>
                <w:szCs w:val="18"/>
              </w:rPr>
              <w:t>: Surveillance disease systems and laboratory techniques based on actual epidemics should be included. Usage of Epidemiological cases studies revealing correct methods for outbreak data analysis and reporting. Inclusion of material having methods to deal with complex emergency situations.</w:t>
            </w:r>
          </w:p>
          <w:p w14:paraId="2DA974CE" w14:textId="77777777" w:rsidR="00BA515C" w:rsidRPr="001E3F8A" w:rsidRDefault="00BA515C" w:rsidP="004B7137">
            <w:pPr>
              <w:pStyle w:val="ListParagraph"/>
              <w:numPr>
                <w:ilvl w:val="1"/>
                <w:numId w:val="36"/>
              </w:numPr>
              <w:spacing w:before="120" w:after="240"/>
              <w:jc w:val="left"/>
              <w:rPr>
                <w:sz w:val="18"/>
                <w:szCs w:val="18"/>
              </w:rPr>
            </w:pPr>
            <w:r w:rsidRPr="001E3F8A">
              <w:rPr>
                <w:rStyle w:val="IntenseQuoteChar"/>
                <w:sz w:val="18"/>
                <w:szCs w:val="16"/>
              </w:rPr>
              <w:t>Organized training courses</w:t>
            </w:r>
            <w:r w:rsidRPr="001E3F8A">
              <w:rPr>
                <w:sz w:val="18"/>
                <w:szCs w:val="18"/>
              </w:rPr>
              <w:t>: Conducting of epidemiological workshops and field visits utilizing the baselined training material. Defined objectives for increasing participant readiness for complex emergency situations. Local staff employment for communicable disease surveillance.</w:t>
            </w:r>
          </w:p>
          <w:p w14:paraId="58F2D614" w14:textId="77777777" w:rsidR="00BA515C" w:rsidRPr="001E3F8A" w:rsidRDefault="00BA515C" w:rsidP="004B7137">
            <w:pPr>
              <w:pStyle w:val="ListParagraph"/>
              <w:numPr>
                <w:ilvl w:val="1"/>
                <w:numId w:val="36"/>
              </w:numPr>
              <w:spacing w:before="120" w:after="240"/>
              <w:jc w:val="left"/>
              <w:rPr>
                <w:sz w:val="18"/>
                <w:szCs w:val="18"/>
              </w:rPr>
            </w:pPr>
            <w:r w:rsidRPr="001E3F8A">
              <w:rPr>
                <w:rStyle w:val="IntenseQuoteChar"/>
                <w:sz w:val="18"/>
                <w:szCs w:val="16"/>
              </w:rPr>
              <w:t>Multi-stakeholder participation</w:t>
            </w:r>
            <w:r w:rsidRPr="001E3F8A">
              <w:rPr>
                <w:sz w:val="18"/>
                <w:szCs w:val="18"/>
              </w:rPr>
              <w:t>: Multi-disciplinary stakeholders should participate in trainings based on existing programmes in other countries. Participants should be incentivized to work as field epidemiologists forming a cohort at country level. Participants should in turn be trained to conduct similar workshops on epidemiology.</w:t>
            </w:r>
          </w:p>
        </w:tc>
      </w:tr>
      <w:tr w:rsidR="00BA515C" w:rsidRPr="001E3F8A" w14:paraId="2BAE2136" w14:textId="77777777" w:rsidTr="004B7137">
        <w:trPr>
          <w:cnfStyle w:val="000000100000" w:firstRow="0" w:lastRow="0" w:firstColumn="0" w:lastColumn="0" w:oddVBand="0" w:evenVBand="0" w:oddHBand="1" w:evenHBand="0" w:firstRowFirstColumn="0" w:firstRowLastColumn="0" w:lastRowFirstColumn="0" w:lastRowLastColumn="0"/>
          <w:trHeight w:val="576"/>
        </w:trPr>
        <w:tc>
          <w:tcPr>
            <w:tcW w:w="8280" w:type="dxa"/>
            <w:gridSpan w:val="2"/>
          </w:tcPr>
          <w:p w14:paraId="174E2355" w14:textId="77777777" w:rsidR="00BA515C" w:rsidRPr="001E3F8A" w:rsidRDefault="00BA515C" w:rsidP="004B7137">
            <w:pPr>
              <w:jc w:val="left"/>
              <w:rPr>
                <w:sz w:val="18"/>
                <w:szCs w:val="18"/>
              </w:rPr>
            </w:pPr>
            <w:r w:rsidRPr="001E3F8A">
              <w:rPr>
                <w:sz w:val="18"/>
                <w:szCs w:val="18"/>
              </w:rPr>
              <w:t xml:space="preserve">For a </w:t>
            </w:r>
            <w:r w:rsidRPr="001E3F8A">
              <w:rPr>
                <w:rStyle w:val="IntenseQuoteChar"/>
                <w:sz w:val="18"/>
                <w:szCs w:val="16"/>
              </w:rPr>
              <w:t>sustainable capacity</w:t>
            </w:r>
            <w:r w:rsidRPr="001E3F8A">
              <w:rPr>
                <w:sz w:val="18"/>
                <w:szCs w:val="18"/>
              </w:rPr>
              <w:t xml:space="preserve">, comprehensive Field Epidemiology Training Programmes utilizing </w:t>
            </w:r>
            <w:r w:rsidRPr="001E3F8A">
              <w:rPr>
                <w:rStyle w:val="IntenseQuoteChar"/>
                <w:sz w:val="18"/>
                <w:szCs w:val="16"/>
              </w:rPr>
              <w:t>baselined training materials</w:t>
            </w:r>
            <w:r w:rsidRPr="001E3F8A">
              <w:rPr>
                <w:sz w:val="18"/>
                <w:szCs w:val="18"/>
              </w:rPr>
              <w:t xml:space="preserve"> should be undertaken each year with basic, intermediate and advanced levels of training attended by </w:t>
            </w:r>
            <w:r w:rsidRPr="001E3F8A">
              <w:rPr>
                <w:rStyle w:val="IntenseQuoteChar"/>
                <w:sz w:val="18"/>
                <w:szCs w:val="16"/>
              </w:rPr>
              <w:t>multiple stakeholders</w:t>
            </w:r>
            <w:r w:rsidRPr="001E3F8A">
              <w:rPr>
                <w:sz w:val="18"/>
                <w:szCs w:val="18"/>
              </w:rPr>
              <w:t xml:space="preserve"> across federal and private health regulation entities.</w:t>
            </w:r>
          </w:p>
        </w:tc>
      </w:tr>
    </w:tbl>
    <w:p w14:paraId="523CEA56" w14:textId="77777777" w:rsidR="00BA515C" w:rsidRPr="001E3F8A" w:rsidRDefault="00BA515C" w:rsidP="00BA515C">
      <w:pPr>
        <w:rPr>
          <w:sz w:val="20"/>
          <w:szCs w:val="20"/>
        </w:rPr>
      </w:pPr>
      <w:r w:rsidRPr="001E3F8A">
        <w:rPr>
          <w:sz w:val="20"/>
          <w:szCs w:val="20"/>
        </w:rPr>
        <w:br w:type="page"/>
      </w:r>
    </w:p>
    <w:p w14:paraId="528D0FB8" w14:textId="77777777" w:rsidR="00467BC8" w:rsidRPr="001E3F8A" w:rsidRDefault="00467BC8" w:rsidP="00467BC8">
      <w:pPr>
        <w:pStyle w:val="Heading3"/>
        <w:rPr>
          <w:sz w:val="22"/>
          <w:szCs w:val="22"/>
        </w:rPr>
      </w:pPr>
      <w:bookmarkStart w:id="125" w:name="_Ref54948093"/>
      <w:bookmarkStart w:id="126" w:name="_Ref54948099"/>
      <w:bookmarkStart w:id="127" w:name="_Toc61959477"/>
      <w:r w:rsidRPr="001E3F8A">
        <w:rPr>
          <w:sz w:val="22"/>
          <w:szCs w:val="22"/>
        </w:rPr>
        <w:lastRenderedPageBreak/>
        <w:t>Recommendation for accreditation of in-service training programmes for advancing roles of Nurses</w:t>
      </w:r>
      <w:bookmarkEnd w:id="124"/>
      <w:bookmarkEnd w:id="125"/>
      <w:bookmarkEnd w:id="126"/>
      <w:bookmarkEnd w:id="127"/>
    </w:p>
    <w:tbl>
      <w:tblPr>
        <w:tblStyle w:val="Table1"/>
        <w:tblW w:w="8370" w:type="dxa"/>
        <w:tblCellMar>
          <w:top w:w="43" w:type="dxa"/>
          <w:left w:w="115" w:type="dxa"/>
          <w:bottom w:w="43" w:type="dxa"/>
          <w:right w:w="115" w:type="dxa"/>
        </w:tblCellMar>
        <w:tblLook w:val="04A0" w:firstRow="1" w:lastRow="0" w:firstColumn="1" w:lastColumn="0" w:noHBand="0" w:noVBand="1"/>
      </w:tblPr>
      <w:tblGrid>
        <w:gridCol w:w="1893"/>
        <w:gridCol w:w="6387"/>
        <w:gridCol w:w="90"/>
      </w:tblGrid>
      <w:tr w:rsidR="00467BC8" w:rsidRPr="001E3F8A" w14:paraId="61193D5E"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08A0DEF0" w14:textId="77777777" w:rsidR="00467BC8" w:rsidRPr="001E3F8A" w:rsidRDefault="00467BC8" w:rsidP="00CA0BA7">
            <w:pPr>
              <w:rPr>
                <w:color w:val="FFFFFF" w:themeColor="background1"/>
                <w:sz w:val="20"/>
                <w:szCs w:val="20"/>
              </w:rPr>
            </w:pPr>
            <w:r w:rsidRPr="001E3F8A">
              <w:rPr>
                <w:color w:val="FFFFFF" w:themeColor="background1"/>
                <w:sz w:val="20"/>
                <w:szCs w:val="20"/>
              </w:rPr>
              <w:t>Indicator</w:t>
            </w:r>
          </w:p>
        </w:tc>
        <w:tc>
          <w:tcPr>
            <w:tcW w:w="6477" w:type="dxa"/>
            <w:gridSpan w:val="2"/>
          </w:tcPr>
          <w:p w14:paraId="1E954F8B" w14:textId="77777777" w:rsidR="00467BC8" w:rsidRPr="001E3F8A" w:rsidRDefault="00467BC8" w:rsidP="00CA0BA7">
            <w:pPr>
              <w:jc w:val="left"/>
              <w:rPr>
                <w:color w:val="FFFFFF" w:themeColor="background1"/>
                <w:sz w:val="20"/>
                <w:szCs w:val="20"/>
              </w:rPr>
            </w:pPr>
            <w:r w:rsidRPr="001E3F8A">
              <w:rPr>
                <w:color w:val="FFFFFF" w:themeColor="background1"/>
                <w:sz w:val="20"/>
                <w:szCs w:val="20"/>
              </w:rPr>
              <w:t>Existence of advanced nursing roles</w:t>
            </w:r>
          </w:p>
        </w:tc>
      </w:tr>
      <w:tr w:rsidR="00467BC8" w:rsidRPr="001E3F8A" w14:paraId="2282F0F4"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20542FFE" w14:textId="77777777" w:rsidR="00467BC8" w:rsidRPr="001E3F8A" w:rsidRDefault="00467BC8" w:rsidP="00CA0BA7">
            <w:pPr>
              <w:rPr>
                <w:b/>
                <w:bCs/>
                <w:sz w:val="18"/>
                <w:szCs w:val="18"/>
              </w:rPr>
            </w:pPr>
            <w:r w:rsidRPr="001E3F8A">
              <w:rPr>
                <w:b/>
                <w:bCs/>
                <w:sz w:val="18"/>
                <w:szCs w:val="18"/>
              </w:rPr>
              <w:t>Question</w:t>
            </w:r>
          </w:p>
        </w:tc>
        <w:tc>
          <w:tcPr>
            <w:tcW w:w="6477" w:type="dxa"/>
            <w:gridSpan w:val="2"/>
          </w:tcPr>
          <w:p w14:paraId="58C1EBE1" w14:textId="77777777" w:rsidR="00467BC8" w:rsidRPr="001E3F8A" w:rsidRDefault="00467BC8" w:rsidP="00CA0BA7">
            <w:pPr>
              <w:jc w:val="left"/>
              <w:rPr>
                <w:sz w:val="18"/>
                <w:szCs w:val="18"/>
              </w:rPr>
            </w:pPr>
            <w:r w:rsidRPr="001E3F8A">
              <w:rPr>
                <w:sz w:val="18"/>
                <w:szCs w:val="18"/>
              </w:rPr>
              <w:t>Are there ad-hoc/local methods for nurses being trained “on the job” to acquire specific skills that could lead to their employment in advanced roles?</w:t>
            </w:r>
          </w:p>
        </w:tc>
      </w:tr>
      <w:tr w:rsidR="00467BC8" w:rsidRPr="001E3F8A" w14:paraId="69D4EB68"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14628ECB" w14:textId="77777777" w:rsidR="00467BC8" w:rsidRPr="001E3F8A" w:rsidRDefault="00467BC8" w:rsidP="00CA0BA7">
            <w:pPr>
              <w:rPr>
                <w:b/>
                <w:bCs/>
                <w:sz w:val="18"/>
                <w:szCs w:val="18"/>
              </w:rPr>
            </w:pPr>
            <w:r w:rsidRPr="001E3F8A">
              <w:rPr>
                <w:b/>
                <w:bCs/>
                <w:sz w:val="18"/>
                <w:szCs w:val="18"/>
              </w:rPr>
              <w:t>Recommendation</w:t>
            </w:r>
          </w:p>
        </w:tc>
        <w:tc>
          <w:tcPr>
            <w:tcW w:w="6477" w:type="dxa"/>
            <w:gridSpan w:val="2"/>
          </w:tcPr>
          <w:p w14:paraId="240CC688" w14:textId="77777777" w:rsidR="00764E68" w:rsidRPr="001E3F8A" w:rsidRDefault="00764E68" w:rsidP="00764E68">
            <w:pPr>
              <w:pStyle w:val="ListParagraph"/>
              <w:numPr>
                <w:ilvl w:val="0"/>
                <w:numId w:val="36"/>
              </w:numPr>
              <w:spacing w:before="120" w:after="240"/>
              <w:contextualSpacing w:val="0"/>
              <w:jc w:val="left"/>
              <w:rPr>
                <w:sz w:val="18"/>
                <w:szCs w:val="18"/>
              </w:rPr>
            </w:pPr>
            <w:r w:rsidRPr="001E3F8A">
              <w:rPr>
                <w:sz w:val="18"/>
                <w:szCs w:val="18"/>
              </w:rPr>
              <w:t xml:space="preserve">This indicator checks the existence of </w:t>
            </w:r>
            <w:r w:rsidRPr="001E3F8A">
              <w:rPr>
                <w:rStyle w:val="IntenseQuoteChar"/>
                <w:sz w:val="18"/>
                <w:szCs w:val="16"/>
              </w:rPr>
              <w:t>training methods</w:t>
            </w:r>
            <w:r w:rsidRPr="001E3F8A">
              <w:rPr>
                <w:sz w:val="18"/>
                <w:szCs w:val="18"/>
              </w:rPr>
              <w:t xml:space="preserve"> for nursing role advancement.</w:t>
            </w:r>
          </w:p>
          <w:p w14:paraId="19291F82" w14:textId="77777777" w:rsidR="00764E68" w:rsidRPr="001E3F8A" w:rsidRDefault="00764E68" w:rsidP="00764E68">
            <w:pPr>
              <w:pStyle w:val="ListParagraph"/>
              <w:numPr>
                <w:ilvl w:val="0"/>
                <w:numId w:val="36"/>
              </w:numPr>
              <w:spacing w:before="120" w:after="240"/>
              <w:contextualSpacing w:val="0"/>
              <w:jc w:val="left"/>
              <w:rPr>
                <w:sz w:val="18"/>
                <w:szCs w:val="18"/>
              </w:rPr>
            </w:pPr>
            <w:r w:rsidRPr="001E3F8A">
              <w:rPr>
                <w:sz w:val="18"/>
                <w:szCs w:val="18"/>
              </w:rPr>
              <w:t xml:space="preserve">An </w:t>
            </w:r>
            <w:r w:rsidRPr="001E3F8A">
              <w:rPr>
                <w:rStyle w:val="IntenseQuoteChar"/>
                <w:sz w:val="18"/>
                <w:szCs w:val="16"/>
              </w:rPr>
              <w:t>advanced practice nurse</w:t>
            </w:r>
            <w:r w:rsidRPr="001E3F8A">
              <w:rPr>
                <w:sz w:val="18"/>
                <w:szCs w:val="18"/>
              </w:rPr>
              <w:t xml:space="preserve"> (APN) is essentially a post-graduate nurse receiving advanced didactic and clinical education, skills and expertise in nursing sector. </w:t>
            </w:r>
          </w:p>
          <w:p w14:paraId="59AA785F" w14:textId="77777777" w:rsidR="00764E68" w:rsidRPr="001E3F8A" w:rsidRDefault="00764E68" w:rsidP="00764E68">
            <w:pPr>
              <w:pStyle w:val="ListParagraph"/>
              <w:numPr>
                <w:ilvl w:val="0"/>
                <w:numId w:val="36"/>
              </w:numPr>
              <w:spacing w:before="120" w:after="240"/>
              <w:contextualSpacing w:val="0"/>
              <w:jc w:val="left"/>
              <w:rPr>
                <w:sz w:val="18"/>
                <w:szCs w:val="18"/>
              </w:rPr>
            </w:pPr>
            <w:r w:rsidRPr="001E3F8A">
              <w:rPr>
                <w:sz w:val="18"/>
                <w:szCs w:val="18"/>
              </w:rPr>
              <w:t xml:space="preserve">Typical APN types are </w:t>
            </w:r>
            <w:r w:rsidRPr="001E3F8A">
              <w:rPr>
                <w:rStyle w:val="IntenseQuoteChar"/>
                <w:sz w:val="18"/>
                <w:szCs w:val="16"/>
              </w:rPr>
              <w:t>Clinical Specialist Nurse</w:t>
            </w:r>
            <w:r w:rsidRPr="001E3F8A">
              <w:rPr>
                <w:sz w:val="18"/>
                <w:szCs w:val="18"/>
              </w:rPr>
              <w:t xml:space="preserve"> (CSN) and </w:t>
            </w:r>
            <w:r w:rsidRPr="001E3F8A">
              <w:rPr>
                <w:rStyle w:val="IntenseQuoteChar"/>
                <w:sz w:val="18"/>
                <w:szCs w:val="16"/>
              </w:rPr>
              <w:t>Nurse Practitioner</w:t>
            </w:r>
            <w:r w:rsidRPr="001E3F8A">
              <w:rPr>
                <w:sz w:val="18"/>
                <w:szCs w:val="18"/>
              </w:rPr>
              <w:t xml:space="preserve"> (NP).</w:t>
            </w:r>
          </w:p>
          <w:p w14:paraId="7BD8AC8D" w14:textId="77777777" w:rsidR="00764E68" w:rsidRPr="001E3F8A" w:rsidRDefault="00764E68" w:rsidP="00764E68">
            <w:pPr>
              <w:pStyle w:val="ListParagraph"/>
              <w:numPr>
                <w:ilvl w:val="0"/>
                <w:numId w:val="36"/>
              </w:numPr>
              <w:spacing w:before="120" w:after="240"/>
              <w:contextualSpacing w:val="0"/>
              <w:jc w:val="left"/>
              <w:rPr>
                <w:sz w:val="18"/>
                <w:szCs w:val="18"/>
              </w:rPr>
            </w:pPr>
            <w:r w:rsidRPr="001E3F8A">
              <w:rPr>
                <w:sz w:val="18"/>
                <w:szCs w:val="18"/>
              </w:rPr>
              <w:t xml:space="preserve">In the UAE there are currently </w:t>
            </w:r>
            <w:r w:rsidRPr="001E3F8A">
              <w:rPr>
                <w:rStyle w:val="IntenseQuoteChar"/>
                <w:sz w:val="18"/>
                <w:szCs w:val="16"/>
              </w:rPr>
              <w:t>no designated training programs</w:t>
            </w:r>
            <w:r w:rsidRPr="001E3F8A">
              <w:rPr>
                <w:sz w:val="18"/>
                <w:szCs w:val="18"/>
              </w:rPr>
              <w:t xml:space="preserve"> for advancement of nurse roles.</w:t>
            </w:r>
          </w:p>
          <w:p w14:paraId="42608779" w14:textId="77777777" w:rsidR="00764E68" w:rsidRPr="001E3F8A" w:rsidRDefault="00764E68" w:rsidP="00764E68">
            <w:pPr>
              <w:pStyle w:val="ListParagraph"/>
              <w:numPr>
                <w:ilvl w:val="0"/>
                <w:numId w:val="36"/>
              </w:numPr>
              <w:spacing w:before="120"/>
              <w:contextualSpacing w:val="0"/>
              <w:jc w:val="left"/>
              <w:rPr>
                <w:sz w:val="18"/>
                <w:szCs w:val="18"/>
              </w:rPr>
            </w:pPr>
            <w:r w:rsidRPr="001E3F8A">
              <w:rPr>
                <w:rStyle w:val="IntenseQuoteChar"/>
                <w:sz w:val="18"/>
                <w:szCs w:val="16"/>
              </w:rPr>
              <w:t>Key benefits</w:t>
            </w:r>
            <w:r w:rsidRPr="001E3F8A">
              <w:rPr>
                <w:sz w:val="18"/>
                <w:szCs w:val="18"/>
              </w:rPr>
              <w:t xml:space="preserve"> in providing formal and ad-hoc training opportunities for nurse role advancement include:</w:t>
            </w:r>
          </w:p>
          <w:p w14:paraId="0C39F651" w14:textId="77777777" w:rsidR="00764E68" w:rsidRPr="001E3F8A" w:rsidRDefault="00764E68" w:rsidP="00764E68">
            <w:pPr>
              <w:pStyle w:val="ListParagraph"/>
              <w:numPr>
                <w:ilvl w:val="1"/>
                <w:numId w:val="36"/>
              </w:numPr>
              <w:spacing w:before="60" w:after="60"/>
              <w:contextualSpacing w:val="0"/>
              <w:jc w:val="left"/>
              <w:rPr>
                <w:sz w:val="18"/>
                <w:szCs w:val="18"/>
              </w:rPr>
            </w:pPr>
            <w:r w:rsidRPr="001E3F8A">
              <w:rPr>
                <w:sz w:val="18"/>
                <w:szCs w:val="18"/>
              </w:rPr>
              <w:t>Improvement in patient care and outcome</w:t>
            </w:r>
          </w:p>
          <w:p w14:paraId="26AB2E3C" w14:textId="77777777" w:rsidR="00764E68" w:rsidRPr="001E3F8A" w:rsidRDefault="00764E68" w:rsidP="00764E68">
            <w:pPr>
              <w:pStyle w:val="ListParagraph"/>
              <w:numPr>
                <w:ilvl w:val="1"/>
                <w:numId w:val="36"/>
              </w:numPr>
              <w:spacing w:before="60" w:after="60"/>
              <w:contextualSpacing w:val="0"/>
              <w:jc w:val="left"/>
              <w:rPr>
                <w:sz w:val="18"/>
                <w:szCs w:val="18"/>
              </w:rPr>
            </w:pPr>
            <w:r w:rsidRPr="001E3F8A">
              <w:rPr>
                <w:sz w:val="18"/>
                <w:szCs w:val="18"/>
              </w:rPr>
              <w:t>Reduced re-admission rates</w:t>
            </w:r>
          </w:p>
          <w:p w14:paraId="10197F1A" w14:textId="77777777" w:rsidR="00764E68" w:rsidRPr="001E3F8A" w:rsidRDefault="00764E68" w:rsidP="00764E68">
            <w:pPr>
              <w:pStyle w:val="ListParagraph"/>
              <w:numPr>
                <w:ilvl w:val="1"/>
                <w:numId w:val="36"/>
              </w:numPr>
              <w:spacing w:before="60" w:after="60"/>
              <w:contextualSpacing w:val="0"/>
              <w:jc w:val="left"/>
              <w:rPr>
                <w:sz w:val="18"/>
                <w:szCs w:val="18"/>
              </w:rPr>
            </w:pPr>
            <w:r w:rsidRPr="001E3F8A">
              <w:rPr>
                <w:sz w:val="18"/>
                <w:szCs w:val="18"/>
              </w:rPr>
              <w:t>Alleviated doctor burnout</w:t>
            </w:r>
          </w:p>
          <w:p w14:paraId="3D2DD0FA" w14:textId="77777777" w:rsidR="00764E68" w:rsidRPr="001E3F8A" w:rsidRDefault="00764E68" w:rsidP="00764E68">
            <w:pPr>
              <w:pStyle w:val="ListParagraph"/>
              <w:numPr>
                <w:ilvl w:val="1"/>
                <w:numId w:val="36"/>
              </w:numPr>
              <w:spacing w:before="60" w:after="60"/>
              <w:contextualSpacing w:val="0"/>
              <w:jc w:val="left"/>
              <w:rPr>
                <w:sz w:val="18"/>
                <w:szCs w:val="18"/>
              </w:rPr>
            </w:pPr>
            <w:r w:rsidRPr="001E3F8A">
              <w:rPr>
                <w:sz w:val="18"/>
                <w:szCs w:val="18"/>
              </w:rPr>
              <w:t>Reduced patient waiting time</w:t>
            </w:r>
          </w:p>
          <w:p w14:paraId="21B6DA11" w14:textId="77777777" w:rsidR="00764E68" w:rsidRPr="001E3F8A" w:rsidRDefault="00764E68" w:rsidP="00764E68">
            <w:pPr>
              <w:pStyle w:val="ListParagraph"/>
              <w:numPr>
                <w:ilvl w:val="1"/>
                <w:numId w:val="36"/>
              </w:numPr>
              <w:spacing w:before="60" w:after="60"/>
              <w:contextualSpacing w:val="0"/>
              <w:jc w:val="left"/>
              <w:rPr>
                <w:sz w:val="18"/>
                <w:szCs w:val="18"/>
              </w:rPr>
            </w:pPr>
            <w:r w:rsidRPr="001E3F8A">
              <w:rPr>
                <w:sz w:val="18"/>
                <w:szCs w:val="18"/>
              </w:rPr>
              <w:t xml:space="preserve">Improved family and career satisfaction </w:t>
            </w:r>
          </w:p>
          <w:p w14:paraId="7ED89072" w14:textId="77777777" w:rsidR="00764E68" w:rsidRPr="001E3F8A" w:rsidRDefault="00764E68" w:rsidP="00764E68">
            <w:pPr>
              <w:pStyle w:val="ListParagraph"/>
              <w:numPr>
                <w:ilvl w:val="1"/>
                <w:numId w:val="36"/>
              </w:numPr>
              <w:spacing w:before="60" w:after="60"/>
              <w:contextualSpacing w:val="0"/>
              <w:jc w:val="left"/>
              <w:rPr>
                <w:sz w:val="18"/>
                <w:szCs w:val="18"/>
              </w:rPr>
            </w:pPr>
            <w:r w:rsidRPr="001E3F8A">
              <w:rPr>
                <w:sz w:val="18"/>
                <w:szCs w:val="18"/>
              </w:rPr>
              <w:t>Heightened professional development and satisfaction of nurses and midwives</w:t>
            </w:r>
          </w:p>
          <w:p w14:paraId="552A5030" w14:textId="77777777" w:rsidR="00764E68" w:rsidRPr="001E3F8A" w:rsidRDefault="00764E68" w:rsidP="00764E68">
            <w:pPr>
              <w:pStyle w:val="ListParagraph"/>
              <w:numPr>
                <w:ilvl w:val="0"/>
                <w:numId w:val="36"/>
              </w:numPr>
              <w:spacing w:before="120" w:after="240"/>
              <w:contextualSpacing w:val="0"/>
              <w:jc w:val="left"/>
              <w:rPr>
                <w:sz w:val="18"/>
                <w:szCs w:val="18"/>
              </w:rPr>
            </w:pPr>
            <w:r w:rsidRPr="001E3F8A">
              <w:rPr>
                <w:sz w:val="18"/>
                <w:szCs w:val="18"/>
              </w:rPr>
              <w:t xml:space="preserve">Types of </w:t>
            </w:r>
            <w:r w:rsidRPr="001E3F8A">
              <w:rPr>
                <w:rStyle w:val="IntenseQuoteChar"/>
                <w:sz w:val="18"/>
                <w:szCs w:val="16"/>
              </w:rPr>
              <w:t>accredited training methods</w:t>
            </w:r>
            <w:r w:rsidRPr="001E3F8A">
              <w:rPr>
                <w:sz w:val="18"/>
                <w:szCs w:val="18"/>
              </w:rPr>
              <w:t xml:space="preserve"> for nursing role advancement:</w:t>
            </w:r>
          </w:p>
          <w:p w14:paraId="53531522" w14:textId="6A7A5F14" w:rsidR="00764E68" w:rsidRPr="001E3F8A" w:rsidRDefault="00764E68" w:rsidP="00764E68">
            <w:pPr>
              <w:pStyle w:val="ListParagraph"/>
              <w:numPr>
                <w:ilvl w:val="1"/>
                <w:numId w:val="36"/>
              </w:numPr>
              <w:spacing w:before="120" w:after="240"/>
              <w:contextualSpacing w:val="0"/>
              <w:jc w:val="left"/>
              <w:rPr>
                <w:sz w:val="18"/>
                <w:szCs w:val="18"/>
              </w:rPr>
            </w:pPr>
            <w:r w:rsidRPr="001E3F8A">
              <w:rPr>
                <w:rStyle w:val="IntenseQuoteChar"/>
                <w:sz w:val="18"/>
                <w:szCs w:val="16"/>
              </w:rPr>
              <w:t>Preceptorship training</w:t>
            </w:r>
            <w:r w:rsidRPr="001E3F8A">
              <w:rPr>
                <w:sz w:val="18"/>
                <w:szCs w:val="18"/>
              </w:rPr>
              <w:t>: Nurses working along with preceptors who mentors and trains them towards role advancement. Preceptors assess the ability of the nurse towards clinical assignment and offer supervision on complex tasks</w:t>
            </w:r>
            <w:r w:rsidR="008A5089" w:rsidRPr="001E3F8A">
              <w:rPr>
                <w:sz w:val="18"/>
                <w:szCs w:val="18"/>
              </w:rPr>
              <w:t>.</w:t>
            </w:r>
          </w:p>
          <w:p w14:paraId="355E8F12" w14:textId="739E7D98" w:rsidR="00764E68" w:rsidRPr="001E3F8A" w:rsidRDefault="00764E68" w:rsidP="00764E68">
            <w:pPr>
              <w:pStyle w:val="ListParagraph"/>
              <w:numPr>
                <w:ilvl w:val="1"/>
                <w:numId w:val="36"/>
              </w:numPr>
              <w:spacing w:before="120" w:after="240"/>
              <w:contextualSpacing w:val="0"/>
              <w:jc w:val="left"/>
              <w:rPr>
                <w:sz w:val="18"/>
                <w:szCs w:val="18"/>
              </w:rPr>
            </w:pPr>
            <w:r w:rsidRPr="001E3F8A">
              <w:rPr>
                <w:rStyle w:val="IntenseQuoteChar"/>
                <w:sz w:val="18"/>
                <w:szCs w:val="16"/>
              </w:rPr>
              <w:t>Specialization certifications</w:t>
            </w:r>
            <w:r w:rsidRPr="001E3F8A">
              <w:rPr>
                <w:sz w:val="18"/>
                <w:szCs w:val="18"/>
              </w:rPr>
              <w:t>: Attending classroom trainings and completing certifications in nurse specialty areas such as Neonatal Units, Critical Care, Perioperative, Labour &amp; Delivery etc</w:t>
            </w:r>
            <w:r w:rsidR="008A5089" w:rsidRPr="001E3F8A">
              <w:rPr>
                <w:sz w:val="18"/>
                <w:szCs w:val="18"/>
              </w:rPr>
              <w:t>.</w:t>
            </w:r>
          </w:p>
          <w:p w14:paraId="07A37797" w14:textId="77777777" w:rsidR="00764E68" w:rsidRPr="001E3F8A" w:rsidRDefault="00764E68" w:rsidP="00764E68">
            <w:pPr>
              <w:pStyle w:val="ListParagraph"/>
              <w:numPr>
                <w:ilvl w:val="1"/>
                <w:numId w:val="36"/>
              </w:numPr>
              <w:spacing w:before="120" w:after="240"/>
              <w:contextualSpacing w:val="0"/>
              <w:jc w:val="left"/>
              <w:rPr>
                <w:sz w:val="18"/>
                <w:szCs w:val="18"/>
              </w:rPr>
            </w:pPr>
            <w:r w:rsidRPr="001E3F8A">
              <w:rPr>
                <w:rStyle w:val="IntenseQuoteChar"/>
                <w:sz w:val="18"/>
                <w:szCs w:val="16"/>
              </w:rPr>
              <w:t>Nurse blogs</w:t>
            </w:r>
            <w:r w:rsidRPr="001E3F8A">
              <w:rPr>
                <w:sz w:val="18"/>
                <w:szCs w:val="18"/>
              </w:rPr>
              <w:t>: Reading resourceful nursing blogs written by nursing experts and seasoned professionals from reputed organizations. These provide cutting-edge ideas and practical knowledge of health systems and nursing.</w:t>
            </w:r>
          </w:p>
          <w:p w14:paraId="252F8B5D" w14:textId="77777777" w:rsidR="00764E68" w:rsidRPr="001E3F8A" w:rsidRDefault="00764E68" w:rsidP="00764E68">
            <w:pPr>
              <w:pStyle w:val="ListParagraph"/>
              <w:numPr>
                <w:ilvl w:val="1"/>
                <w:numId w:val="36"/>
              </w:numPr>
              <w:spacing w:before="120" w:after="240"/>
              <w:contextualSpacing w:val="0"/>
              <w:jc w:val="left"/>
              <w:rPr>
                <w:sz w:val="18"/>
                <w:szCs w:val="18"/>
              </w:rPr>
            </w:pPr>
            <w:r w:rsidRPr="001E3F8A">
              <w:rPr>
                <w:rStyle w:val="IntenseQuoteChar"/>
                <w:sz w:val="18"/>
                <w:szCs w:val="16"/>
              </w:rPr>
              <w:t>Continued Education</w:t>
            </w:r>
            <w:r w:rsidRPr="001E3F8A">
              <w:rPr>
                <w:sz w:val="18"/>
                <w:szCs w:val="18"/>
              </w:rPr>
              <w:t>: Attending of mandatory and critical in-servicing trainings that facilitate upskilling through new advancements, techniques and practices in Nursing. This enables nurses to be up to date with the current trends and knowledge areas in nursing.</w:t>
            </w:r>
          </w:p>
          <w:p w14:paraId="2C022868" w14:textId="77777777" w:rsidR="00467BC8" w:rsidRPr="001E3F8A" w:rsidRDefault="00764E68" w:rsidP="00764E68">
            <w:pPr>
              <w:pStyle w:val="ListParagraph"/>
              <w:numPr>
                <w:ilvl w:val="1"/>
                <w:numId w:val="36"/>
              </w:numPr>
              <w:spacing w:before="120" w:after="240"/>
              <w:contextualSpacing w:val="0"/>
              <w:jc w:val="left"/>
              <w:rPr>
                <w:sz w:val="18"/>
                <w:szCs w:val="18"/>
              </w:rPr>
            </w:pPr>
            <w:r w:rsidRPr="001E3F8A">
              <w:rPr>
                <w:rStyle w:val="IntenseQuoteChar"/>
                <w:sz w:val="18"/>
                <w:szCs w:val="16"/>
              </w:rPr>
              <w:lastRenderedPageBreak/>
              <w:t>Graduate residency training</w:t>
            </w:r>
            <w:r w:rsidRPr="001E3F8A">
              <w:rPr>
                <w:sz w:val="18"/>
                <w:szCs w:val="18"/>
              </w:rPr>
              <w:t>: New Graduates learning through classroom work, clinical experience and preceptors for attaining advanced nursing roles.</w:t>
            </w:r>
          </w:p>
        </w:tc>
      </w:tr>
      <w:tr w:rsidR="00467BC8" w:rsidRPr="001E3F8A" w14:paraId="4CA6EF89" w14:textId="77777777" w:rsidTr="00CA0BA7">
        <w:trPr>
          <w:gridAfter w:val="1"/>
          <w:cnfStyle w:val="000000100000" w:firstRow="0" w:lastRow="0" w:firstColumn="0" w:lastColumn="0" w:oddVBand="0" w:evenVBand="0" w:oddHBand="1" w:evenHBand="0" w:firstRowFirstColumn="0" w:firstRowLastColumn="0" w:lastRowFirstColumn="0" w:lastRowLastColumn="0"/>
          <w:wAfter w:w="90" w:type="dxa"/>
          <w:trHeight w:val="576"/>
        </w:trPr>
        <w:tc>
          <w:tcPr>
            <w:tcW w:w="8280" w:type="dxa"/>
            <w:gridSpan w:val="2"/>
          </w:tcPr>
          <w:p w14:paraId="2857D584" w14:textId="77777777" w:rsidR="00467BC8" w:rsidRPr="001E3F8A" w:rsidRDefault="00CA0BA7" w:rsidP="00CA0BA7">
            <w:pPr>
              <w:jc w:val="left"/>
              <w:rPr>
                <w:sz w:val="18"/>
                <w:szCs w:val="18"/>
              </w:rPr>
            </w:pPr>
            <w:r w:rsidRPr="001E3F8A">
              <w:rPr>
                <w:sz w:val="18"/>
                <w:szCs w:val="18"/>
              </w:rPr>
              <w:lastRenderedPageBreak/>
              <w:t xml:space="preserve">Accordingly, above mentioned </w:t>
            </w:r>
            <w:r w:rsidRPr="001E3F8A">
              <w:rPr>
                <w:rStyle w:val="IntenseQuoteChar"/>
                <w:sz w:val="18"/>
                <w:szCs w:val="16"/>
              </w:rPr>
              <w:t>accredited training methods</w:t>
            </w:r>
            <w:r w:rsidRPr="001E3F8A">
              <w:rPr>
                <w:sz w:val="18"/>
                <w:szCs w:val="18"/>
              </w:rPr>
              <w:t xml:space="preserve"> should be accepted in the UAE health systems that facilitate nursing role advancement</w:t>
            </w:r>
            <w:r w:rsidR="00467BC8" w:rsidRPr="001E3F8A">
              <w:rPr>
                <w:sz w:val="18"/>
                <w:szCs w:val="18"/>
              </w:rPr>
              <w:t>.</w:t>
            </w:r>
          </w:p>
        </w:tc>
      </w:tr>
    </w:tbl>
    <w:p w14:paraId="3B4038A8" w14:textId="77777777" w:rsidR="00CA0BA7" w:rsidRPr="001E3F8A" w:rsidRDefault="00CA0BA7" w:rsidP="00467BC8">
      <w:pPr>
        <w:rPr>
          <w:sz w:val="20"/>
          <w:szCs w:val="20"/>
        </w:rPr>
      </w:pPr>
    </w:p>
    <w:p w14:paraId="29CA4F5D" w14:textId="05F6B74B" w:rsidR="00671485" w:rsidRPr="001E3F8A" w:rsidRDefault="00671485" w:rsidP="00467BC8">
      <w:pPr>
        <w:rPr>
          <w:sz w:val="20"/>
          <w:szCs w:val="20"/>
        </w:rPr>
      </w:pPr>
    </w:p>
    <w:p w14:paraId="06350D9A" w14:textId="77777777" w:rsidR="00CA0BA7" w:rsidRPr="001E3F8A" w:rsidRDefault="00CA0BA7" w:rsidP="00CA0BA7">
      <w:pPr>
        <w:rPr>
          <w:sz w:val="20"/>
          <w:szCs w:val="20"/>
        </w:rPr>
      </w:pPr>
      <w:r w:rsidRPr="001E3F8A">
        <w:rPr>
          <w:sz w:val="20"/>
          <w:szCs w:val="20"/>
        </w:rPr>
        <w:br w:type="page"/>
      </w:r>
    </w:p>
    <w:p w14:paraId="4815EAAA" w14:textId="77777777" w:rsidR="00CA0BA7" w:rsidRPr="001E3F8A" w:rsidRDefault="00CA0BA7" w:rsidP="00CA0BA7">
      <w:pPr>
        <w:pStyle w:val="Heading3"/>
        <w:rPr>
          <w:sz w:val="22"/>
          <w:szCs w:val="22"/>
        </w:rPr>
      </w:pPr>
      <w:bookmarkStart w:id="128" w:name="_Ref54645097"/>
      <w:bookmarkStart w:id="129" w:name="_Toc61959478"/>
      <w:r w:rsidRPr="001E3F8A">
        <w:rPr>
          <w:sz w:val="22"/>
          <w:szCs w:val="22"/>
        </w:rPr>
        <w:lastRenderedPageBreak/>
        <w:t>Recommendation for reporting capabilities of HRHIS for IHR</w:t>
      </w:r>
      <w:bookmarkEnd w:id="128"/>
      <w:bookmarkEnd w:id="129"/>
    </w:p>
    <w:tbl>
      <w:tblPr>
        <w:tblStyle w:val="Table1"/>
        <w:tblW w:w="8280" w:type="dxa"/>
        <w:tblCellMar>
          <w:top w:w="43" w:type="dxa"/>
          <w:left w:w="115" w:type="dxa"/>
          <w:bottom w:w="43" w:type="dxa"/>
          <w:right w:w="115" w:type="dxa"/>
        </w:tblCellMar>
        <w:tblLook w:val="04A0" w:firstRow="1" w:lastRow="0" w:firstColumn="1" w:lastColumn="0" w:noHBand="0" w:noVBand="1"/>
      </w:tblPr>
      <w:tblGrid>
        <w:gridCol w:w="1893"/>
        <w:gridCol w:w="6387"/>
      </w:tblGrid>
      <w:tr w:rsidR="00CA0BA7" w:rsidRPr="001E3F8A" w14:paraId="3F912C7E" w14:textId="77777777" w:rsidTr="00CA0BA7">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0BD860EA" w14:textId="77777777" w:rsidR="00CA0BA7" w:rsidRPr="001E3F8A" w:rsidRDefault="00CA0BA7" w:rsidP="00CA0BA7">
            <w:pPr>
              <w:rPr>
                <w:color w:val="FFFFFF" w:themeColor="background1"/>
                <w:sz w:val="20"/>
                <w:szCs w:val="20"/>
              </w:rPr>
            </w:pPr>
            <w:r w:rsidRPr="001E3F8A">
              <w:rPr>
                <w:color w:val="FFFFFF" w:themeColor="background1"/>
                <w:sz w:val="20"/>
                <w:szCs w:val="20"/>
              </w:rPr>
              <w:t>Indicator</w:t>
            </w:r>
          </w:p>
        </w:tc>
        <w:tc>
          <w:tcPr>
            <w:tcW w:w="6387" w:type="dxa"/>
          </w:tcPr>
          <w:p w14:paraId="070AACBB" w14:textId="77777777" w:rsidR="00CA0BA7" w:rsidRPr="001E3F8A" w:rsidRDefault="00CA0BA7" w:rsidP="00CA0BA7">
            <w:pPr>
              <w:jc w:val="left"/>
              <w:rPr>
                <w:color w:val="FFFFFF" w:themeColor="background1"/>
                <w:sz w:val="20"/>
                <w:szCs w:val="20"/>
              </w:rPr>
            </w:pPr>
            <w:r w:rsidRPr="001E3F8A">
              <w:rPr>
                <w:color w:val="FFFFFF" w:themeColor="background1"/>
                <w:sz w:val="20"/>
                <w:szCs w:val="20"/>
              </w:rPr>
              <w:t>HRHIS for reporting on International Health Regulations</w:t>
            </w:r>
          </w:p>
        </w:tc>
      </w:tr>
      <w:tr w:rsidR="00CA0BA7" w:rsidRPr="001E3F8A" w14:paraId="6ECF0685"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3F64BE35" w14:textId="77777777" w:rsidR="00CA0BA7" w:rsidRPr="001E3F8A" w:rsidRDefault="00CA0BA7" w:rsidP="00CA0BA7">
            <w:pPr>
              <w:rPr>
                <w:b/>
                <w:bCs/>
                <w:sz w:val="18"/>
                <w:szCs w:val="18"/>
              </w:rPr>
            </w:pPr>
            <w:r w:rsidRPr="001E3F8A">
              <w:rPr>
                <w:b/>
                <w:bCs/>
                <w:sz w:val="18"/>
                <w:szCs w:val="18"/>
              </w:rPr>
              <w:t>Question</w:t>
            </w:r>
          </w:p>
        </w:tc>
        <w:tc>
          <w:tcPr>
            <w:tcW w:w="6387" w:type="dxa"/>
          </w:tcPr>
          <w:p w14:paraId="16E1C854" w14:textId="77777777" w:rsidR="00CA0BA7" w:rsidRPr="001E3F8A" w:rsidRDefault="006C09D7" w:rsidP="00CA0BA7">
            <w:pPr>
              <w:jc w:val="left"/>
              <w:rPr>
                <w:sz w:val="18"/>
                <w:szCs w:val="18"/>
              </w:rPr>
            </w:pPr>
            <w:r w:rsidRPr="001E3F8A">
              <w:rPr>
                <w:sz w:val="18"/>
                <w:szCs w:val="18"/>
              </w:rPr>
              <w:t>Does the Human Resource for Health Information System (HRHIS) have ability to generate information to report on International Health Regulations?</w:t>
            </w:r>
          </w:p>
        </w:tc>
      </w:tr>
      <w:tr w:rsidR="00CA0BA7" w:rsidRPr="001E3F8A" w14:paraId="7FD2B45E" w14:textId="77777777" w:rsidTr="00CA0BA7">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173A0B83" w14:textId="77777777" w:rsidR="00CA0BA7" w:rsidRPr="001E3F8A" w:rsidRDefault="00CA0BA7" w:rsidP="00CA0BA7">
            <w:pPr>
              <w:rPr>
                <w:b/>
                <w:bCs/>
                <w:sz w:val="18"/>
                <w:szCs w:val="18"/>
              </w:rPr>
            </w:pPr>
            <w:r w:rsidRPr="001E3F8A">
              <w:rPr>
                <w:b/>
                <w:bCs/>
                <w:sz w:val="18"/>
                <w:szCs w:val="18"/>
              </w:rPr>
              <w:t>Recommendation</w:t>
            </w:r>
          </w:p>
        </w:tc>
        <w:tc>
          <w:tcPr>
            <w:tcW w:w="6387" w:type="dxa"/>
          </w:tcPr>
          <w:p w14:paraId="28D86959" w14:textId="77777777" w:rsidR="006C09D7" w:rsidRPr="001E3F8A" w:rsidRDefault="006C09D7" w:rsidP="006C09D7">
            <w:pPr>
              <w:pStyle w:val="ListParagraph"/>
              <w:numPr>
                <w:ilvl w:val="0"/>
                <w:numId w:val="36"/>
              </w:numPr>
              <w:spacing w:before="120" w:after="240"/>
              <w:contextualSpacing w:val="0"/>
              <w:jc w:val="left"/>
              <w:rPr>
                <w:sz w:val="18"/>
                <w:szCs w:val="18"/>
              </w:rPr>
            </w:pPr>
            <w:r w:rsidRPr="001E3F8A">
              <w:rPr>
                <w:sz w:val="18"/>
                <w:szCs w:val="18"/>
              </w:rPr>
              <w:t xml:space="preserve">This indicator checks the </w:t>
            </w:r>
            <w:r w:rsidRPr="001E3F8A">
              <w:rPr>
                <w:rStyle w:val="IntenseQuoteChar"/>
                <w:sz w:val="18"/>
                <w:szCs w:val="16"/>
              </w:rPr>
              <w:t>reporting abilities</w:t>
            </w:r>
            <w:r w:rsidRPr="001E3F8A">
              <w:rPr>
                <w:sz w:val="18"/>
                <w:szCs w:val="18"/>
              </w:rPr>
              <w:t xml:space="preserve"> of HRHIS system for </w:t>
            </w:r>
            <w:r w:rsidRPr="001E3F8A">
              <w:rPr>
                <w:rStyle w:val="IntenseQuoteChar"/>
                <w:sz w:val="18"/>
                <w:szCs w:val="16"/>
              </w:rPr>
              <w:t>International Health Regulations (IHR)</w:t>
            </w:r>
            <w:r w:rsidRPr="001E3F8A">
              <w:rPr>
                <w:sz w:val="18"/>
                <w:szCs w:val="18"/>
              </w:rPr>
              <w:t>.</w:t>
            </w:r>
          </w:p>
          <w:p w14:paraId="114E3D1F" w14:textId="77777777" w:rsidR="006C09D7" w:rsidRPr="001E3F8A" w:rsidRDefault="006C09D7" w:rsidP="006C09D7">
            <w:pPr>
              <w:pStyle w:val="ListParagraph"/>
              <w:numPr>
                <w:ilvl w:val="0"/>
                <w:numId w:val="36"/>
              </w:numPr>
              <w:spacing w:before="120" w:after="240"/>
              <w:contextualSpacing w:val="0"/>
              <w:jc w:val="left"/>
              <w:rPr>
                <w:sz w:val="18"/>
                <w:szCs w:val="18"/>
              </w:rPr>
            </w:pPr>
            <w:r w:rsidRPr="001E3F8A">
              <w:rPr>
                <w:sz w:val="18"/>
                <w:szCs w:val="18"/>
              </w:rPr>
              <w:t xml:space="preserve">IHR are </w:t>
            </w:r>
            <w:r w:rsidRPr="001E3F8A">
              <w:rPr>
                <w:rStyle w:val="IntenseQuoteChar"/>
                <w:sz w:val="18"/>
                <w:szCs w:val="16"/>
              </w:rPr>
              <w:t>legal regulations</w:t>
            </w:r>
            <w:r w:rsidRPr="001E3F8A">
              <w:rPr>
                <w:sz w:val="18"/>
                <w:szCs w:val="18"/>
              </w:rPr>
              <w:t xml:space="preserve"> adopted by WHO for aiding countries in saving their population by reporting instances of </w:t>
            </w:r>
            <w:r w:rsidRPr="001E3F8A">
              <w:rPr>
                <w:rStyle w:val="IntenseQuoteChar"/>
                <w:sz w:val="18"/>
                <w:szCs w:val="16"/>
              </w:rPr>
              <w:t>local or foreign diseases</w:t>
            </w:r>
            <w:r w:rsidRPr="001E3F8A">
              <w:rPr>
                <w:sz w:val="18"/>
                <w:szCs w:val="18"/>
              </w:rPr>
              <w:t xml:space="preserve"> to WHO through a designated </w:t>
            </w:r>
            <w:r w:rsidRPr="001E3F8A">
              <w:rPr>
                <w:rStyle w:val="IntenseQuoteChar"/>
                <w:sz w:val="18"/>
                <w:szCs w:val="16"/>
              </w:rPr>
              <w:t>IHR National Focal Point (NFP)</w:t>
            </w:r>
            <w:r w:rsidRPr="001E3F8A">
              <w:rPr>
                <w:sz w:val="18"/>
                <w:szCs w:val="18"/>
              </w:rPr>
              <w:t>.</w:t>
            </w:r>
          </w:p>
          <w:p w14:paraId="018B942D" w14:textId="77777777" w:rsidR="006C09D7" w:rsidRPr="001E3F8A" w:rsidRDefault="006C09D7" w:rsidP="006C09D7">
            <w:pPr>
              <w:pStyle w:val="ListParagraph"/>
              <w:numPr>
                <w:ilvl w:val="0"/>
                <w:numId w:val="36"/>
              </w:numPr>
              <w:spacing w:before="120" w:after="240"/>
              <w:contextualSpacing w:val="0"/>
              <w:jc w:val="left"/>
              <w:rPr>
                <w:sz w:val="18"/>
                <w:szCs w:val="18"/>
              </w:rPr>
            </w:pPr>
            <w:r w:rsidRPr="001E3F8A">
              <w:rPr>
                <w:sz w:val="18"/>
                <w:szCs w:val="18"/>
              </w:rPr>
              <w:t xml:space="preserve">In the UAE, all sectors report on public health events of global and national relevance through a regular reporting mechanism namely </w:t>
            </w:r>
            <w:r w:rsidRPr="001E3F8A">
              <w:rPr>
                <w:rStyle w:val="IntenseQuoteChar"/>
                <w:sz w:val="18"/>
                <w:szCs w:val="16"/>
              </w:rPr>
              <w:t>Daily Epidemic Reports</w:t>
            </w:r>
            <w:r w:rsidRPr="001E3F8A">
              <w:rPr>
                <w:sz w:val="18"/>
                <w:szCs w:val="18"/>
              </w:rPr>
              <w:t xml:space="preserve"> within the UAE, which is overseen by MOHAP (IHR NFP).</w:t>
            </w:r>
          </w:p>
          <w:p w14:paraId="62C02184" w14:textId="77777777" w:rsidR="00CA0BA7" w:rsidRPr="001E3F8A" w:rsidRDefault="006C09D7" w:rsidP="006C09D7">
            <w:pPr>
              <w:pStyle w:val="ListParagraph"/>
              <w:numPr>
                <w:ilvl w:val="0"/>
                <w:numId w:val="36"/>
              </w:numPr>
              <w:spacing w:before="120" w:after="240"/>
              <w:contextualSpacing w:val="0"/>
              <w:jc w:val="left"/>
              <w:rPr>
                <w:sz w:val="18"/>
                <w:szCs w:val="18"/>
              </w:rPr>
            </w:pPr>
            <w:r w:rsidRPr="001E3F8A">
              <w:rPr>
                <w:sz w:val="18"/>
                <w:szCs w:val="18"/>
              </w:rPr>
              <w:t xml:space="preserve">The current system for reporting involves </w:t>
            </w:r>
            <w:r w:rsidRPr="001E3F8A">
              <w:rPr>
                <w:rStyle w:val="IntenseQuoteChar"/>
                <w:sz w:val="18"/>
                <w:szCs w:val="16"/>
              </w:rPr>
              <w:t>manually entered</w:t>
            </w:r>
            <w:r w:rsidRPr="001E3F8A">
              <w:rPr>
                <w:sz w:val="18"/>
                <w:szCs w:val="18"/>
              </w:rPr>
              <w:t xml:space="preserve"> form-based reports that are </w:t>
            </w:r>
            <w:r w:rsidRPr="001E3F8A">
              <w:rPr>
                <w:rStyle w:val="IntenseQuoteChar"/>
                <w:sz w:val="18"/>
                <w:szCs w:val="16"/>
              </w:rPr>
              <w:t>emailed to WHO</w:t>
            </w:r>
            <w:r w:rsidRPr="001E3F8A">
              <w:rPr>
                <w:sz w:val="18"/>
                <w:szCs w:val="18"/>
              </w:rPr>
              <w:t>.</w:t>
            </w:r>
          </w:p>
        </w:tc>
      </w:tr>
      <w:tr w:rsidR="00CA0BA7" w:rsidRPr="001E3F8A" w14:paraId="32D30610" w14:textId="77777777" w:rsidTr="00CA0BA7">
        <w:trPr>
          <w:cnfStyle w:val="000000100000" w:firstRow="0" w:lastRow="0" w:firstColumn="0" w:lastColumn="0" w:oddVBand="0" w:evenVBand="0" w:oddHBand="1" w:evenHBand="0" w:firstRowFirstColumn="0" w:firstRowLastColumn="0" w:lastRowFirstColumn="0" w:lastRowLastColumn="0"/>
          <w:trHeight w:val="576"/>
        </w:trPr>
        <w:tc>
          <w:tcPr>
            <w:tcW w:w="8280" w:type="dxa"/>
            <w:gridSpan w:val="2"/>
          </w:tcPr>
          <w:p w14:paraId="515E89A3" w14:textId="77777777" w:rsidR="00E1733A" w:rsidRPr="001E3F8A" w:rsidRDefault="00E1733A" w:rsidP="00E1733A">
            <w:pPr>
              <w:jc w:val="left"/>
              <w:rPr>
                <w:sz w:val="18"/>
                <w:szCs w:val="18"/>
              </w:rPr>
            </w:pPr>
            <w:r w:rsidRPr="001E3F8A">
              <w:rPr>
                <w:sz w:val="18"/>
                <w:szCs w:val="18"/>
              </w:rPr>
              <w:t xml:space="preserve">This current </w:t>
            </w:r>
            <w:r w:rsidRPr="001E3F8A">
              <w:rPr>
                <w:rStyle w:val="IntenseQuoteChar"/>
                <w:sz w:val="18"/>
                <w:szCs w:val="16"/>
              </w:rPr>
              <w:t>email reporting system</w:t>
            </w:r>
            <w:r w:rsidRPr="001E3F8A">
              <w:rPr>
                <w:sz w:val="18"/>
                <w:szCs w:val="18"/>
              </w:rPr>
              <w:t xml:space="preserve"> needs to be upgraded to an </w:t>
            </w:r>
            <w:r w:rsidRPr="001E3F8A">
              <w:rPr>
                <w:rStyle w:val="IntenseQuoteChar"/>
                <w:sz w:val="18"/>
                <w:szCs w:val="16"/>
              </w:rPr>
              <w:t xml:space="preserve">integrated electronic platform (HRHIS) </w:t>
            </w:r>
            <w:r w:rsidRPr="001E3F8A">
              <w:rPr>
                <w:sz w:val="18"/>
                <w:szCs w:val="18"/>
              </w:rPr>
              <w:t>system encompassing national and local levels, as well as human and animal health sectors.</w:t>
            </w:r>
          </w:p>
        </w:tc>
      </w:tr>
    </w:tbl>
    <w:p w14:paraId="09F08A63" w14:textId="77777777" w:rsidR="001A613C" w:rsidRPr="001E3F8A" w:rsidRDefault="001A613C" w:rsidP="00FC1C40">
      <w:pPr>
        <w:keepNext/>
        <w:rPr>
          <w:sz w:val="20"/>
          <w:szCs w:val="20"/>
        </w:rPr>
      </w:pPr>
    </w:p>
    <w:p w14:paraId="6BF9AAFD" w14:textId="77777777" w:rsidR="001A613C" w:rsidRPr="001E3F8A" w:rsidRDefault="001A613C" w:rsidP="00FC1C40">
      <w:pPr>
        <w:keepNext/>
        <w:rPr>
          <w:sz w:val="20"/>
          <w:szCs w:val="20"/>
        </w:rPr>
      </w:pPr>
    </w:p>
    <w:p w14:paraId="25FF9682" w14:textId="77777777" w:rsidR="00FC1C40" w:rsidRPr="001E3F8A" w:rsidRDefault="00BA515C" w:rsidP="00FC1C40">
      <w:pPr>
        <w:keepNext/>
        <w:rPr>
          <w:sz w:val="20"/>
          <w:szCs w:val="20"/>
        </w:rPr>
      </w:pPr>
      <w:r w:rsidRPr="001E3F8A">
        <w:rPr>
          <w:noProof/>
          <w:sz w:val="20"/>
          <w:szCs w:val="20"/>
          <w:lang w:val="en-GB" w:eastAsia="en-GB"/>
        </w:rPr>
        <w:drawing>
          <wp:inline distT="0" distB="0" distL="0" distR="0" wp14:anchorId="2A86C98B" wp14:editId="0FEE9764">
            <wp:extent cx="5354777" cy="3177589"/>
            <wp:effectExtent l="0" t="0" r="0" b="381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5376641" cy="3190563"/>
                    </a:xfrm>
                    <a:prstGeom prst="rect">
                      <a:avLst/>
                    </a:prstGeom>
                    <a:noFill/>
                  </pic:spPr>
                </pic:pic>
              </a:graphicData>
            </a:graphic>
          </wp:inline>
        </w:drawing>
      </w:r>
    </w:p>
    <w:p w14:paraId="593DB338" w14:textId="649EA87B" w:rsidR="00FC1C40" w:rsidRPr="001E3F8A" w:rsidRDefault="00FC1C40" w:rsidP="003326CB">
      <w:pPr>
        <w:pStyle w:val="Caption"/>
        <w:rPr>
          <w:sz w:val="16"/>
          <w:szCs w:val="16"/>
        </w:rPr>
      </w:pPr>
      <w:bookmarkStart w:id="130" w:name="_Toc61959392"/>
      <w:r w:rsidRPr="001E3F8A">
        <w:rPr>
          <w:sz w:val="16"/>
          <w:szCs w:val="16"/>
        </w:rPr>
        <w:t xml:space="preserve">Figure </w:t>
      </w:r>
      <w:r w:rsidR="008A1DCC" w:rsidRPr="001E3F8A">
        <w:rPr>
          <w:noProof/>
          <w:sz w:val="16"/>
          <w:szCs w:val="16"/>
        </w:rPr>
        <w:fldChar w:fldCharType="begin"/>
      </w:r>
      <w:r w:rsidR="008A1DCC" w:rsidRPr="001E3F8A">
        <w:rPr>
          <w:noProof/>
          <w:sz w:val="16"/>
          <w:szCs w:val="16"/>
        </w:rPr>
        <w:instrText xml:space="preserve"> SEQ Figure \* ARABIC </w:instrText>
      </w:r>
      <w:r w:rsidR="008A1DCC" w:rsidRPr="001E3F8A">
        <w:rPr>
          <w:noProof/>
          <w:sz w:val="16"/>
          <w:szCs w:val="16"/>
        </w:rPr>
        <w:fldChar w:fldCharType="separate"/>
      </w:r>
      <w:r w:rsidR="00050641" w:rsidRPr="001E3F8A">
        <w:rPr>
          <w:noProof/>
          <w:sz w:val="16"/>
          <w:szCs w:val="16"/>
        </w:rPr>
        <w:t>33</w:t>
      </w:r>
      <w:r w:rsidR="008A1DCC" w:rsidRPr="001E3F8A">
        <w:rPr>
          <w:noProof/>
          <w:sz w:val="16"/>
          <w:szCs w:val="16"/>
        </w:rPr>
        <w:fldChar w:fldCharType="end"/>
      </w:r>
      <w:r w:rsidRPr="001E3F8A">
        <w:rPr>
          <w:noProof/>
          <w:sz w:val="16"/>
          <w:szCs w:val="16"/>
        </w:rPr>
        <w:t xml:space="preserve"> - IHR Framework</w:t>
      </w:r>
      <w:bookmarkEnd w:id="130"/>
    </w:p>
    <w:p w14:paraId="5BE0429D" w14:textId="62B3C7A9" w:rsidR="009706EF" w:rsidRPr="001E3F8A" w:rsidRDefault="009706EF" w:rsidP="009706EF">
      <w:pPr>
        <w:rPr>
          <w:sz w:val="20"/>
          <w:szCs w:val="20"/>
        </w:rPr>
      </w:pPr>
      <w:r w:rsidRPr="001E3F8A">
        <w:rPr>
          <w:sz w:val="20"/>
          <w:szCs w:val="20"/>
        </w:rPr>
        <w:br w:type="page"/>
      </w:r>
    </w:p>
    <w:p w14:paraId="456857A7" w14:textId="77777777" w:rsidR="009706EF" w:rsidRPr="001E3F8A" w:rsidRDefault="009706EF" w:rsidP="009706EF">
      <w:pPr>
        <w:pStyle w:val="Heading3"/>
        <w:rPr>
          <w:sz w:val="22"/>
          <w:szCs w:val="22"/>
        </w:rPr>
      </w:pPr>
      <w:bookmarkStart w:id="131" w:name="_Ref54645141"/>
      <w:bookmarkStart w:id="132" w:name="_Toc61959479"/>
      <w:r w:rsidRPr="001E3F8A">
        <w:rPr>
          <w:sz w:val="22"/>
          <w:szCs w:val="22"/>
        </w:rPr>
        <w:lastRenderedPageBreak/>
        <w:t>Recommendation for reporting capabilities of HRHIS for Skilled attendance at birth</w:t>
      </w:r>
      <w:bookmarkEnd w:id="131"/>
      <w:bookmarkEnd w:id="132"/>
    </w:p>
    <w:tbl>
      <w:tblPr>
        <w:tblStyle w:val="Table1"/>
        <w:tblW w:w="8280" w:type="dxa"/>
        <w:tblCellMar>
          <w:top w:w="43" w:type="dxa"/>
          <w:left w:w="115" w:type="dxa"/>
          <w:bottom w:w="43" w:type="dxa"/>
          <w:right w:w="115" w:type="dxa"/>
        </w:tblCellMar>
        <w:tblLook w:val="04A0" w:firstRow="1" w:lastRow="0" w:firstColumn="1" w:lastColumn="0" w:noHBand="0" w:noVBand="1"/>
      </w:tblPr>
      <w:tblGrid>
        <w:gridCol w:w="1893"/>
        <w:gridCol w:w="6387"/>
      </w:tblGrid>
      <w:tr w:rsidR="009706EF" w:rsidRPr="001E3F8A" w14:paraId="11048942" w14:textId="77777777" w:rsidTr="0005785F">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4EF77A9B" w14:textId="77777777" w:rsidR="009706EF" w:rsidRPr="001E3F8A" w:rsidRDefault="009706EF" w:rsidP="0005785F">
            <w:pPr>
              <w:rPr>
                <w:color w:val="FFFFFF" w:themeColor="background1"/>
                <w:sz w:val="20"/>
                <w:szCs w:val="20"/>
              </w:rPr>
            </w:pPr>
            <w:r w:rsidRPr="001E3F8A">
              <w:rPr>
                <w:color w:val="FFFFFF" w:themeColor="background1"/>
                <w:sz w:val="20"/>
                <w:szCs w:val="20"/>
              </w:rPr>
              <w:t>Indicator</w:t>
            </w:r>
          </w:p>
        </w:tc>
        <w:tc>
          <w:tcPr>
            <w:tcW w:w="6387" w:type="dxa"/>
          </w:tcPr>
          <w:p w14:paraId="07277D74" w14:textId="77777777" w:rsidR="009706EF" w:rsidRPr="001E3F8A" w:rsidRDefault="009706EF" w:rsidP="0005785F">
            <w:pPr>
              <w:jc w:val="left"/>
              <w:rPr>
                <w:color w:val="FFFFFF" w:themeColor="background1"/>
                <w:sz w:val="20"/>
                <w:szCs w:val="20"/>
              </w:rPr>
            </w:pPr>
            <w:r w:rsidRPr="001E3F8A">
              <w:rPr>
                <w:color w:val="FFFFFF" w:themeColor="background1"/>
                <w:sz w:val="20"/>
                <w:szCs w:val="20"/>
              </w:rPr>
              <w:t>HRHIS for reporting on skill attendance at birth requirements</w:t>
            </w:r>
          </w:p>
        </w:tc>
      </w:tr>
      <w:tr w:rsidR="009706EF" w:rsidRPr="001E3F8A" w14:paraId="46BDA18E"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761272B4" w14:textId="77777777" w:rsidR="009706EF" w:rsidRPr="001E3F8A" w:rsidRDefault="009706EF" w:rsidP="0005785F">
            <w:pPr>
              <w:rPr>
                <w:b/>
                <w:bCs/>
                <w:sz w:val="18"/>
                <w:szCs w:val="18"/>
              </w:rPr>
            </w:pPr>
            <w:r w:rsidRPr="001E3F8A">
              <w:rPr>
                <w:b/>
                <w:bCs/>
                <w:sz w:val="18"/>
                <w:szCs w:val="18"/>
              </w:rPr>
              <w:t>Question</w:t>
            </w:r>
          </w:p>
        </w:tc>
        <w:tc>
          <w:tcPr>
            <w:tcW w:w="6387" w:type="dxa"/>
          </w:tcPr>
          <w:p w14:paraId="3CC75967" w14:textId="77777777" w:rsidR="009706EF" w:rsidRPr="001E3F8A" w:rsidRDefault="009706EF" w:rsidP="0005785F">
            <w:pPr>
              <w:jc w:val="left"/>
              <w:rPr>
                <w:sz w:val="18"/>
                <w:szCs w:val="18"/>
              </w:rPr>
            </w:pPr>
            <w:r w:rsidRPr="001E3F8A">
              <w:rPr>
                <w:sz w:val="18"/>
                <w:szCs w:val="18"/>
              </w:rPr>
              <w:t>Does the Human Resource for Health Information System (HRHIS) have ability to generate information for reporting on skilled attendance at birth requirements?</w:t>
            </w:r>
          </w:p>
        </w:tc>
      </w:tr>
      <w:tr w:rsidR="009706EF" w:rsidRPr="001E3F8A" w14:paraId="201473B1" w14:textId="77777777" w:rsidTr="0005785F">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73EB95F5" w14:textId="77777777" w:rsidR="009706EF" w:rsidRPr="001E3F8A" w:rsidRDefault="009706EF" w:rsidP="0005785F">
            <w:pPr>
              <w:rPr>
                <w:b/>
                <w:bCs/>
                <w:sz w:val="18"/>
                <w:szCs w:val="18"/>
              </w:rPr>
            </w:pPr>
            <w:r w:rsidRPr="001E3F8A">
              <w:rPr>
                <w:b/>
                <w:bCs/>
                <w:sz w:val="18"/>
                <w:szCs w:val="18"/>
              </w:rPr>
              <w:t>Recommendation</w:t>
            </w:r>
          </w:p>
        </w:tc>
        <w:tc>
          <w:tcPr>
            <w:tcW w:w="6387" w:type="dxa"/>
          </w:tcPr>
          <w:p w14:paraId="2FE4BBE2" w14:textId="77777777" w:rsidR="009706EF" w:rsidRPr="001E3F8A" w:rsidRDefault="009706EF" w:rsidP="009706EF">
            <w:pPr>
              <w:pStyle w:val="ListParagraph"/>
              <w:numPr>
                <w:ilvl w:val="0"/>
                <w:numId w:val="36"/>
              </w:numPr>
              <w:spacing w:before="120" w:after="240"/>
              <w:contextualSpacing w:val="0"/>
              <w:jc w:val="left"/>
              <w:rPr>
                <w:sz w:val="18"/>
                <w:szCs w:val="18"/>
              </w:rPr>
            </w:pPr>
            <w:r w:rsidRPr="001E3F8A">
              <w:rPr>
                <w:sz w:val="18"/>
                <w:szCs w:val="18"/>
              </w:rPr>
              <w:t xml:space="preserve">This indicator checks the </w:t>
            </w:r>
            <w:r w:rsidRPr="001E3F8A">
              <w:rPr>
                <w:rStyle w:val="IntenseQuoteChar"/>
                <w:sz w:val="18"/>
                <w:szCs w:val="16"/>
              </w:rPr>
              <w:t>reporting abilities</w:t>
            </w:r>
            <w:r w:rsidRPr="001E3F8A">
              <w:rPr>
                <w:sz w:val="18"/>
                <w:szCs w:val="18"/>
              </w:rPr>
              <w:t xml:space="preserve"> of HRHIS system for </w:t>
            </w:r>
            <w:r w:rsidRPr="001E3F8A">
              <w:rPr>
                <w:rStyle w:val="IntenseQuoteChar"/>
                <w:sz w:val="18"/>
                <w:szCs w:val="16"/>
              </w:rPr>
              <w:t>skilled attendance at birth</w:t>
            </w:r>
            <w:r w:rsidRPr="001E3F8A">
              <w:rPr>
                <w:sz w:val="18"/>
                <w:szCs w:val="18"/>
              </w:rPr>
              <w:t>.</w:t>
            </w:r>
          </w:p>
          <w:p w14:paraId="7508ABE2" w14:textId="77777777" w:rsidR="009706EF" w:rsidRPr="001E3F8A" w:rsidRDefault="009706EF" w:rsidP="009706EF">
            <w:pPr>
              <w:pStyle w:val="ListParagraph"/>
              <w:numPr>
                <w:ilvl w:val="0"/>
                <w:numId w:val="36"/>
              </w:numPr>
              <w:spacing w:before="120" w:after="240"/>
              <w:contextualSpacing w:val="0"/>
              <w:jc w:val="left"/>
              <w:rPr>
                <w:sz w:val="18"/>
                <w:szCs w:val="18"/>
              </w:rPr>
            </w:pPr>
            <w:r w:rsidRPr="001E3F8A">
              <w:rPr>
                <w:sz w:val="18"/>
                <w:szCs w:val="18"/>
              </w:rPr>
              <w:t xml:space="preserve">Skilled attendance at birth relates to </w:t>
            </w:r>
            <w:r w:rsidRPr="001E3F8A">
              <w:rPr>
                <w:rStyle w:val="IntenseQuoteChar"/>
                <w:sz w:val="18"/>
                <w:szCs w:val="16"/>
              </w:rPr>
              <w:t>Doctors, Nurses and Midwives</w:t>
            </w:r>
            <w:r w:rsidRPr="001E3F8A">
              <w:rPr>
                <w:sz w:val="18"/>
                <w:szCs w:val="18"/>
              </w:rPr>
              <w:t xml:space="preserve"> who are specially educated and trained to handle childbirths, normal pregnancies, postnatal care and complications in women and newborns.</w:t>
            </w:r>
          </w:p>
          <w:p w14:paraId="68B6F4AF" w14:textId="77777777" w:rsidR="009706EF" w:rsidRPr="001E3F8A" w:rsidRDefault="009706EF" w:rsidP="009706EF">
            <w:pPr>
              <w:pStyle w:val="ListParagraph"/>
              <w:numPr>
                <w:ilvl w:val="0"/>
                <w:numId w:val="36"/>
              </w:numPr>
              <w:spacing w:before="120" w:after="240"/>
              <w:contextualSpacing w:val="0"/>
              <w:jc w:val="left"/>
              <w:rPr>
                <w:sz w:val="18"/>
                <w:szCs w:val="18"/>
              </w:rPr>
            </w:pPr>
            <w:r w:rsidRPr="001E3F8A">
              <w:rPr>
                <w:sz w:val="18"/>
                <w:szCs w:val="18"/>
              </w:rPr>
              <w:t xml:space="preserve">High value of skilled attendance at birth indicator depicts high rate of </w:t>
            </w:r>
            <w:r w:rsidRPr="001E3F8A">
              <w:rPr>
                <w:rStyle w:val="IntenseQuoteChar"/>
                <w:sz w:val="18"/>
                <w:szCs w:val="16"/>
              </w:rPr>
              <w:t>successful deliveries</w:t>
            </w:r>
            <w:r w:rsidRPr="001E3F8A">
              <w:rPr>
                <w:sz w:val="18"/>
                <w:szCs w:val="18"/>
              </w:rPr>
              <w:t xml:space="preserve"> and </w:t>
            </w:r>
            <w:r w:rsidRPr="001E3F8A">
              <w:rPr>
                <w:rStyle w:val="IntenseQuoteChar"/>
                <w:sz w:val="18"/>
                <w:szCs w:val="16"/>
              </w:rPr>
              <w:t>reduced maternal mortalities</w:t>
            </w:r>
            <w:r w:rsidRPr="001E3F8A">
              <w:rPr>
                <w:sz w:val="18"/>
                <w:szCs w:val="18"/>
              </w:rPr>
              <w:t>.</w:t>
            </w:r>
          </w:p>
          <w:p w14:paraId="4DD5D9E1" w14:textId="77777777" w:rsidR="009706EF" w:rsidRPr="001E3F8A" w:rsidRDefault="009706EF" w:rsidP="009706EF">
            <w:pPr>
              <w:pStyle w:val="ListParagraph"/>
              <w:numPr>
                <w:ilvl w:val="0"/>
                <w:numId w:val="36"/>
              </w:numPr>
              <w:spacing w:before="120" w:after="240"/>
              <w:contextualSpacing w:val="0"/>
              <w:jc w:val="left"/>
              <w:rPr>
                <w:sz w:val="18"/>
                <w:szCs w:val="18"/>
              </w:rPr>
            </w:pPr>
            <w:r w:rsidRPr="001E3F8A">
              <w:rPr>
                <w:sz w:val="18"/>
                <w:szCs w:val="18"/>
              </w:rPr>
              <w:t xml:space="preserve">Currently the </w:t>
            </w:r>
            <w:r w:rsidRPr="001E3F8A">
              <w:rPr>
                <w:rStyle w:val="IntenseQuoteChar"/>
                <w:sz w:val="18"/>
                <w:szCs w:val="16"/>
              </w:rPr>
              <w:t>Bayanati</w:t>
            </w:r>
            <w:r w:rsidRPr="001E3F8A">
              <w:rPr>
                <w:sz w:val="18"/>
                <w:szCs w:val="18"/>
              </w:rPr>
              <w:t xml:space="preserve"> HRHIS system </w:t>
            </w:r>
            <w:r w:rsidRPr="001E3F8A">
              <w:rPr>
                <w:rStyle w:val="IntenseQuoteChar"/>
                <w:sz w:val="18"/>
                <w:szCs w:val="16"/>
              </w:rPr>
              <w:t>contains</w:t>
            </w:r>
            <w:r w:rsidRPr="001E3F8A">
              <w:rPr>
                <w:sz w:val="18"/>
                <w:szCs w:val="18"/>
              </w:rPr>
              <w:t xml:space="preserve"> skilled attendants data however </w:t>
            </w:r>
            <w:r w:rsidRPr="001E3F8A">
              <w:rPr>
                <w:rStyle w:val="IntenseQuoteChar"/>
                <w:sz w:val="18"/>
                <w:szCs w:val="16"/>
              </w:rPr>
              <w:t>does not contain</w:t>
            </w:r>
            <w:r w:rsidRPr="001E3F8A">
              <w:rPr>
                <w:sz w:val="18"/>
                <w:szCs w:val="18"/>
              </w:rPr>
              <w:t xml:space="preserve"> the patients data being attendant by those professionals. This data is present in the </w:t>
            </w:r>
            <w:r w:rsidRPr="001E3F8A">
              <w:rPr>
                <w:rStyle w:val="IntenseQuoteChar"/>
                <w:sz w:val="18"/>
                <w:szCs w:val="16"/>
              </w:rPr>
              <w:t>Wareed</w:t>
            </w:r>
            <w:r w:rsidRPr="001E3F8A">
              <w:rPr>
                <w:sz w:val="18"/>
                <w:szCs w:val="18"/>
              </w:rPr>
              <w:t xml:space="preserve"> HIS system.</w:t>
            </w:r>
          </w:p>
        </w:tc>
      </w:tr>
      <w:tr w:rsidR="009706EF" w:rsidRPr="001E3F8A" w14:paraId="6422BDF1"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8280" w:type="dxa"/>
            <w:gridSpan w:val="2"/>
          </w:tcPr>
          <w:p w14:paraId="4BA716CE" w14:textId="77777777" w:rsidR="009706EF" w:rsidRPr="001E3F8A" w:rsidRDefault="009706EF" w:rsidP="0005785F">
            <w:pPr>
              <w:jc w:val="left"/>
              <w:rPr>
                <w:sz w:val="18"/>
                <w:szCs w:val="18"/>
              </w:rPr>
            </w:pPr>
            <w:r w:rsidRPr="001E3F8A">
              <w:rPr>
                <w:sz w:val="18"/>
                <w:szCs w:val="18"/>
              </w:rPr>
              <w:t xml:space="preserve">The </w:t>
            </w:r>
            <w:r w:rsidRPr="001E3F8A">
              <w:rPr>
                <w:rStyle w:val="IntenseQuoteChar"/>
                <w:sz w:val="18"/>
                <w:szCs w:val="16"/>
              </w:rPr>
              <w:t>Bayanati system</w:t>
            </w:r>
            <w:r w:rsidRPr="001E3F8A">
              <w:rPr>
                <w:sz w:val="18"/>
                <w:szCs w:val="18"/>
              </w:rPr>
              <w:t xml:space="preserve"> should be </w:t>
            </w:r>
            <w:r w:rsidRPr="001E3F8A">
              <w:rPr>
                <w:rStyle w:val="IntenseQuoteChar"/>
                <w:sz w:val="18"/>
                <w:szCs w:val="16"/>
              </w:rPr>
              <w:t>integrated</w:t>
            </w:r>
            <w:r w:rsidRPr="001E3F8A">
              <w:rPr>
                <w:sz w:val="18"/>
                <w:szCs w:val="18"/>
              </w:rPr>
              <w:t xml:space="preserve"> with the </w:t>
            </w:r>
            <w:r w:rsidRPr="001E3F8A">
              <w:rPr>
                <w:rStyle w:val="IntenseQuoteChar"/>
                <w:sz w:val="18"/>
                <w:szCs w:val="16"/>
              </w:rPr>
              <w:t>Wareed</w:t>
            </w:r>
            <w:r w:rsidRPr="001E3F8A">
              <w:rPr>
                <w:sz w:val="18"/>
                <w:szCs w:val="18"/>
              </w:rPr>
              <w:t xml:space="preserve"> system in order to obtain skilled attendance at birth data for reporting to WHO</w:t>
            </w:r>
            <w:r w:rsidR="0001170D" w:rsidRPr="001E3F8A">
              <w:rPr>
                <w:sz w:val="18"/>
                <w:szCs w:val="18"/>
              </w:rPr>
              <w:t>.</w:t>
            </w:r>
          </w:p>
        </w:tc>
      </w:tr>
    </w:tbl>
    <w:p w14:paraId="23DDAFFA" w14:textId="77777777" w:rsidR="009706EF" w:rsidRPr="001E3F8A" w:rsidRDefault="009706EF" w:rsidP="007B48DF">
      <w:pPr>
        <w:rPr>
          <w:sz w:val="20"/>
          <w:szCs w:val="20"/>
        </w:rPr>
      </w:pPr>
    </w:p>
    <w:p w14:paraId="0AB4D31B" w14:textId="77777777" w:rsidR="009706EF" w:rsidRPr="001E3F8A" w:rsidRDefault="009706EF" w:rsidP="009706EF">
      <w:pPr>
        <w:rPr>
          <w:sz w:val="20"/>
          <w:szCs w:val="20"/>
        </w:rPr>
      </w:pPr>
      <w:r w:rsidRPr="001E3F8A">
        <w:rPr>
          <w:sz w:val="20"/>
          <w:szCs w:val="20"/>
        </w:rPr>
        <w:br w:type="page"/>
      </w:r>
    </w:p>
    <w:p w14:paraId="561358A5" w14:textId="77777777" w:rsidR="009706EF" w:rsidRPr="001E3F8A" w:rsidRDefault="009706EF" w:rsidP="009706EF">
      <w:pPr>
        <w:pStyle w:val="Heading3"/>
        <w:rPr>
          <w:sz w:val="22"/>
          <w:szCs w:val="22"/>
        </w:rPr>
      </w:pPr>
      <w:bookmarkStart w:id="133" w:name="_Ref54645220"/>
      <w:bookmarkStart w:id="134" w:name="_Toc61959480"/>
      <w:r w:rsidRPr="001E3F8A">
        <w:rPr>
          <w:sz w:val="22"/>
          <w:szCs w:val="22"/>
        </w:rPr>
        <w:lastRenderedPageBreak/>
        <w:t>Recommendation for HRHIS production of geocoded health facility locations</w:t>
      </w:r>
      <w:bookmarkEnd w:id="133"/>
      <w:bookmarkEnd w:id="134"/>
    </w:p>
    <w:tbl>
      <w:tblPr>
        <w:tblStyle w:val="Table1"/>
        <w:tblW w:w="8280" w:type="dxa"/>
        <w:tblCellMar>
          <w:top w:w="43" w:type="dxa"/>
          <w:left w:w="115" w:type="dxa"/>
          <w:bottom w:w="43" w:type="dxa"/>
          <w:right w:w="115" w:type="dxa"/>
        </w:tblCellMar>
        <w:tblLook w:val="04A0" w:firstRow="1" w:lastRow="0" w:firstColumn="1" w:lastColumn="0" w:noHBand="0" w:noVBand="1"/>
      </w:tblPr>
      <w:tblGrid>
        <w:gridCol w:w="1893"/>
        <w:gridCol w:w="6387"/>
      </w:tblGrid>
      <w:tr w:rsidR="009706EF" w:rsidRPr="001E3F8A" w14:paraId="0E613E20" w14:textId="77777777" w:rsidTr="0005785F">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3F3CA7BB" w14:textId="77777777" w:rsidR="009706EF" w:rsidRPr="001E3F8A" w:rsidRDefault="009706EF" w:rsidP="0005785F">
            <w:pPr>
              <w:rPr>
                <w:color w:val="FFFFFF" w:themeColor="background1"/>
                <w:sz w:val="20"/>
                <w:szCs w:val="20"/>
              </w:rPr>
            </w:pPr>
            <w:r w:rsidRPr="001E3F8A">
              <w:rPr>
                <w:color w:val="FFFFFF" w:themeColor="background1"/>
                <w:sz w:val="20"/>
                <w:szCs w:val="20"/>
              </w:rPr>
              <w:t>Indicator</w:t>
            </w:r>
          </w:p>
        </w:tc>
        <w:tc>
          <w:tcPr>
            <w:tcW w:w="6387" w:type="dxa"/>
          </w:tcPr>
          <w:p w14:paraId="14FB7918" w14:textId="77777777" w:rsidR="009706EF" w:rsidRPr="001E3F8A" w:rsidRDefault="009706EF" w:rsidP="0005785F">
            <w:pPr>
              <w:jc w:val="left"/>
              <w:rPr>
                <w:color w:val="FFFFFF" w:themeColor="background1"/>
                <w:sz w:val="20"/>
                <w:szCs w:val="20"/>
              </w:rPr>
            </w:pPr>
            <w:r w:rsidRPr="001E3F8A">
              <w:rPr>
                <w:color w:val="FFFFFF" w:themeColor="background1"/>
                <w:sz w:val="20"/>
                <w:szCs w:val="20"/>
              </w:rPr>
              <w:t>HRHIS for producing the geocoded location of health facilities</w:t>
            </w:r>
          </w:p>
        </w:tc>
      </w:tr>
      <w:tr w:rsidR="009706EF" w:rsidRPr="001E3F8A" w14:paraId="25FFB944"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43991223" w14:textId="77777777" w:rsidR="009706EF" w:rsidRPr="001E3F8A" w:rsidRDefault="009706EF" w:rsidP="0005785F">
            <w:pPr>
              <w:rPr>
                <w:b/>
                <w:bCs/>
                <w:sz w:val="18"/>
                <w:szCs w:val="18"/>
              </w:rPr>
            </w:pPr>
            <w:r w:rsidRPr="001E3F8A">
              <w:rPr>
                <w:b/>
                <w:bCs/>
                <w:sz w:val="18"/>
                <w:szCs w:val="18"/>
              </w:rPr>
              <w:t>Question</w:t>
            </w:r>
          </w:p>
        </w:tc>
        <w:tc>
          <w:tcPr>
            <w:tcW w:w="6387" w:type="dxa"/>
          </w:tcPr>
          <w:p w14:paraId="6259B19D" w14:textId="77777777" w:rsidR="009706EF" w:rsidRPr="001E3F8A" w:rsidRDefault="009706EF" w:rsidP="0005785F">
            <w:pPr>
              <w:jc w:val="left"/>
              <w:rPr>
                <w:sz w:val="18"/>
                <w:szCs w:val="18"/>
              </w:rPr>
            </w:pPr>
            <w:r w:rsidRPr="001E3F8A">
              <w:rPr>
                <w:sz w:val="18"/>
                <w:szCs w:val="18"/>
              </w:rPr>
              <w:t>Does the Human Resource for Health Information System (HRHIS) have ability to generate geocoded information on the location of health facilities?</w:t>
            </w:r>
          </w:p>
        </w:tc>
      </w:tr>
      <w:tr w:rsidR="009706EF" w:rsidRPr="001E3F8A" w14:paraId="0936E9C0" w14:textId="77777777" w:rsidTr="0005785F">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5E732863" w14:textId="77777777" w:rsidR="009706EF" w:rsidRPr="001E3F8A" w:rsidRDefault="009706EF" w:rsidP="0005785F">
            <w:pPr>
              <w:rPr>
                <w:b/>
                <w:bCs/>
                <w:sz w:val="18"/>
                <w:szCs w:val="18"/>
              </w:rPr>
            </w:pPr>
            <w:r w:rsidRPr="001E3F8A">
              <w:rPr>
                <w:b/>
                <w:bCs/>
                <w:sz w:val="18"/>
                <w:szCs w:val="18"/>
              </w:rPr>
              <w:t>Recommendation</w:t>
            </w:r>
          </w:p>
        </w:tc>
        <w:tc>
          <w:tcPr>
            <w:tcW w:w="6387" w:type="dxa"/>
          </w:tcPr>
          <w:p w14:paraId="02E15122" w14:textId="77777777" w:rsidR="009706EF" w:rsidRPr="001E3F8A" w:rsidRDefault="009706EF" w:rsidP="009706EF">
            <w:pPr>
              <w:pStyle w:val="ListParagraph"/>
              <w:numPr>
                <w:ilvl w:val="0"/>
                <w:numId w:val="36"/>
              </w:numPr>
              <w:spacing w:before="120" w:after="240"/>
              <w:contextualSpacing w:val="0"/>
              <w:jc w:val="left"/>
              <w:rPr>
                <w:sz w:val="18"/>
                <w:szCs w:val="18"/>
              </w:rPr>
            </w:pPr>
            <w:r w:rsidRPr="001E3F8A">
              <w:rPr>
                <w:sz w:val="18"/>
                <w:szCs w:val="18"/>
              </w:rPr>
              <w:t xml:space="preserve">This indicator checks the existence of </w:t>
            </w:r>
            <w:r w:rsidRPr="001E3F8A">
              <w:rPr>
                <w:rStyle w:val="IntenseQuoteChar"/>
                <w:sz w:val="18"/>
                <w:szCs w:val="16"/>
              </w:rPr>
              <w:t>geocoded location</w:t>
            </w:r>
            <w:r w:rsidRPr="001E3F8A">
              <w:rPr>
                <w:sz w:val="18"/>
                <w:szCs w:val="18"/>
              </w:rPr>
              <w:t xml:space="preserve"> of health facilities in the HRHIS system.</w:t>
            </w:r>
          </w:p>
          <w:p w14:paraId="18F23FCC" w14:textId="77777777" w:rsidR="009706EF" w:rsidRPr="001E3F8A" w:rsidRDefault="009706EF" w:rsidP="009706EF">
            <w:pPr>
              <w:pStyle w:val="ListParagraph"/>
              <w:numPr>
                <w:ilvl w:val="0"/>
                <w:numId w:val="36"/>
              </w:numPr>
              <w:spacing w:before="120" w:after="240"/>
              <w:contextualSpacing w:val="0"/>
              <w:jc w:val="left"/>
              <w:rPr>
                <w:sz w:val="18"/>
                <w:szCs w:val="18"/>
              </w:rPr>
            </w:pPr>
            <w:r w:rsidRPr="001E3F8A">
              <w:rPr>
                <w:sz w:val="18"/>
                <w:szCs w:val="18"/>
              </w:rPr>
              <w:t xml:space="preserve">Geocoded location corresponds to the </w:t>
            </w:r>
            <w:r w:rsidRPr="001E3F8A">
              <w:rPr>
                <w:rStyle w:val="IntenseQuoteChar"/>
                <w:sz w:val="18"/>
                <w:szCs w:val="16"/>
              </w:rPr>
              <w:t xml:space="preserve">latitudinal </w:t>
            </w:r>
            <w:r w:rsidRPr="001E3F8A">
              <w:rPr>
                <w:sz w:val="18"/>
                <w:szCs w:val="18"/>
              </w:rPr>
              <w:t xml:space="preserve">and </w:t>
            </w:r>
            <w:r w:rsidRPr="001E3F8A">
              <w:rPr>
                <w:rStyle w:val="IntenseQuoteChar"/>
                <w:sz w:val="18"/>
                <w:szCs w:val="16"/>
              </w:rPr>
              <w:t>longitudinal</w:t>
            </w:r>
            <w:r w:rsidRPr="001E3F8A">
              <w:rPr>
                <w:sz w:val="18"/>
                <w:szCs w:val="18"/>
              </w:rPr>
              <w:t xml:space="preserve"> location tracked down to nearest constituent town, ward or neighborhood of that particular health facility on the earth’s surface.</w:t>
            </w:r>
          </w:p>
          <w:p w14:paraId="208642AA" w14:textId="77777777" w:rsidR="009706EF" w:rsidRPr="001E3F8A" w:rsidRDefault="009706EF" w:rsidP="009706EF">
            <w:pPr>
              <w:pStyle w:val="ListParagraph"/>
              <w:numPr>
                <w:ilvl w:val="0"/>
                <w:numId w:val="36"/>
              </w:numPr>
              <w:spacing w:before="120" w:after="240"/>
              <w:jc w:val="left"/>
              <w:rPr>
                <w:sz w:val="18"/>
                <w:szCs w:val="18"/>
              </w:rPr>
            </w:pPr>
            <w:r w:rsidRPr="001E3F8A">
              <w:rPr>
                <w:sz w:val="18"/>
                <w:szCs w:val="18"/>
              </w:rPr>
              <w:t>Methods of geocoding typically include below areas:</w:t>
            </w:r>
          </w:p>
          <w:p w14:paraId="59B83E29" w14:textId="77777777" w:rsidR="009706EF" w:rsidRPr="001E3F8A" w:rsidRDefault="009706EF" w:rsidP="009706EF">
            <w:pPr>
              <w:pStyle w:val="ListParagraph"/>
              <w:numPr>
                <w:ilvl w:val="1"/>
                <w:numId w:val="36"/>
              </w:numPr>
              <w:spacing w:before="120" w:after="240"/>
              <w:jc w:val="left"/>
              <w:rPr>
                <w:sz w:val="18"/>
                <w:szCs w:val="18"/>
              </w:rPr>
            </w:pPr>
            <w:r w:rsidRPr="001E3F8A">
              <w:rPr>
                <w:sz w:val="18"/>
                <w:szCs w:val="18"/>
              </w:rPr>
              <w:t>Using GPS devise for facility location.</w:t>
            </w:r>
          </w:p>
          <w:p w14:paraId="0C3592E6" w14:textId="7BCB20A8" w:rsidR="009706EF" w:rsidRPr="001E3F8A" w:rsidRDefault="009706EF" w:rsidP="0070293F">
            <w:pPr>
              <w:pStyle w:val="ListParagraph"/>
              <w:numPr>
                <w:ilvl w:val="1"/>
                <w:numId w:val="36"/>
              </w:numPr>
              <w:spacing w:before="120" w:after="240"/>
              <w:jc w:val="left"/>
              <w:rPr>
                <w:sz w:val="18"/>
                <w:szCs w:val="18"/>
              </w:rPr>
            </w:pPr>
            <w:r w:rsidRPr="001E3F8A">
              <w:rPr>
                <w:sz w:val="18"/>
                <w:szCs w:val="18"/>
              </w:rPr>
              <w:t>Satellite imagery and aerial photo</w:t>
            </w:r>
            <w:r w:rsidR="0070293F">
              <w:rPr>
                <w:sz w:val="18"/>
                <w:szCs w:val="18"/>
              </w:rPr>
              <w:t>graphy platforms like Google Map</w:t>
            </w:r>
            <w:r w:rsidRPr="001E3F8A">
              <w:rPr>
                <w:sz w:val="18"/>
                <w:szCs w:val="18"/>
              </w:rPr>
              <w:t>, Google Earth etc.</w:t>
            </w:r>
          </w:p>
          <w:p w14:paraId="7E513986" w14:textId="77777777" w:rsidR="009706EF" w:rsidRPr="001E3F8A" w:rsidRDefault="009706EF" w:rsidP="009706EF">
            <w:pPr>
              <w:pStyle w:val="ListParagraph"/>
              <w:numPr>
                <w:ilvl w:val="1"/>
                <w:numId w:val="36"/>
              </w:numPr>
              <w:spacing w:before="120" w:after="240"/>
              <w:jc w:val="left"/>
              <w:rPr>
                <w:sz w:val="18"/>
                <w:szCs w:val="18"/>
              </w:rPr>
            </w:pPr>
            <w:r w:rsidRPr="001E3F8A">
              <w:rPr>
                <w:sz w:val="18"/>
                <w:szCs w:val="18"/>
              </w:rPr>
              <w:t>Using scanned and georeferenced hand-drawn maps.</w:t>
            </w:r>
          </w:p>
          <w:p w14:paraId="0D18BDD2" w14:textId="77777777" w:rsidR="009706EF" w:rsidRPr="001E3F8A" w:rsidRDefault="009706EF" w:rsidP="009706EF">
            <w:pPr>
              <w:pStyle w:val="ListParagraph"/>
              <w:numPr>
                <w:ilvl w:val="1"/>
                <w:numId w:val="36"/>
              </w:numPr>
              <w:spacing w:before="120" w:after="240"/>
              <w:jc w:val="left"/>
              <w:rPr>
                <w:sz w:val="18"/>
                <w:szCs w:val="18"/>
              </w:rPr>
            </w:pPr>
            <w:r w:rsidRPr="001E3F8A">
              <w:rPr>
                <w:sz w:val="18"/>
                <w:szCs w:val="18"/>
              </w:rPr>
              <w:t>Location determination through existing maps.</w:t>
            </w:r>
          </w:p>
        </w:tc>
      </w:tr>
      <w:tr w:rsidR="009706EF" w:rsidRPr="001E3F8A" w14:paraId="3C362027"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8280" w:type="dxa"/>
            <w:gridSpan w:val="2"/>
          </w:tcPr>
          <w:p w14:paraId="1AB210AB" w14:textId="77777777" w:rsidR="009706EF" w:rsidRPr="001E3F8A" w:rsidRDefault="009706EF" w:rsidP="0005785F">
            <w:pPr>
              <w:jc w:val="left"/>
              <w:rPr>
                <w:sz w:val="18"/>
                <w:szCs w:val="18"/>
              </w:rPr>
            </w:pPr>
            <w:r w:rsidRPr="001E3F8A">
              <w:rPr>
                <w:sz w:val="18"/>
                <w:szCs w:val="18"/>
              </w:rPr>
              <w:t xml:space="preserve">The </w:t>
            </w:r>
            <w:r w:rsidRPr="001E3F8A">
              <w:rPr>
                <w:rStyle w:val="IntenseQuoteChar"/>
                <w:sz w:val="18"/>
                <w:szCs w:val="16"/>
              </w:rPr>
              <w:t>Bayanati HRHIS</w:t>
            </w:r>
            <w:r w:rsidRPr="001E3F8A">
              <w:rPr>
                <w:sz w:val="18"/>
                <w:szCs w:val="18"/>
              </w:rPr>
              <w:t xml:space="preserve"> system should be </w:t>
            </w:r>
            <w:r w:rsidRPr="001E3F8A">
              <w:rPr>
                <w:rStyle w:val="IntenseQuoteChar"/>
                <w:sz w:val="18"/>
                <w:szCs w:val="16"/>
              </w:rPr>
              <w:t>upgraded</w:t>
            </w:r>
            <w:r w:rsidRPr="001E3F8A">
              <w:rPr>
                <w:sz w:val="18"/>
                <w:szCs w:val="18"/>
              </w:rPr>
              <w:t xml:space="preserve"> to store the </w:t>
            </w:r>
            <w:r w:rsidRPr="001E3F8A">
              <w:rPr>
                <w:rStyle w:val="IntenseQuoteChar"/>
                <w:sz w:val="18"/>
                <w:szCs w:val="16"/>
              </w:rPr>
              <w:t>geocoded locations</w:t>
            </w:r>
            <w:r w:rsidRPr="001E3F8A">
              <w:rPr>
                <w:sz w:val="18"/>
                <w:szCs w:val="18"/>
              </w:rPr>
              <w:t xml:space="preserve"> of the facilities associated with each staff in addition to the existing </w:t>
            </w:r>
            <w:r w:rsidRPr="001E3F8A">
              <w:rPr>
                <w:rStyle w:val="IntenseQuoteChar"/>
                <w:sz w:val="18"/>
                <w:szCs w:val="16"/>
              </w:rPr>
              <w:t>work location</w:t>
            </w:r>
            <w:r w:rsidRPr="001E3F8A">
              <w:rPr>
                <w:sz w:val="18"/>
                <w:szCs w:val="18"/>
              </w:rPr>
              <w:t xml:space="preserve"> and </w:t>
            </w:r>
            <w:r w:rsidRPr="001E3F8A">
              <w:rPr>
                <w:rStyle w:val="IntenseQuoteChar"/>
                <w:sz w:val="18"/>
                <w:szCs w:val="16"/>
              </w:rPr>
              <w:t>organizational unit</w:t>
            </w:r>
            <w:r w:rsidRPr="001E3F8A">
              <w:rPr>
                <w:sz w:val="18"/>
                <w:szCs w:val="18"/>
              </w:rPr>
              <w:t xml:space="preserve"> of their employees.</w:t>
            </w:r>
          </w:p>
        </w:tc>
      </w:tr>
    </w:tbl>
    <w:p w14:paraId="037C3C35" w14:textId="77777777" w:rsidR="009706EF" w:rsidRPr="001E3F8A" w:rsidRDefault="009706EF" w:rsidP="009706EF">
      <w:pPr>
        <w:rPr>
          <w:sz w:val="20"/>
          <w:szCs w:val="20"/>
        </w:rPr>
      </w:pPr>
    </w:p>
    <w:p w14:paraId="501E6E08" w14:textId="77777777" w:rsidR="009706EF" w:rsidRPr="001E3F8A" w:rsidRDefault="009706EF" w:rsidP="009706EF">
      <w:pPr>
        <w:rPr>
          <w:sz w:val="20"/>
          <w:szCs w:val="20"/>
        </w:rPr>
      </w:pPr>
      <w:r w:rsidRPr="001E3F8A">
        <w:rPr>
          <w:sz w:val="20"/>
          <w:szCs w:val="20"/>
        </w:rPr>
        <w:br w:type="page"/>
      </w:r>
    </w:p>
    <w:p w14:paraId="3A700C43" w14:textId="77777777" w:rsidR="009706EF" w:rsidRPr="001E3F8A" w:rsidRDefault="009706EF" w:rsidP="009706EF">
      <w:pPr>
        <w:pStyle w:val="Heading3"/>
        <w:rPr>
          <w:sz w:val="22"/>
          <w:szCs w:val="22"/>
        </w:rPr>
      </w:pPr>
      <w:bookmarkStart w:id="135" w:name="_Ref54645253"/>
      <w:bookmarkStart w:id="136" w:name="_Toc61959481"/>
      <w:r w:rsidRPr="001E3F8A">
        <w:rPr>
          <w:sz w:val="22"/>
          <w:szCs w:val="22"/>
        </w:rPr>
        <w:lastRenderedPageBreak/>
        <w:t>Recommendation for HRHIS in reporting on outputs from education and training institutions</w:t>
      </w:r>
      <w:bookmarkEnd w:id="135"/>
      <w:bookmarkEnd w:id="136"/>
    </w:p>
    <w:tbl>
      <w:tblPr>
        <w:tblStyle w:val="Table1"/>
        <w:tblW w:w="8280" w:type="dxa"/>
        <w:tblCellMar>
          <w:top w:w="43" w:type="dxa"/>
          <w:left w:w="115" w:type="dxa"/>
          <w:bottom w:w="43" w:type="dxa"/>
          <w:right w:w="115" w:type="dxa"/>
        </w:tblCellMar>
        <w:tblLook w:val="04A0" w:firstRow="1" w:lastRow="0" w:firstColumn="1" w:lastColumn="0" w:noHBand="0" w:noVBand="1"/>
      </w:tblPr>
      <w:tblGrid>
        <w:gridCol w:w="1893"/>
        <w:gridCol w:w="6387"/>
      </w:tblGrid>
      <w:tr w:rsidR="009706EF" w:rsidRPr="001E3F8A" w14:paraId="56CB4B15" w14:textId="77777777" w:rsidTr="0005785F">
        <w:trPr>
          <w:cnfStyle w:val="100000000000" w:firstRow="1" w:lastRow="0" w:firstColumn="0" w:lastColumn="0" w:oddVBand="0" w:evenVBand="0" w:oddHBand="0" w:evenHBand="0" w:firstRowFirstColumn="0" w:firstRowLastColumn="0" w:lastRowFirstColumn="0" w:lastRowLastColumn="0"/>
          <w:trHeight w:val="576"/>
        </w:trPr>
        <w:tc>
          <w:tcPr>
            <w:tcW w:w="1893" w:type="dxa"/>
          </w:tcPr>
          <w:p w14:paraId="77933AA2" w14:textId="77777777" w:rsidR="009706EF" w:rsidRPr="001E3F8A" w:rsidRDefault="009706EF" w:rsidP="0005785F">
            <w:pPr>
              <w:rPr>
                <w:color w:val="FFFFFF" w:themeColor="background1"/>
                <w:sz w:val="20"/>
                <w:szCs w:val="20"/>
              </w:rPr>
            </w:pPr>
            <w:r w:rsidRPr="001E3F8A">
              <w:rPr>
                <w:color w:val="FFFFFF" w:themeColor="background1"/>
                <w:sz w:val="20"/>
                <w:szCs w:val="20"/>
              </w:rPr>
              <w:t>Indicator</w:t>
            </w:r>
          </w:p>
        </w:tc>
        <w:tc>
          <w:tcPr>
            <w:tcW w:w="6387" w:type="dxa"/>
          </w:tcPr>
          <w:p w14:paraId="663D3FF3" w14:textId="77777777" w:rsidR="009706EF" w:rsidRPr="001E3F8A" w:rsidRDefault="009706EF" w:rsidP="0005785F">
            <w:pPr>
              <w:jc w:val="left"/>
              <w:rPr>
                <w:color w:val="FFFFFF" w:themeColor="background1"/>
                <w:sz w:val="20"/>
                <w:szCs w:val="20"/>
              </w:rPr>
            </w:pPr>
            <w:r w:rsidRPr="001E3F8A">
              <w:rPr>
                <w:color w:val="FFFFFF" w:themeColor="background1"/>
                <w:sz w:val="20"/>
                <w:szCs w:val="20"/>
              </w:rPr>
              <w:t>HRHIS for reporting on outputs from education and training institutions</w:t>
            </w:r>
          </w:p>
        </w:tc>
      </w:tr>
      <w:tr w:rsidR="009706EF" w:rsidRPr="001E3F8A" w14:paraId="1384D084"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1893" w:type="dxa"/>
          </w:tcPr>
          <w:p w14:paraId="500C3D7E" w14:textId="77777777" w:rsidR="009706EF" w:rsidRPr="001E3F8A" w:rsidRDefault="009706EF" w:rsidP="0005785F">
            <w:pPr>
              <w:rPr>
                <w:b/>
                <w:bCs/>
                <w:sz w:val="18"/>
                <w:szCs w:val="18"/>
              </w:rPr>
            </w:pPr>
            <w:r w:rsidRPr="001E3F8A">
              <w:rPr>
                <w:b/>
                <w:bCs/>
                <w:sz w:val="18"/>
                <w:szCs w:val="18"/>
              </w:rPr>
              <w:t>Question</w:t>
            </w:r>
          </w:p>
        </w:tc>
        <w:tc>
          <w:tcPr>
            <w:tcW w:w="6387" w:type="dxa"/>
          </w:tcPr>
          <w:p w14:paraId="009FF4F3" w14:textId="77777777" w:rsidR="009706EF" w:rsidRPr="001E3F8A" w:rsidRDefault="009706EF" w:rsidP="0005785F">
            <w:pPr>
              <w:jc w:val="left"/>
              <w:rPr>
                <w:sz w:val="18"/>
                <w:szCs w:val="18"/>
              </w:rPr>
            </w:pPr>
            <w:r w:rsidRPr="001E3F8A">
              <w:rPr>
                <w:sz w:val="18"/>
                <w:szCs w:val="18"/>
              </w:rPr>
              <w:t>Does the Human Resource for Health Information System (HRHIS) have ability to generate information for reporting on outputs from education and training institutions?</w:t>
            </w:r>
          </w:p>
        </w:tc>
      </w:tr>
      <w:tr w:rsidR="009706EF" w:rsidRPr="001E3F8A" w14:paraId="1E80E448" w14:textId="77777777" w:rsidTr="0005785F">
        <w:trPr>
          <w:cnfStyle w:val="000000010000" w:firstRow="0" w:lastRow="0" w:firstColumn="0" w:lastColumn="0" w:oddVBand="0" w:evenVBand="0" w:oddHBand="0" w:evenHBand="1" w:firstRowFirstColumn="0" w:firstRowLastColumn="0" w:lastRowFirstColumn="0" w:lastRowLastColumn="0"/>
          <w:trHeight w:val="576"/>
        </w:trPr>
        <w:tc>
          <w:tcPr>
            <w:tcW w:w="1893" w:type="dxa"/>
          </w:tcPr>
          <w:p w14:paraId="6940214F" w14:textId="77777777" w:rsidR="009706EF" w:rsidRPr="001E3F8A" w:rsidRDefault="009706EF" w:rsidP="0005785F">
            <w:pPr>
              <w:rPr>
                <w:b/>
                <w:bCs/>
                <w:sz w:val="18"/>
                <w:szCs w:val="18"/>
              </w:rPr>
            </w:pPr>
            <w:r w:rsidRPr="001E3F8A">
              <w:rPr>
                <w:b/>
                <w:bCs/>
                <w:sz w:val="18"/>
                <w:szCs w:val="18"/>
              </w:rPr>
              <w:t>Recommendation</w:t>
            </w:r>
          </w:p>
        </w:tc>
        <w:tc>
          <w:tcPr>
            <w:tcW w:w="6387" w:type="dxa"/>
          </w:tcPr>
          <w:p w14:paraId="5C4AB25F" w14:textId="77777777" w:rsidR="009706EF" w:rsidRPr="001E3F8A" w:rsidRDefault="009706EF" w:rsidP="007D27CC">
            <w:pPr>
              <w:pStyle w:val="ListParagraph"/>
              <w:numPr>
                <w:ilvl w:val="0"/>
                <w:numId w:val="36"/>
              </w:numPr>
              <w:spacing w:before="120" w:after="240"/>
              <w:contextualSpacing w:val="0"/>
              <w:jc w:val="left"/>
              <w:rPr>
                <w:sz w:val="18"/>
                <w:szCs w:val="18"/>
              </w:rPr>
            </w:pPr>
            <w:r w:rsidRPr="001E3F8A">
              <w:rPr>
                <w:sz w:val="18"/>
                <w:szCs w:val="18"/>
              </w:rPr>
              <w:t xml:space="preserve">This indicator checks the </w:t>
            </w:r>
            <w:r w:rsidRPr="001E3F8A">
              <w:rPr>
                <w:rStyle w:val="IntenseQuoteChar"/>
                <w:sz w:val="18"/>
                <w:szCs w:val="16"/>
              </w:rPr>
              <w:t>reporting abilities</w:t>
            </w:r>
            <w:r w:rsidRPr="001E3F8A">
              <w:rPr>
                <w:sz w:val="18"/>
                <w:szCs w:val="18"/>
              </w:rPr>
              <w:t xml:space="preserve"> of HRHIS system towards the </w:t>
            </w:r>
            <w:r w:rsidRPr="001E3F8A">
              <w:rPr>
                <w:rStyle w:val="IntenseQuoteChar"/>
                <w:sz w:val="18"/>
                <w:szCs w:val="16"/>
              </w:rPr>
              <w:t>outputs</w:t>
            </w:r>
            <w:r w:rsidRPr="001E3F8A">
              <w:rPr>
                <w:sz w:val="18"/>
                <w:szCs w:val="18"/>
              </w:rPr>
              <w:t xml:space="preserve"> from education and training institutions.</w:t>
            </w:r>
          </w:p>
          <w:p w14:paraId="38A9C06D" w14:textId="77777777" w:rsidR="009706EF" w:rsidRPr="001E3F8A" w:rsidRDefault="009706EF" w:rsidP="007D27CC">
            <w:pPr>
              <w:pStyle w:val="ListParagraph"/>
              <w:numPr>
                <w:ilvl w:val="0"/>
                <w:numId w:val="36"/>
              </w:numPr>
              <w:spacing w:before="120"/>
              <w:contextualSpacing w:val="0"/>
              <w:jc w:val="left"/>
              <w:rPr>
                <w:sz w:val="18"/>
                <w:szCs w:val="18"/>
              </w:rPr>
            </w:pPr>
            <w:r w:rsidRPr="001E3F8A">
              <w:rPr>
                <w:sz w:val="18"/>
                <w:szCs w:val="18"/>
              </w:rPr>
              <w:t>These outputs typically constitute below mentioned areas of accredited education and training institutions:</w:t>
            </w:r>
          </w:p>
          <w:p w14:paraId="6347EE3C" w14:textId="77777777" w:rsidR="009706EF" w:rsidRPr="001E3F8A" w:rsidRDefault="009706EF" w:rsidP="007D27CC">
            <w:pPr>
              <w:pStyle w:val="ListParagraph"/>
              <w:numPr>
                <w:ilvl w:val="1"/>
                <w:numId w:val="36"/>
              </w:numPr>
              <w:spacing w:before="120"/>
              <w:jc w:val="left"/>
              <w:rPr>
                <w:sz w:val="18"/>
                <w:szCs w:val="18"/>
              </w:rPr>
            </w:pPr>
            <w:r w:rsidRPr="001E3F8A">
              <w:rPr>
                <w:sz w:val="18"/>
                <w:szCs w:val="18"/>
              </w:rPr>
              <w:t>Annual updated list of accredited education &amp; training institutions and their programmes</w:t>
            </w:r>
          </w:p>
          <w:p w14:paraId="598B6F6D" w14:textId="77777777" w:rsidR="009706EF" w:rsidRPr="001E3F8A" w:rsidRDefault="009706EF" w:rsidP="009706EF">
            <w:pPr>
              <w:pStyle w:val="ListParagraph"/>
              <w:numPr>
                <w:ilvl w:val="1"/>
                <w:numId w:val="36"/>
              </w:numPr>
              <w:spacing w:before="120" w:after="240"/>
              <w:jc w:val="left"/>
              <w:rPr>
                <w:sz w:val="18"/>
                <w:szCs w:val="18"/>
              </w:rPr>
            </w:pPr>
            <w:r w:rsidRPr="001E3F8A">
              <w:rPr>
                <w:sz w:val="18"/>
                <w:szCs w:val="18"/>
              </w:rPr>
              <w:t>Applications/Admissions/Enrollments made towards these programmes</w:t>
            </w:r>
          </w:p>
          <w:p w14:paraId="553E9D8F" w14:textId="77777777" w:rsidR="009706EF" w:rsidRPr="001E3F8A" w:rsidRDefault="009706EF" w:rsidP="009706EF">
            <w:pPr>
              <w:pStyle w:val="ListParagraph"/>
              <w:numPr>
                <w:ilvl w:val="1"/>
                <w:numId w:val="36"/>
              </w:numPr>
              <w:spacing w:before="120" w:after="240"/>
              <w:jc w:val="left"/>
              <w:rPr>
                <w:sz w:val="18"/>
                <w:szCs w:val="18"/>
              </w:rPr>
            </w:pPr>
            <w:r w:rsidRPr="001E3F8A">
              <w:rPr>
                <w:sz w:val="18"/>
                <w:szCs w:val="18"/>
              </w:rPr>
              <w:t>Faculty to Student ratios</w:t>
            </w:r>
          </w:p>
          <w:p w14:paraId="5E2F658B" w14:textId="77777777" w:rsidR="009706EF" w:rsidRPr="001E3F8A" w:rsidRDefault="009706EF" w:rsidP="009706EF">
            <w:pPr>
              <w:pStyle w:val="ListParagraph"/>
              <w:numPr>
                <w:ilvl w:val="1"/>
                <w:numId w:val="36"/>
              </w:numPr>
              <w:spacing w:before="120" w:after="240"/>
              <w:jc w:val="left"/>
              <w:rPr>
                <w:sz w:val="18"/>
                <w:szCs w:val="18"/>
              </w:rPr>
            </w:pPr>
            <w:r w:rsidRPr="001E3F8A">
              <w:rPr>
                <w:sz w:val="18"/>
                <w:szCs w:val="18"/>
              </w:rPr>
              <w:t xml:space="preserve">Successful graduates data </w:t>
            </w:r>
          </w:p>
          <w:p w14:paraId="5B57633B" w14:textId="77777777" w:rsidR="009706EF" w:rsidRPr="001E3F8A" w:rsidRDefault="009706EF" w:rsidP="007D27CC">
            <w:pPr>
              <w:pStyle w:val="ListParagraph"/>
              <w:numPr>
                <w:ilvl w:val="1"/>
                <w:numId w:val="36"/>
              </w:numPr>
              <w:spacing w:before="120" w:after="240"/>
              <w:contextualSpacing w:val="0"/>
              <w:jc w:val="left"/>
              <w:rPr>
                <w:sz w:val="18"/>
                <w:szCs w:val="18"/>
              </w:rPr>
            </w:pPr>
            <w:r w:rsidRPr="001E3F8A">
              <w:rPr>
                <w:sz w:val="18"/>
                <w:szCs w:val="18"/>
              </w:rPr>
              <w:t>Dropouts data</w:t>
            </w:r>
          </w:p>
          <w:p w14:paraId="4286B130" w14:textId="79FA18EE" w:rsidR="009706EF" w:rsidRPr="001E3F8A" w:rsidRDefault="009706EF" w:rsidP="007D27CC">
            <w:pPr>
              <w:pStyle w:val="ListParagraph"/>
              <w:numPr>
                <w:ilvl w:val="0"/>
                <w:numId w:val="36"/>
              </w:numPr>
              <w:spacing w:before="120" w:after="240"/>
              <w:contextualSpacing w:val="0"/>
              <w:jc w:val="left"/>
              <w:rPr>
                <w:sz w:val="18"/>
                <w:szCs w:val="18"/>
              </w:rPr>
            </w:pPr>
            <w:r w:rsidRPr="001E3F8A">
              <w:rPr>
                <w:sz w:val="18"/>
                <w:szCs w:val="18"/>
              </w:rPr>
              <w:t xml:space="preserve">Currently the </w:t>
            </w:r>
            <w:r w:rsidRPr="001E3F8A">
              <w:rPr>
                <w:rStyle w:val="IntenseQuoteChar"/>
                <w:sz w:val="18"/>
                <w:szCs w:val="16"/>
              </w:rPr>
              <w:t>Bayanati HRHIS</w:t>
            </w:r>
            <w:r w:rsidRPr="001E3F8A">
              <w:rPr>
                <w:sz w:val="18"/>
                <w:szCs w:val="18"/>
              </w:rPr>
              <w:t xml:space="preserve"> System only contains the </w:t>
            </w:r>
            <w:r w:rsidRPr="001E3F8A">
              <w:rPr>
                <w:rStyle w:val="IntenseQuoteChar"/>
                <w:sz w:val="18"/>
                <w:szCs w:val="16"/>
              </w:rPr>
              <w:t>educational qualification</w:t>
            </w:r>
            <w:r w:rsidRPr="001E3F8A">
              <w:rPr>
                <w:sz w:val="18"/>
                <w:szCs w:val="18"/>
              </w:rPr>
              <w:t xml:space="preserve"> details of the employees and not the </w:t>
            </w:r>
            <w:r w:rsidR="002C57CF" w:rsidRPr="001E3F8A">
              <w:rPr>
                <w:sz w:val="18"/>
                <w:szCs w:val="18"/>
              </w:rPr>
              <w:t>above-mentioned</w:t>
            </w:r>
            <w:r w:rsidRPr="001E3F8A">
              <w:rPr>
                <w:sz w:val="18"/>
                <w:szCs w:val="18"/>
              </w:rPr>
              <w:t xml:space="preserve"> outputs.</w:t>
            </w:r>
          </w:p>
          <w:p w14:paraId="444867B6" w14:textId="77777777" w:rsidR="009706EF" w:rsidRPr="001E3F8A" w:rsidRDefault="009706EF" w:rsidP="007D27CC">
            <w:pPr>
              <w:pStyle w:val="ListParagraph"/>
              <w:numPr>
                <w:ilvl w:val="0"/>
                <w:numId w:val="36"/>
              </w:numPr>
              <w:spacing w:before="120"/>
              <w:contextualSpacing w:val="0"/>
              <w:jc w:val="left"/>
              <w:rPr>
                <w:sz w:val="18"/>
                <w:szCs w:val="18"/>
              </w:rPr>
            </w:pPr>
            <w:r w:rsidRPr="001E3F8A">
              <w:rPr>
                <w:sz w:val="18"/>
                <w:szCs w:val="18"/>
              </w:rPr>
              <w:t>Benefits for containing outputs for education and training institutions in the HRHIS system:</w:t>
            </w:r>
          </w:p>
          <w:p w14:paraId="28BF92D3" w14:textId="77777777" w:rsidR="009706EF" w:rsidRPr="001E3F8A" w:rsidRDefault="009706EF" w:rsidP="007D27CC">
            <w:pPr>
              <w:pStyle w:val="ListParagraph"/>
              <w:numPr>
                <w:ilvl w:val="1"/>
                <w:numId w:val="36"/>
              </w:numPr>
              <w:spacing w:before="120" w:after="240"/>
              <w:jc w:val="left"/>
              <w:rPr>
                <w:sz w:val="18"/>
                <w:szCs w:val="18"/>
              </w:rPr>
            </w:pPr>
            <w:r w:rsidRPr="001E3F8A">
              <w:rPr>
                <w:sz w:val="18"/>
                <w:szCs w:val="18"/>
              </w:rPr>
              <w:t xml:space="preserve">Aids </w:t>
            </w:r>
            <w:r w:rsidRPr="001E3F8A">
              <w:rPr>
                <w:rStyle w:val="IntenseQuoteChar"/>
                <w:sz w:val="18"/>
                <w:szCs w:val="16"/>
              </w:rPr>
              <w:t xml:space="preserve">planning </w:t>
            </w:r>
            <w:r w:rsidRPr="001E3F8A">
              <w:rPr>
                <w:sz w:val="18"/>
                <w:szCs w:val="18"/>
              </w:rPr>
              <w:t>towards health workforce projection and capacity</w:t>
            </w:r>
          </w:p>
          <w:p w14:paraId="58707D18" w14:textId="77777777" w:rsidR="009706EF" w:rsidRPr="001E3F8A" w:rsidRDefault="009706EF" w:rsidP="007D27CC">
            <w:pPr>
              <w:pStyle w:val="ListParagraph"/>
              <w:numPr>
                <w:ilvl w:val="1"/>
                <w:numId w:val="36"/>
              </w:numPr>
              <w:spacing w:before="120" w:after="240"/>
              <w:jc w:val="left"/>
              <w:rPr>
                <w:sz w:val="18"/>
                <w:szCs w:val="18"/>
              </w:rPr>
            </w:pPr>
            <w:r w:rsidRPr="001E3F8A">
              <w:rPr>
                <w:sz w:val="18"/>
                <w:szCs w:val="18"/>
              </w:rPr>
              <w:t xml:space="preserve">Supports </w:t>
            </w:r>
            <w:r w:rsidRPr="001E3F8A">
              <w:rPr>
                <w:rStyle w:val="IntenseQuoteChar"/>
                <w:sz w:val="18"/>
                <w:szCs w:val="16"/>
              </w:rPr>
              <w:t xml:space="preserve">budgetary </w:t>
            </w:r>
            <w:r w:rsidRPr="001E3F8A">
              <w:rPr>
                <w:sz w:val="18"/>
                <w:szCs w:val="18"/>
              </w:rPr>
              <w:t xml:space="preserve">considerations for </w:t>
            </w:r>
            <w:r w:rsidRPr="001E3F8A">
              <w:rPr>
                <w:rStyle w:val="IntenseQuoteChar"/>
                <w:sz w:val="18"/>
                <w:szCs w:val="16"/>
              </w:rPr>
              <w:t>new job</w:t>
            </w:r>
            <w:r w:rsidRPr="001E3F8A">
              <w:rPr>
                <w:sz w:val="18"/>
                <w:szCs w:val="18"/>
              </w:rPr>
              <w:t xml:space="preserve"> creation</w:t>
            </w:r>
          </w:p>
          <w:p w14:paraId="6E7BF6C1" w14:textId="77777777" w:rsidR="009706EF" w:rsidRPr="001E3F8A" w:rsidRDefault="009706EF" w:rsidP="007D27CC">
            <w:pPr>
              <w:pStyle w:val="ListParagraph"/>
              <w:numPr>
                <w:ilvl w:val="1"/>
                <w:numId w:val="36"/>
              </w:numPr>
              <w:spacing w:before="120" w:after="240"/>
              <w:jc w:val="left"/>
              <w:rPr>
                <w:rStyle w:val="IntenseQuoteChar"/>
                <w:sz w:val="18"/>
                <w:szCs w:val="16"/>
              </w:rPr>
            </w:pPr>
            <w:r w:rsidRPr="001E3F8A">
              <w:rPr>
                <w:sz w:val="18"/>
                <w:szCs w:val="18"/>
              </w:rPr>
              <w:t xml:space="preserve">Promotes judicious </w:t>
            </w:r>
            <w:r w:rsidRPr="001E3F8A">
              <w:rPr>
                <w:rStyle w:val="IntenseQuoteChar"/>
                <w:sz w:val="18"/>
                <w:szCs w:val="16"/>
              </w:rPr>
              <w:t xml:space="preserve">international </w:t>
            </w:r>
            <w:r w:rsidRPr="001E3F8A">
              <w:rPr>
                <w:sz w:val="18"/>
                <w:szCs w:val="18"/>
              </w:rPr>
              <w:t xml:space="preserve">health workforce </w:t>
            </w:r>
            <w:r w:rsidRPr="001E3F8A">
              <w:rPr>
                <w:rStyle w:val="IntenseQuoteChar"/>
                <w:sz w:val="18"/>
                <w:szCs w:val="16"/>
              </w:rPr>
              <w:t>recruitment</w:t>
            </w:r>
          </w:p>
          <w:p w14:paraId="24B63FAE" w14:textId="77777777" w:rsidR="009706EF" w:rsidRPr="001E3F8A" w:rsidRDefault="009706EF" w:rsidP="007D27CC">
            <w:pPr>
              <w:pStyle w:val="ListParagraph"/>
              <w:numPr>
                <w:ilvl w:val="1"/>
                <w:numId w:val="36"/>
              </w:numPr>
              <w:spacing w:before="120" w:after="240"/>
              <w:jc w:val="left"/>
              <w:rPr>
                <w:sz w:val="18"/>
                <w:szCs w:val="18"/>
              </w:rPr>
            </w:pPr>
            <w:r w:rsidRPr="001E3F8A">
              <w:rPr>
                <w:sz w:val="18"/>
                <w:szCs w:val="18"/>
              </w:rPr>
              <w:t xml:space="preserve">Optimizes </w:t>
            </w:r>
            <w:r w:rsidRPr="001E3F8A">
              <w:rPr>
                <w:rStyle w:val="IntenseQuoteChar"/>
                <w:sz w:val="18"/>
                <w:szCs w:val="16"/>
              </w:rPr>
              <w:t>training needs</w:t>
            </w:r>
            <w:r w:rsidRPr="001E3F8A">
              <w:rPr>
                <w:sz w:val="18"/>
                <w:szCs w:val="18"/>
              </w:rPr>
              <w:t xml:space="preserve"> for health workforce</w:t>
            </w:r>
          </w:p>
          <w:p w14:paraId="7EB5A989" w14:textId="77777777" w:rsidR="009706EF" w:rsidRPr="001E3F8A" w:rsidRDefault="009706EF" w:rsidP="007D27CC">
            <w:pPr>
              <w:pStyle w:val="ListParagraph"/>
              <w:numPr>
                <w:ilvl w:val="1"/>
                <w:numId w:val="36"/>
              </w:numPr>
              <w:spacing w:before="120" w:after="240"/>
              <w:jc w:val="left"/>
              <w:rPr>
                <w:sz w:val="18"/>
                <w:szCs w:val="18"/>
              </w:rPr>
            </w:pPr>
            <w:r w:rsidRPr="001E3F8A">
              <w:rPr>
                <w:sz w:val="18"/>
                <w:szCs w:val="18"/>
              </w:rPr>
              <w:t xml:space="preserve">Facilitates </w:t>
            </w:r>
            <w:r w:rsidRPr="001E3F8A">
              <w:rPr>
                <w:rStyle w:val="IntenseQuoteChar"/>
                <w:sz w:val="18"/>
                <w:szCs w:val="16"/>
              </w:rPr>
              <w:t xml:space="preserve">collaboration </w:t>
            </w:r>
            <w:r w:rsidRPr="001E3F8A">
              <w:rPr>
                <w:sz w:val="18"/>
                <w:szCs w:val="18"/>
              </w:rPr>
              <w:t>between health and education ministries</w:t>
            </w:r>
          </w:p>
          <w:p w14:paraId="1A35D6DF" w14:textId="77777777" w:rsidR="009706EF" w:rsidRPr="001E3F8A" w:rsidRDefault="009706EF" w:rsidP="007D27CC">
            <w:pPr>
              <w:pStyle w:val="ListParagraph"/>
              <w:numPr>
                <w:ilvl w:val="1"/>
                <w:numId w:val="36"/>
              </w:numPr>
              <w:spacing w:before="120" w:after="240"/>
              <w:jc w:val="left"/>
              <w:rPr>
                <w:sz w:val="18"/>
                <w:szCs w:val="18"/>
              </w:rPr>
            </w:pPr>
            <w:r w:rsidRPr="001E3F8A">
              <w:rPr>
                <w:sz w:val="18"/>
                <w:szCs w:val="18"/>
              </w:rPr>
              <w:t xml:space="preserve">Derives </w:t>
            </w:r>
            <w:r w:rsidRPr="001E3F8A">
              <w:rPr>
                <w:rStyle w:val="IntenseQuoteChar"/>
                <w:sz w:val="18"/>
                <w:szCs w:val="16"/>
              </w:rPr>
              <w:t>core indicators</w:t>
            </w:r>
            <w:r w:rsidRPr="001E3F8A">
              <w:rPr>
                <w:sz w:val="18"/>
                <w:szCs w:val="18"/>
              </w:rPr>
              <w:t xml:space="preserve"> which can be submitted to </w:t>
            </w:r>
            <w:r w:rsidRPr="001E3F8A">
              <w:rPr>
                <w:rStyle w:val="IntenseQuoteChar"/>
                <w:sz w:val="18"/>
                <w:szCs w:val="16"/>
              </w:rPr>
              <w:t>WHO Secretariat</w:t>
            </w:r>
            <w:r w:rsidRPr="001E3F8A">
              <w:rPr>
                <w:sz w:val="18"/>
                <w:szCs w:val="18"/>
              </w:rPr>
              <w:t xml:space="preserve"> annually</w:t>
            </w:r>
          </w:p>
        </w:tc>
      </w:tr>
      <w:tr w:rsidR="009706EF" w:rsidRPr="001E3F8A" w14:paraId="2AA7F8A6"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8280" w:type="dxa"/>
            <w:gridSpan w:val="2"/>
          </w:tcPr>
          <w:p w14:paraId="51C26BA2" w14:textId="77777777" w:rsidR="009706EF" w:rsidRPr="001E3F8A" w:rsidRDefault="00912302" w:rsidP="0005785F">
            <w:pPr>
              <w:jc w:val="left"/>
              <w:rPr>
                <w:sz w:val="18"/>
                <w:szCs w:val="18"/>
              </w:rPr>
            </w:pPr>
            <w:r w:rsidRPr="001E3F8A">
              <w:rPr>
                <w:sz w:val="18"/>
                <w:szCs w:val="18"/>
              </w:rPr>
              <w:t xml:space="preserve">The </w:t>
            </w:r>
            <w:r w:rsidRPr="001E3F8A">
              <w:rPr>
                <w:rStyle w:val="IntenseQuoteChar"/>
                <w:sz w:val="18"/>
                <w:szCs w:val="16"/>
              </w:rPr>
              <w:t>Bayanati HRHIS</w:t>
            </w:r>
            <w:r w:rsidRPr="001E3F8A">
              <w:rPr>
                <w:sz w:val="18"/>
                <w:szCs w:val="18"/>
              </w:rPr>
              <w:t xml:space="preserve"> system should be </w:t>
            </w:r>
            <w:r w:rsidRPr="001E3F8A">
              <w:rPr>
                <w:rStyle w:val="IntenseQuoteChar"/>
                <w:sz w:val="18"/>
                <w:szCs w:val="16"/>
              </w:rPr>
              <w:t>integrated</w:t>
            </w:r>
            <w:r w:rsidRPr="001E3F8A">
              <w:rPr>
                <w:sz w:val="18"/>
                <w:szCs w:val="18"/>
              </w:rPr>
              <w:t xml:space="preserve"> with the systems used in the </w:t>
            </w:r>
            <w:r w:rsidRPr="001E3F8A">
              <w:rPr>
                <w:rStyle w:val="IntenseQuoteChar"/>
                <w:sz w:val="18"/>
                <w:szCs w:val="16"/>
              </w:rPr>
              <w:t xml:space="preserve">Ministry of Education </w:t>
            </w:r>
            <w:r w:rsidRPr="001E3F8A">
              <w:rPr>
                <w:sz w:val="18"/>
                <w:szCs w:val="18"/>
              </w:rPr>
              <w:t xml:space="preserve">that contain the specified outputs from education and training institutions which cumulatively provides a </w:t>
            </w:r>
            <w:r w:rsidRPr="001E3F8A">
              <w:rPr>
                <w:rStyle w:val="IntenseQuoteChar"/>
                <w:sz w:val="18"/>
                <w:szCs w:val="16"/>
              </w:rPr>
              <w:t>holistic overview</w:t>
            </w:r>
            <w:r w:rsidRPr="001E3F8A">
              <w:rPr>
                <w:sz w:val="18"/>
                <w:szCs w:val="18"/>
              </w:rPr>
              <w:t xml:space="preserve"> of health workforce education and corresponding recruitment</w:t>
            </w:r>
            <w:r w:rsidR="009706EF" w:rsidRPr="001E3F8A">
              <w:rPr>
                <w:sz w:val="18"/>
                <w:szCs w:val="18"/>
              </w:rPr>
              <w:t>.</w:t>
            </w:r>
          </w:p>
        </w:tc>
      </w:tr>
    </w:tbl>
    <w:p w14:paraId="08FAC722" w14:textId="77777777" w:rsidR="00912302" w:rsidRPr="001E3F8A" w:rsidRDefault="00912302" w:rsidP="007B48DF">
      <w:pPr>
        <w:rPr>
          <w:sz w:val="20"/>
          <w:szCs w:val="20"/>
        </w:rPr>
      </w:pPr>
    </w:p>
    <w:p w14:paraId="17B61A20" w14:textId="77777777" w:rsidR="00912302" w:rsidRPr="001E3F8A" w:rsidRDefault="00912302" w:rsidP="00912302">
      <w:pPr>
        <w:rPr>
          <w:sz w:val="20"/>
          <w:szCs w:val="20"/>
        </w:rPr>
      </w:pPr>
      <w:r w:rsidRPr="001E3F8A">
        <w:rPr>
          <w:sz w:val="20"/>
          <w:szCs w:val="20"/>
        </w:rPr>
        <w:br w:type="page"/>
      </w:r>
    </w:p>
    <w:p w14:paraId="40150EFF" w14:textId="77777777" w:rsidR="007B48DF" w:rsidRPr="001E3F8A" w:rsidRDefault="00912302" w:rsidP="00912302">
      <w:pPr>
        <w:pStyle w:val="Heading1"/>
        <w:rPr>
          <w:sz w:val="32"/>
          <w:szCs w:val="32"/>
        </w:rPr>
      </w:pPr>
      <w:bookmarkStart w:id="137" w:name="_Toc61959482"/>
      <w:r w:rsidRPr="001E3F8A">
        <w:rPr>
          <w:sz w:val="32"/>
          <w:szCs w:val="32"/>
        </w:rPr>
        <w:lastRenderedPageBreak/>
        <w:t>CHAPTER 16: CHALLENGES</w:t>
      </w:r>
      <w:bookmarkEnd w:id="137"/>
    </w:p>
    <w:p w14:paraId="02ED3085" w14:textId="77777777" w:rsidR="0081682B" w:rsidRPr="001E3F8A" w:rsidRDefault="0081682B" w:rsidP="00912302">
      <w:pPr>
        <w:rPr>
          <w:sz w:val="20"/>
          <w:szCs w:val="20"/>
        </w:rPr>
      </w:pPr>
    </w:p>
    <w:p w14:paraId="606B16A9" w14:textId="77777777" w:rsidR="00912302" w:rsidRPr="001E3F8A" w:rsidRDefault="0081682B" w:rsidP="0081682B">
      <w:pPr>
        <w:pStyle w:val="Heading2"/>
        <w:rPr>
          <w:sz w:val="24"/>
          <w:szCs w:val="24"/>
        </w:rPr>
      </w:pPr>
      <w:bookmarkStart w:id="138" w:name="_Toc61959483"/>
      <w:r w:rsidRPr="001E3F8A">
        <w:rPr>
          <w:sz w:val="24"/>
          <w:szCs w:val="24"/>
        </w:rPr>
        <w:t>General Challenges</w:t>
      </w:r>
      <w:bookmarkEnd w:id="138"/>
    </w:p>
    <w:p w14:paraId="07514205" w14:textId="77777777" w:rsidR="0081682B" w:rsidRPr="001E3F8A" w:rsidRDefault="0081682B" w:rsidP="0081682B">
      <w:pPr>
        <w:rPr>
          <w:sz w:val="20"/>
          <w:szCs w:val="20"/>
        </w:rPr>
      </w:pPr>
      <w:r w:rsidRPr="001E3F8A">
        <w:rPr>
          <w:sz w:val="20"/>
          <w:szCs w:val="20"/>
        </w:rPr>
        <w:t>The National Health Workforce Account (NHWA) was formulated as a means to meet the below mentioned global health workforce challenges faced by countries:</w:t>
      </w:r>
    </w:p>
    <w:p w14:paraId="535E5E28" w14:textId="77777777" w:rsidR="0081682B" w:rsidRPr="001E3F8A" w:rsidRDefault="0081682B" w:rsidP="0081682B">
      <w:pPr>
        <w:pStyle w:val="ListParagraph"/>
        <w:numPr>
          <w:ilvl w:val="0"/>
          <w:numId w:val="37"/>
        </w:numPr>
        <w:rPr>
          <w:sz w:val="20"/>
          <w:szCs w:val="20"/>
        </w:rPr>
      </w:pPr>
      <w:r w:rsidRPr="001E3F8A">
        <w:rPr>
          <w:sz w:val="20"/>
          <w:szCs w:val="20"/>
        </w:rPr>
        <w:t>Shortage of national health workforce</w:t>
      </w:r>
    </w:p>
    <w:p w14:paraId="664F020A" w14:textId="77777777" w:rsidR="0081682B" w:rsidRPr="001E3F8A" w:rsidRDefault="0081682B" w:rsidP="0081682B">
      <w:pPr>
        <w:pStyle w:val="ListParagraph"/>
        <w:numPr>
          <w:ilvl w:val="0"/>
          <w:numId w:val="37"/>
        </w:numPr>
        <w:rPr>
          <w:sz w:val="20"/>
          <w:szCs w:val="20"/>
        </w:rPr>
      </w:pPr>
      <w:r w:rsidRPr="001E3F8A">
        <w:rPr>
          <w:sz w:val="20"/>
          <w:szCs w:val="20"/>
        </w:rPr>
        <w:t>Provision of high-quality education and training that supports the needs of health systems</w:t>
      </w:r>
    </w:p>
    <w:p w14:paraId="000E2DDA" w14:textId="77777777" w:rsidR="0081682B" w:rsidRPr="001E3F8A" w:rsidRDefault="0081682B" w:rsidP="0081682B">
      <w:pPr>
        <w:pStyle w:val="ListParagraph"/>
        <w:numPr>
          <w:ilvl w:val="0"/>
          <w:numId w:val="37"/>
        </w:numPr>
        <w:rPr>
          <w:sz w:val="20"/>
          <w:szCs w:val="20"/>
        </w:rPr>
      </w:pPr>
      <w:r w:rsidRPr="001E3F8A">
        <w:rPr>
          <w:sz w:val="20"/>
          <w:szCs w:val="20"/>
        </w:rPr>
        <w:t>Equitable deployment of health workers to match populations’ needs</w:t>
      </w:r>
    </w:p>
    <w:p w14:paraId="3B01AD1B" w14:textId="77777777" w:rsidR="0081682B" w:rsidRPr="001E3F8A" w:rsidRDefault="0081682B" w:rsidP="0081682B">
      <w:pPr>
        <w:pStyle w:val="ListParagraph"/>
        <w:numPr>
          <w:ilvl w:val="0"/>
          <w:numId w:val="37"/>
        </w:numPr>
        <w:rPr>
          <w:sz w:val="20"/>
          <w:szCs w:val="20"/>
        </w:rPr>
      </w:pPr>
      <w:r w:rsidRPr="001E3F8A">
        <w:rPr>
          <w:sz w:val="20"/>
          <w:szCs w:val="20"/>
        </w:rPr>
        <w:t>Performance monitoring to ensure high-quality care nationwide</w:t>
      </w:r>
    </w:p>
    <w:p w14:paraId="4A5AC564" w14:textId="77777777" w:rsidR="0081682B" w:rsidRPr="001E3F8A" w:rsidRDefault="0081682B" w:rsidP="0081682B">
      <w:pPr>
        <w:pStyle w:val="ListParagraph"/>
        <w:numPr>
          <w:ilvl w:val="0"/>
          <w:numId w:val="37"/>
        </w:numPr>
        <w:rPr>
          <w:sz w:val="20"/>
          <w:szCs w:val="20"/>
        </w:rPr>
      </w:pPr>
      <w:r w:rsidRPr="001E3F8A">
        <w:rPr>
          <w:sz w:val="20"/>
          <w:szCs w:val="20"/>
        </w:rPr>
        <w:t>Health workforce promotion and job retention</w:t>
      </w:r>
    </w:p>
    <w:p w14:paraId="175379FA" w14:textId="77777777" w:rsidR="0081682B" w:rsidRPr="001E3F8A" w:rsidRDefault="0081682B" w:rsidP="0081682B">
      <w:pPr>
        <w:rPr>
          <w:sz w:val="20"/>
          <w:szCs w:val="20"/>
        </w:rPr>
      </w:pPr>
    </w:p>
    <w:p w14:paraId="787B2DD4" w14:textId="77777777" w:rsidR="0081682B" w:rsidRPr="001E3F8A" w:rsidRDefault="0081682B" w:rsidP="0081682B">
      <w:pPr>
        <w:rPr>
          <w:sz w:val="20"/>
          <w:szCs w:val="20"/>
        </w:rPr>
      </w:pPr>
      <w:r w:rsidRPr="001E3F8A">
        <w:rPr>
          <w:sz w:val="20"/>
          <w:szCs w:val="20"/>
        </w:rPr>
        <w:t xml:space="preserve">The NHWA programme can aid countries to address or reconsider major policy questions related to current HWF challenges and optimizing planning systems such as: </w:t>
      </w:r>
    </w:p>
    <w:p w14:paraId="289A1F32" w14:textId="77777777" w:rsidR="0081682B" w:rsidRPr="001E3F8A" w:rsidRDefault="0081682B" w:rsidP="0081682B">
      <w:pPr>
        <w:pStyle w:val="ListParagraph"/>
        <w:numPr>
          <w:ilvl w:val="0"/>
          <w:numId w:val="38"/>
        </w:numPr>
        <w:contextualSpacing w:val="0"/>
        <w:rPr>
          <w:sz w:val="20"/>
          <w:szCs w:val="20"/>
        </w:rPr>
      </w:pPr>
      <w:r w:rsidRPr="001E3F8A">
        <w:rPr>
          <w:sz w:val="20"/>
          <w:szCs w:val="20"/>
        </w:rPr>
        <w:t>Is the current health workforce stock sufficient, skilled and accessible for providing quality services thereby resulting in satisfaction of population needs?</w:t>
      </w:r>
    </w:p>
    <w:p w14:paraId="3BAB7A56" w14:textId="77777777" w:rsidR="0081682B" w:rsidRPr="001E3F8A" w:rsidRDefault="0081682B" w:rsidP="0081682B">
      <w:pPr>
        <w:pStyle w:val="ListParagraph"/>
        <w:numPr>
          <w:ilvl w:val="0"/>
          <w:numId w:val="38"/>
        </w:numPr>
        <w:contextualSpacing w:val="0"/>
        <w:rPr>
          <w:sz w:val="20"/>
          <w:szCs w:val="20"/>
        </w:rPr>
      </w:pPr>
      <w:r w:rsidRPr="001E3F8A">
        <w:rPr>
          <w:sz w:val="20"/>
          <w:szCs w:val="20"/>
        </w:rPr>
        <w:t>Are the identified gaps in health workforce situation addressable through optimal resource allocation, formulation of effective policies, bolstering of public and private sector partnerships and making sound investments in education and workforce production?</w:t>
      </w:r>
    </w:p>
    <w:p w14:paraId="3C80FF6C" w14:textId="77777777" w:rsidR="0081682B" w:rsidRPr="001E3F8A" w:rsidRDefault="0081682B" w:rsidP="0081682B">
      <w:pPr>
        <w:pStyle w:val="ListParagraph"/>
        <w:numPr>
          <w:ilvl w:val="0"/>
          <w:numId w:val="38"/>
        </w:numPr>
        <w:contextualSpacing w:val="0"/>
        <w:rPr>
          <w:sz w:val="20"/>
          <w:szCs w:val="20"/>
        </w:rPr>
      </w:pPr>
      <w:r w:rsidRPr="001E3F8A">
        <w:rPr>
          <w:sz w:val="20"/>
          <w:szCs w:val="20"/>
        </w:rPr>
        <w:t>What is the financial feasibility in terms of fiscal investment (salaries) and inter-sectoral negotiations for implementing policies that improve health workforce performance?</w:t>
      </w:r>
    </w:p>
    <w:p w14:paraId="3BD3A555" w14:textId="77777777" w:rsidR="0081682B" w:rsidRPr="001E3F8A" w:rsidRDefault="0081682B" w:rsidP="0081682B">
      <w:pPr>
        <w:pStyle w:val="ListParagraph"/>
        <w:numPr>
          <w:ilvl w:val="0"/>
          <w:numId w:val="38"/>
        </w:numPr>
        <w:contextualSpacing w:val="0"/>
        <w:rPr>
          <w:sz w:val="20"/>
          <w:szCs w:val="20"/>
        </w:rPr>
      </w:pPr>
      <w:r w:rsidRPr="001E3F8A">
        <w:rPr>
          <w:sz w:val="20"/>
          <w:szCs w:val="20"/>
        </w:rPr>
        <w:t>Can the health workers entry into the labour market counterbalance the exits?</w:t>
      </w:r>
    </w:p>
    <w:p w14:paraId="417A7237" w14:textId="77777777" w:rsidR="0081682B" w:rsidRPr="001E3F8A" w:rsidRDefault="0081682B" w:rsidP="0081682B">
      <w:pPr>
        <w:pStyle w:val="ListParagraph"/>
        <w:numPr>
          <w:ilvl w:val="0"/>
          <w:numId w:val="38"/>
        </w:numPr>
        <w:contextualSpacing w:val="0"/>
        <w:rPr>
          <w:sz w:val="20"/>
          <w:szCs w:val="20"/>
        </w:rPr>
      </w:pPr>
      <w:r w:rsidRPr="001E3F8A">
        <w:rPr>
          <w:sz w:val="20"/>
          <w:szCs w:val="20"/>
        </w:rPr>
        <w:t>Can financial incentives attract health workers in underserved areas and aid in job retention and balanced geographical distribution?</w:t>
      </w:r>
    </w:p>
    <w:p w14:paraId="117C74A3" w14:textId="77777777" w:rsidR="0081682B" w:rsidRPr="001E3F8A" w:rsidRDefault="0081682B">
      <w:pPr>
        <w:spacing w:line="264" w:lineRule="auto"/>
        <w:rPr>
          <w:sz w:val="20"/>
          <w:szCs w:val="20"/>
        </w:rPr>
      </w:pPr>
      <w:r w:rsidRPr="001E3F8A">
        <w:rPr>
          <w:sz w:val="20"/>
          <w:szCs w:val="20"/>
        </w:rPr>
        <w:br w:type="page"/>
      </w:r>
    </w:p>
    <w:p w14:paraId="6E933DB8" w14:textId="38F558B0" w:rsidR="00D563E1" w:rsidRPr="001E3F8A" w:rsidRDefault="00D563E1" w:rsidP="00D563E1">
      <w:pPr>
        <w:pStyle w:val="Heading2"/>
        <w:rPr>
          <w:sz w:val="24"/>
          <w:szCs w:val="24"/>
        </w:rPr>
      </w:pPr>
      <w:bookmarkStart w:id="139" w:name="_Toc61959484"/>
      <w:r w:rsidRPr="001E3F8A">
        <w:rPr>
          <w:sz w:val="24"/>
          <w:szCs w:val="24"/>
        </w:rPr>
        <w:lastRenderedPageBreak/>
        <w:t>Challenges in NHWA Data Collection</w:t>
      </w:r>
      <w:bookmarkEnd w:id="139"/>
    </w:p>
    <w:p w14:paraId="21B3B801" w14:textId="77777777" w:rsidR="00D563E1" w:rsidRPr="001E3F8A" w:rsidRDefault="00D563E1" w:rsidP="00D563E1">
      <w:pPr>
        <w:rPr>
          <w:sz w:val="20"/>
          <w:szCs w:val="20"/>
        </w:rPr>
      </w:pPr>
      <w:r w:rsidRPr="001E3F8A">
        <w:rPr>
          <w:sz w:val="20"/>
          <w:szCs w:val="20"/>
        </w:rPr>
        <w:t>The biggest challenge in the accurate data collection for all NHWA Modules in the UAE was that data is scattered across 7 emirates, multiple regulatory ministries and the private sector. For each NHWA module, identification of the correct stakeholder for the respective data was the key step that was taken during a NHWA Orientation workshop which included designated individuals from each Ministry in the UAE. Despite this initiative, several indicator data was not successfully obtained due to unavailability with the respective stakeholder.</w:t>
      </w:r>
    </w:p>
    <w:p w14:paraId="06A6B118" w14:textId="77777777" w:rsidR="0081682B" w:rsidRPr="001E3F8A" w:rsidRDefault="00D563E1" w:rsidP="00D563E1">
      <w:pPr>
        <w:rPr>
          <w:sz w:val="20"/>
          <w:szCs w:val="20"/>
        </w:rPr>
      </w:pPr>
      <w:r w:rsidRPr="001E3F8A">
        <w:rPr>
          <w:sz w:val="20"/>
          <w:szCs w:val="20"/>
        </w:rPr>
        <w:t>The specific module-wise data collection challenges are present below</w:t>
      </w:r>
    </w:p>
    <w:p w14:paraId="43E49812" w14:textId="77777777" w:rsidR="00D563E1" w:rsidRPr="001E3F8A" w:rsidRDefault="00D563E1" w:rsidP="00D563E1">
      <w:pPr>
        <w:rPr>
          <w:sz w:val="20"/>
          <w:szCs w:val="20"/>
        </w:rPr>
      </w:pPr>
    </w:p>
    <w:p w14:paraId="33AAC6C7" w14:textId="77777777" w:rsidR="00D563E1" w:rsidRPr="001E3F8A" w:rsidRDefault="00D563E1" w:rsidP="00D563E1">
      <w:pPr>
        <w:pStyle w:val="Heading3"/>
        <w:rPr>
          <w:sz w:val="22"/>
          <w:szCs w:val="22"/>
        </w:rPr>
      </w:pPr>
      <w:bookmarkStart w:id="140" w:name="_Ref54644212"/>
      <w:bookmarkStart w:id="141" w:name="_Toc61959485"/>
      <w:r w:rsidRPr="001E3F8A">
        <w:rPr>
          <w:sz w:val="22"/>
          <w:szCs w:val="22"/>
        </w:rPr>
        <w:t>Module 1 – Active Health Work Stock</w:t>
      </w:r>
      <w:bookmarkEnd w:id="140"/>
      <w:bookmarkEnd w:id="141"/>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D563E1" w:rsidRPr="001E3F8A" w14:paraId="2C7C94B3" w14:textId="77777777" w:rsidTr="00D563E1">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39988AC6" w14:textId="77777777" w:rsidR="00D563E1" w:rsidRPr="001E3F8A" w:rsidRDefault="00D563E1" w:rsidP="0005785F">
            <w:pPr>
              <w:rPr>
                <w:color w:val="FFFFFF" w:themeColor="background1"/>
                <w:sz w:val="20"/>
                <w:szCs w:val="20"/>
              </w:rPr>
            </w:pPr>
            <w:r w:rsidRPr="001E3F8A">
              <w:rPr>
                <w:color w:val="FFFFFF" w:themeColor="background1"/>
                <w:sz w:val="20"/>
                <w:szCs w:val="20"/>
              </w:rPr>
              <w:t>Indicator</w:t>
            </w:r>
          </w:p>
        </w:tc>
        <w:tc>
          <w:tcPr>
            <w:tcW w:w="6387" w:type="dxa"/>
          </w:tcPr>
          <w:p w14:paraId="2C109689" w14:textId="77777777" w:rsidR="00D563E1" w:rsidRPr="001E3F8A" w:rsidRDefault="00D563E1" w:rsidP="00D563E1">
            <w:pPr>
              <w:jc w:val="left"/>
              <w:rPr>
                <w:color w:val="FFFFFF" w:themeColor="background1"/>
                <w:sz w:val="20"/>
                <w:szCs w:val="20"/>
              </w:rPr>
            </w:pPr>
            <w:r w:rsidRPr="001E3F8A">
              <w:rPr>
                <w:color w:val="FFFFFF" w:themeColor="background1"/>
                <w:sz w:val="20"/>
                <w:szCs w:val="20"/>
              </w:rPr>
              <w:t>Health worker distribution by age group</w:t>
            </w:r>
          </w:p>
          <w:p w14:paraId="136BDFFC" w14:textId="77777777" w:rsidR="00D563E1" w:rsidRPr="001E3F8A" w:rsidRDefault="00D563E1" w:rsidP="00D563E1">
            <w:pPr>
              <w:jc w:val="left"/>
              <w:rPr>
                <w:color w:val="FFFFFF" w:themeColor="background1"/>
                <w:sz w:val="20"/>
                <w:szCs w:val="20"/>
              </w:rPr>
            </w:pPr>
            <w:r w:rsidRPr="001E3F8A">
              <w:rPr>
                <w:color w:val="FFFFFF" w:themeColor="background1"/>
                <w:sz w:val="20"/>
                <w:szCs w:val="20"/>
              </w:rPr>
              <w:t>Health worker distribution by facility type</w:t>
            </w:r>
          </w:p>
        </w:tc>
      </w:tr>
      <w:tr w:rsidR="00D563E1" w:rsidRPr="001E3F8A" w14:paraId="6501D5E6" w14:textId="77777777" w:rsidTr="00D563E1">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42615BD0" w14:textId="77777777" w:rsidR="00D563E1" w:rsidRPr="001E3F8A" w:rsidRDefault="00D563E1" w:rsidP="0005785F">
            <w:pPr>
              <w:rPr>
                <w:b/>
                <w:bCs/>
                <w:sz w:val="18"/>
                <w:szCs w:val="18"/>
              </w:rPr>
            </w:pPr>
            <w:r w:rsidRPr="001E3F8A">
              <w:rPr>
                <w:b/>
                <w:bCs/>
                <w:sz w:val="18"/>
                <w:szCs w:val="18"/>
              </w:rPr>
              <w:t>Overview</w:t>
            </w:r>
          </w:p>
        </w:tc>
        <w:tc>
          <w:tcPr>
            <w:tcW w:w="6387" w:type="dxa"/>
          </w:tcPr>
          <w:p w14:paraId="2C0C0AAA" w14:textId="77777777" w:rsidR="00D563E1" w:rsidRPr="001E3F8A" w:rsidRDefault="00D563E1" w:rsidP="0005785F">
            <w:pPr>
              <w:jc w:val="left"/>
              <w:rPr>
                <w:sz w:val="18"/>
                <w:szCs w:val="18"/>
              </w:rPr>
            </w:pPr>
            <w:r w:rsidRPr="001E3F8A">
              <w:rPr>
                <w:sz w:val="18"/>
                <w:szCs w:val="18"/>
              </w:rPr>
              <w:t xml:space="preserve">These indicators reveal the number of </w:t>
            </w:r>
            <w:r w:rsidRPr="001E3F8A">
              <w:rPr>
                <w:rStyle w:val="IntenseQuoteChar"/>
                <w:sz w:val="18"/>
                <w:szCs w:val="16"/>
              </w:rPr>
              <w:t>active health workers</w:t>
            </w:r>
            <w:r w:rsidRPr="001E3F8A">
              <w:rPr>
                <w:sz w:val="18"/>
                <w:szCs w:val="18"/>
              </w:rPr>
              <w:t xml:space="preserve"> disaggregated by </w:t>
            </w:r>
            <w:r w:rsidRPr="001E3F8A">
              <w:rPr>
                <w:rStyle w:val="IntenseQuoteChar"/>
                <w:sz w:val="18"/>
                <w:szCs w:val="16"/>
              </w:rPr>
              <w:t>age groups</w:t>
            </w:r>
            <w:r w:rsidRPr="001E3F8A">
              <w:rPr>
                <w:sz w:val="18"/>
                <w:szCs w:val="18"/>
              </w:rPr>
              <w:t xml:space="preserve"> and </w:t>
            </w:r>
            <w:r w:rsidRPr="001E3F8A">
              <w:rPr>
                <w:rStyle w:val="IntenseQuoteChar"/>
                <w:sz w:val="18"/>
                <w:szCs w:val="16"/>
              </w:rPr>
              <w:t>facility types</w:t>
            </w:r>
            <w:r w:rsidRPr="001E3F8A">
              <w:rPr>
                <w:sz w:val="18"/>
                <w:szCs w:val="18"/>
              </w:rPr>
              <w:t xml:space="preserve"> namely Hospitals, Ambulatory Facilities, Residential Facilities, Retail Facilities etc.</w:t>
            </w:r>
          </w:p>
        </w:tc>
      </w:tr>
      <w:tr w:rsidR="00D563E1" w:rsidRPr="001E3F8A" w14:paraId="768E2239" w14:textId="77777777" w:rsidTr="00D563E1">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1277D6F6" w14:textId="77777777" w:rsidR="00D563E1" w:rsidRPr="001E3F8A" w:rsidRDefault="00D563E1" w:rsidP="0005785F">
            <w:pPr>
              <w:rPr>
                <w:b/>
                <w:bCs/>
                <w:sz w:val="18"/>
                <w:szCs w:val="18"/>
              </w:rPr>
            </w:pPr>
            <w:r w:rsidRPr="001E3F8A">
              <w:rPr>
                <w:b/>
                <w:bCs/>
                <w:sz w:val="18"/>
                <w:szCs w:val="18"/>
              </w:rPr>
              <w:t>Challenge</w:t>
            </w:r>
          </w:p>
        </w:tc>
        <w:tc>
          <w:tcPr>
            <w:tcW w:w="6387" w:type="dxa"/>
          </w:tcPr>
          <w:p w14:paraId="1A7E5F41" w14:textId="77777777" w:rsidR="00D563E1" w:rsidRPr="001E3F8A" w:rsidRDefault="00D563E1" w:rsidP="00D563E1">
            <w:pPr>
              <w:pStyle w:val="ListParagraph"/>
              <w:numPr>
                <w:ilvl w:val="0"/>
                <w:numId w:val="36"/>
              </w:numPr>
              <w:spacing w:before="120" w:after="240"/>
              <w:contextualSpacing w:val="0"/>
              <w:jc w:val="left"/>
              <w:rPr>
                <w:sz w:val="18"/>
                <w:szCs w:val="18"/>
              </w:rPr>
            </w:pPr>
            <w:r w:rsidRPr="001E3F8A">
              <w:rPr>
                <w:sz w:val="18"/>
                <w:szCs w:val="18"/>
              </w:rPr>
              <w:t xml:space="preserve">We have received </w:t>
            </w:r>
            <w:r w:rsidRPr="001E3F8A">
              <w:rPr>
                <w:rStyle w:val="IntenseQuoteChar"/>
                <w:sz w:val="18"/>
                <w:szCs w:val="16"/>
              </w:rPr>
              <w:t xml:space="preserve">health worker </w:t>
            </w:r>
            <w:r w:rsidR="000956D0" w:rsidRPr="001E3F8A">
              <w:rPr>
                <w:rStyle w:val="IntenseQuoteChar"/>
                <w:sz w:val="18"/>
                <w:szCs w:val="16"/>
              </w:rPr>
              <w:t>specialization</w:t>
            </w:r>
            <w:r w:rsidR="000956D0" w:rsidRPr="001E3F8A">
              <w:rPr>
                <w:sz w:val="18"/>
                <w:szCs w:val="18"/>
              </w:rPr>
              <w:t>-based</w:t>
            </w:r>
            <w:r w:rsidRPr="001E3F8A">
              <w:rPr>
                <w:sz w:val="18"/>
                <w:szCs w:val="18"/>
              </w:rPr>
              <w:t xml:space="preserve"> age demographic and facility type data from all contacted stakeholders except from </w:t>
            </w:r>
            <w:r w:rsidRPr="001E3F8A">
              <w:rPr>
                <w:rStyle w:val="IntenseQuoteChar"/>
                <w:sz w:val="18"/>
                <w:szCs w:val="16"/>
              </w:rPr>
              <w:t>DHA</w:t>
            </w:r>
            <w:r w:rsidRPr="001E3F8A">
              <w:rPr>
                <w:sz w:val="18"/>
                <w:szCs w:val="18"/>
              </w:rPr>
              <w:t xml:space="preserve"> and </w:t>
            </w:r>
            <w:r w:rsidRPr="001E3F8A">
              <w:rPr>
                <w:rStyle w:val="IntenseQuoteChar"/>
                <w:sz w:val="18"/>
                <w:szCs w:val="16"/>
              </w:rPr>
              <w:t>DHCC</w:t>
            </w:r>
            <w:r w:rsidRPr="001E3F8A">
              <w:rPr>
                <w:sz w:val="18"/>
                <w:szCs w:val="18"/>
              </w:rPr>
              <w:t>.</w:t>
            </w:r>
          </w:p>
          <w:p w14:paraId="7D1909D1" w14:textId="77777777" w:rsidR="00D563E1" w:rsidRPr="001E3F8A" w:rsidRDefault="00D563E1" w:rsidP="00D563E1">
            <w:pPr>
              <w:pStyle w:val="ListParagraph"/>
              <w:numPr>
                <w:ilvl w:val="0"/>
                <w:numId w:val="36"/>
              </w:numPr>
              <w:spacing w:before="120" w:after="240"/>
              <w:contextualSpacing w:val="0"/>
              <w:jc w:val="left"/>
              <w:rPr>
                <w:sz w:val="18"/>
                <w:szCs w:val="18"/>
              </w:rPr>
            </w:pPr>
            <w:r w:rsidRPr="001E3F8A">
              <w:rPr>
                <w:sz w:val="18"/>
                <w:szCs w:val="18"/>
              </w:rPr>
              <w:t>For DHA this data is currently unavailable.</w:t>
            </w:r>
          </w:p>
          <w:p w14:paraId="449A8286" w14:textId="77777777" w:rsidR="00D563E1" w:rsidRPr="001E3F8A" w:rsidRDefault="00D563E1" w:rsidP="00D563E1">
            <w:pPr>
              <w:pStyle w:val="ListParagraph"/>
              <w:numPr>
                <w:ilvl w:val="0"/>
                <w:numId w:val="36"/>
              </w:numPr>
              <w:spacing w:before="120" w:after="240"/>
              <w:contextualSpacing w:val="0"/>
              <w:jc w:val="left"/>
              <w:rPr>
                <w:sz w:val="18"/>
                <w:szCs w:val="18"/>
              </w:rPr>
            </w:pPr>
            <w:r w:rsidRPr="001E3F8A">
              <w:rPr>
                <w:sz w:val="18"/>
                <w:szCs w:val="18"/>
              </w:rPr>
              <w:t>For DHCC data from only few facilities have been received.</w:t>
            </w:r>
          </w:p>
        </w:tc>
      </w:tr>
      <w:tr w:rsidR="00D563E1" w:rsidRPr="001E3F8A" w14:paraId="43365CE8" w14:textId="77777777" w:rsidTr="00D563E1">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45C3D2DA" w14:textId="77777777" w:rsidR="00D563E1" w:rsidRPr="001E3F8A" w:rsidRDefault="00D563E1" w:rsidP="0005785F">
            <w:pPr>
              <w:rPr>
                <w:b/>
                <w:bCs/>
                <w:sz w:val="18"/>
                <w:szCs w:val="18"/>
              </w:rPr>
            </w:pPr>
            <w:r w:rsidRPr="001E3F8A">
              <w:rPr>
                <w:b/>
                <w:bCs/>
                <w:sz w:val="18"/>
                <w:szCs w:val="18"/>
              </w:rPr>
              <w:t>Action</w:t>
            </w:r>
          </w:p>
        </w:tc>
        <w:tc>
          <w:tcPr>
            <w:tcW w:w="6387" w:type="dxa"/>
          </w:tcPr>
          <w:p w14:paraId="047CCFA3" w14:textId="77777777" w:rsidR="00D563E1" w:rsidRPr="001E3F8A" w:rsidRDefault="00D563E1" w:rsidP="00D563E1">
            <w:pPr>
              <w:pStyle w:val="ListParagraph"/>
              <w:numPr>
                <w:ilvl w:val="0"/>
                <w:numId w:val="36"/>
              </w:numPr>
              <w:spacing w:before="120" w:after="240"/>
              <w:contextualSpacing w:val="0"/>
              <w:jc w:val="left"/>
              <w:rPr>
                <w:sz w:val="18"/>
                <w:szCs w:val="18"/>
              </w:rPr>
            </w:pPr>
            <w:r w:rsidRPr="001E3F8A">
              <w:rPr>
                <w:sz w:val="18"/>
                <w:szCs w:val="18"/>
              </w:rPr>
              <w:t xml:space="preserve">We need to obtain </w:t>
            </w:r>
            <w:r w:rsidRPr="001E3F8A">
              <w:rPr>
                <w:rStyle w:val="IntenseQuoteChar"/>
                <w:sz w:val="18"/>
                <w:szCs w:val="16"/>
              </w:rPr>
              <w:t>pending</w:t>
            </w:r>
            <w:r w:rsidRPr="001E3F8A">
              <w:rPr>
                <w:sz w:val="18"/>
                <w:szCs w:val="18"/>
              </w:rPr>
              <w:t xml:space="preserve"> data from </w:t>
            </w:r>
            <w:r w:rsidRPr="001E3F8A">
              <w:rPr>
                <w:rStyle w:val="IntenseQuoteChar"/>
                <w:sz w:val="18"/>
                <w:szCs w:val="16"/>
              </w:rPr>
              <w:t>DHA</w:t>
            </w:r>
            <w:r w:rsidRPr="001E3F8A">
              <w:rPr>
                <w:sz w:val="18"/>
                <w:szCs w:val="18"/>
              </w:rPr>
              <w:t xml:space="preserve"> and all </w:t>
            </w:r>
            <w:r w:rsidRPr="001E3F8A">
              <w:rPr>
                <w:rStyle w:val="IntenseQuoteChar"/>
                <w:sz w:val="18"/>
                <w:szCs w:val="16"/>
              </w:rPr>
              <w:t>DHCC</w:t>
            </w:r>
            <w:r w:rsidRPr="001E3F8A">
              <w:rPr>
                <w:sz w:val="18"/>
                <w:szCs w:val="18"/>
              </w:rPr>
              <w:t xml:space="preserve"> facilities.</w:t>
            </w:r>
          </w:p>
        </w:tc>
      </w:tr>
    </w:tbl>
    <w:p w14:paraId="17970F11" w14:textId="77777777" w:rsidR="00D563E1" w:rsidRPr="001E3F8A" w:rsidRDefault="00D563E1" w:rsidP="00D563E1">
      <w:pPr>
        <w:rPr>
          <w:sz w:val="20"/>
          <w:szCs w:val="20"/>
        </w:rPr>
      </w:pPr>
    </w:p>
    <w:p w14:paraId="1929D067" w14:textId="77777777" w:rsidR="00D563E1" w:rsidRPr="001E3F8A" w:rsidRDefault="00D563E1" w:rsidP="00D563E1">
      <w:pPr>
        <w:rPr>
          <w:sz w:val="20"/>
          <w:szCs w:val="20"/>
        </w:rPr>
      </w:pPr>
      <w:r w:rsidRPr="001E3F8A">
        <w:rPr>
          <w:sz w:val="20"/>
          <w:szCs w:val="20"/>
        </w:rPr>
        <w:br w:type="page"/>
      </w:r>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D563E1" w:rsidRPr="001E3F8A" w14:paraId="188D9183" w14:textId="77777777" w:rsidTr="0005785F">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742CAEFF" w14:textId="77777777" w:rsidR="00D563E1" w:rsidRPr="001E3F8A" w:rsidRDefault="00D563E1" w:rsidP="0005785F">
            <w:pPr>
              <w:rPr>
                <w:color w:val="FFFFFF" w:themeColor="background1"/>
                <w:sz w:val="20"/>
                <w:szCs w:val="20"/>
              </w:rPr>
            </w:pPr>
            <w:r w:rsidRPr="001E3F8A">
              <w:rPr>
                <w:color w:val="FFFFFF" w:themeColor="background1"/>
                <w:sz w:val="20"/>
                <w:szCs w:val="20"/>
              </w:rPr>
              <w:lastRenderedPageBreak/>
              <w:t>Indicator</w:t>
            </w:r>
          </w:p>
        </w:tc>
        <w:tc>
          <w:tcPr>
            <w:tcW w:w="6387" w:type="dxa"/>
          </w:tcPr>
          <w:p w14:paraId="71425396" w14:textId="77777777" w:rsidR="00D563E1" w:rsidRPr="001E3F8A" w:rsidRDefault="00D563E1" w:rsidP="0005785F">
            <w:pPr>
              <w:jc w:val="left"/>
              <w:rPr>
                <w:color w:val="FFFFFF" w:themeColor="background1"/>
                <w:sz w:val="20"/>
                <w:szCs w:val="20"/>
              </w:rPr>
            </w:pPr>
            <w:r w:rsidRPr="001E3F8A">
              <w:rPr>
                <w:color w:val="FFFFFF" w:themeColor="background1"/>
                <w:sz w:val="20"/>
                <w:szCs w:val="20"/>
              </w:rPr>
              <w:t>Share of foreign-trained health workers</w:t>
            </w:r>
          </w:p>
        </w:tc>
      </w:tr>
      <w:tr w:rsidR="00D563E1" w:rsidRPr="001E3F8A" w14:paraId="3ADD322C"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0A141759" w14:textId="77777777" w:rsidR="00D563E1" w:rsidRPr="001E3F8A" w:rsidRDefault="00D563E1" w:rsidP="0005785F">
            <w:pPr>
              <w:rPr>
                <w:b/>
                <w:bCs/>
                <w:sz w:val="18"/>
                <w:szCs w:val="18"/>
              </w:rPr>
            </w:pPr>
            <w:r w:rsidRPr="001E3F8A">
              <w:rPr>
                <w:b/>
                <w:bCs/>
                <w:sz w:val="18"/>
                <w:szCs w:val="18"/>
              </w:rPr>
              <w:t>Overview</w:t>
            </w:r>
          </w:p>
        </w:tc>
        <w:tc>
          <w:tcPr>
            <w:tcW w:w="6387" w:type="dxa"/>
          </w:tcPr>
          <w:p w14:paraId="3FD0731F" w14:textId="77777777" w:rsidR="00D563E1" w:rsidRPr="001E3F8A" w:rsidRDefault="00D563E1" w:rsidP="0005785F">
            <w:pPr>
              <w:jc w:val="left"/>
              <w:rPr>
                <w:sz w:val="18"/>
                <w:szCs w:val="18"/>
              </w:rPr>
            </w:pPr>
            <w:r w:rsidRPr="001E3F8A">
              <w:rPr>
                <w:sz w:val="18"/>
                <w:szCs w:val="18"/>
              </w:rPr>
              <w:t xml:space="preserve">This indicator focusses on </w:t>
            </w:r>
            <w:r w:rsidRPr="001E3F8A">
              <w:rPr>
                <w:rStyle w:val="IntenseQuoteChar"/>
                <w:sz w:val="18"/>
                <w:szCs w:val="16"/>
              </w:rPr>
              <w:t>active health workers</w:t>
            </w:r>
            <w:r w:rsidRPr="001E3F8A">
              <w:rPr>
                <w:sz w:val="18"/>
                <w:szCs w:val="18"/>
              </w:rPr>
              <w:t xml:space="preserve"> who have obtained </w:t>
            </w:r>
            <w:r w:rsidRPr="001E3F8A">
              <w:rPr>
                <w:rStyle w:val="IntenseQuoteChar"/>
                <w:sz w:val="18"/>
                <w:szCs w:val="16"/>
              </w:rPr>
              <w:t>qualification degree</w:t>
            </w:r>
            <w:r w:rsidRPr="001E3F8A">
              <w:rPr>
                <w:sz w:val="18"/>
                <w:szCs w:val="18"/>
              </w:rPr>
              <w:t xml:space="preserve"> outside of the UAE and practices within UAE.</w:t>
            </w:r>
          </w:p>
        </w:tc>
      </w:tr>
      <w:tr w:rsidR="00D563E1" w:rsidRPr="001E3F8A" w14:paraId="134F37C6" w14:textId="77777777" w:rsidTr="0005785F">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52DA8784" w14:textId="77777777" w:rsidR="00D563E1" w:rsidRPr="001E3F8A" w:rsidRDefault="00D563E1" w:rsidP="0005785F">
            <w:pPr>
              <w:rPr>
                <w:b/>
                <w:bCs/>
                <w:sz w:val="18"/>
                <w:szCs w:val="18"/>
              </w:rPr>
            </w:pPr>
            <w:r w:rsidRPr="001E3F8A">
              <w:rPr>
                <w:b/>
                <w:bCs/>
                <w:sz w:val="18"/>
                <w:szCs w:val="18"/>
              </w:rPr>
              <w:t>Challenge</w:t>
            </w:r>
          </w:p>
        </w:tc>
        <w:tc>
          <w:tcPr>
            <w:tcW w:w="6387" w:type="dxa"/>
          </w:tcPr>
          <w:p w14:paraId="248DC260" w14:textId="77777777" w:rsidR="00D563E1" w:rsidRPr="001E3F8A" w:rsidRDefault="00D563E1" w:rsidP="00D563E1">
            <w:pPr>
              <w:pStyle w:val="ListParagraph"/>
              <w:numPr>
                <w:ilvl w:val="0"/>
                <w:numId w:val="36"/>
              </w:numPr>
              <w:spacing w:before="120" w:after="240"/>
              <w:contextualSpacing w:val="0"/>
              <w:jc w:val="left"/>
              <w:rPr>
                <w:sz w:val="18"/>
                <w:szCs w:val="18"/>
              </w:rPr>
            </w:pPr>
            <w:r w:rsidRPr="001E3F8A">
              <w:rPr>
                <w:sz w:val="18"/>
                <w:szCs w:val="18"/>
              </w:rPr>
              <w:t xml:space="preserve">We contacted multiple stakeholders for acquiring </w:t>
            </w:r>
            <w:r w:rsidRPr="001E3F8A">
              <w:rPr>
                <w:rStyle w:val="IntenseQuoteChar"/>
                <w:sz w:val="18"/>
                <w:szCs w:val="16"/>
              </w:rPr>
              <w:t>Manpower</w:t>
            </w:r>
            <w:r w:rsidRPr="001E3F8A">
              <w:rPr>
                <w:sz w:val="18"/>
                <w:szCs w:val="18"/>
              </w:rPr>
              <w:t xml:space="preserve"> data with different disaggregation’s like gender, age groups, sector, training etc.</w:t>
            </w:r>
          </w:p>
          <w:p w14:paraId="6D66942B" w14:textId="77777777" w:rsidR="00D563E1" w:rsidRPr="001E3F8A" w:rsidRDefault="00D563E1" w:rsidP="00D563E1">
            <w:pPr>
              <w:pStyle w:val="ListParagraph"/>
              <w:numPr>
                <w:ilvl w:val="0"/>
                <w:numId w:val="36"/>
              </w:numPr>
              <w:spacing w:before="120" w:after="240"/>
              <w:contextualSpacing w:val="0"/>
              <w:jc w:val="left"/>
              <w:rPr>
                <w:sz w:val="18"/>
                <w:szCs w:val="18"/>
              </w:rPr>
            </w:pPr>
            <w:r w:rsidRPr="001E3F8A">
              <w:rPr>
                <w:sz w:val="18"/>
                <w:szCs w:val="18"/>
              </w:rPr>
              <w:t xml:space="preserve">However majority of the stakeholders responded with </w:t>
            </w:r>
            <w:r w:rsidRPr="001E3F8A">
              <w:rPr>
                <w:rStyle w:val="IntenseQuoteChar"/>
                <w:sz w:val="18"/>
                <w:szCs w:val="16"/>
              </w:rPr>
              <w:t>unavailability of data</w:t>
            </w:r>
            <w:r w:rsidRPr="001E3F8A">
              <w:rPr>
                <w:sz w:val="18"/>
                <w:szCs w:val="18"/>
              </w:rPr>
              <w:t xml:space="preserve"> pertaining to </w:t>
            </w:r>
            <w:r w:rsidRPr="001E3F8A">
              <w:rPr>
                <w:rStyle w:val="IntenseQuoteChar"/>
                <w:sz w:val="18"/>
                <w:szCs w:val="16"/>
              </w:rPr>
              <w:t>Country of Training</w:t>
            </w:r>
            <w:r w:rsidRPr="001E3F8A">
              <w:rPr>
                <w:sz w:val="18"/>
                <w:szCs w:val="18"/>
              </w:rPr>
              <w:t xml:space="preserve"> data of their health workers.</w:t>
            </w:r>
          </w:p>
        </w:tc>
      </w:tr>
      <w:tr w:rsidR="00D563E1" w:rsidRPr="001E3F8A" w14:paraId="5E2954D4" w14:textId="77777777" w:rsidTr="0005785F">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611B6E09" w14:textId="77777777" w:rsidR="00D563E1" w:rsidRPr="001E3F8A" w:rsidRDefault="00D563E1" w:rsidP="0005785F">
            <w:pPr>
              <w:rPr>
                <w:b/>
                <w:bCs/>
                <w:sz w:val="18"/>
                <w:szCs w:val="18"/>
              </w:rPr>
            </w:pPr>
            <w:r w:rsidRPr="001E3F8A">
              <w:rPr>
                <w:b/>
                <w:bCs/>
                <w:sz w:val="18"/>
                <w:szCs w:val="18"/>
              </w:rPr>
              <w:t>Action</w:t>
            </w:r>
          </w:p>
        </w:tc>
        <w:tc>
          <w:tcPr>
            <w:tcW w:w="6387" w:type="dxa"/>
          </w:tcPr>
          <w:p w14:paraId="74593791" w14:textId="77777777" w:rsidR="00D563E1" w:rsidRPr="001E3F8A" w:rsidRDefault="00D563E1" w:rsidP="00D563E1">
            <w:pPr>
              <w:pStyle w:val="ListParagraph"/>
              <w:numPr>
                <w:ilvl w:val="0"/>
                <w:numId w:val="36"/>
              </w:numPr>
              <w:spacing w:before="120" w:after="240"/>
              <w:contextualSpacing w:val="0"/>
              <w:jc w:val="left"/>
              <w:rPr>
                <w:sz w:val="18"/>
                <w:szCs w:val="18"/>
              </w:rPr>
            </w:pPr>
            <w:r w:rsidRPr="001E3F8A">
              <w:rPr>
                <w:sz w:val="18"/>
                <w:szCs w:val="18"/>
              </w:rPr>
              <w:t xml:space="preserve">We shall request the concerned stakeholder entities to start tracking the </w:t>
            </w:r>
            <w:r w:rsidRPr="001E3F8A">
              <w:rPr>
                <w:rStyle w:val="IntenseQuoteChar"/>
                <w:sz w:val="18"/>
                <w:szCs w:val="16"/>
              </w:rPr>
              <w:t>Country of Training</w:t>
            </w:r>
            <w:r w:rsidRPr="001E3F8A">
              <w:rPr>
                <w:sz w:val="18"/>
                <w:szCs w:val="18"/>
              </w:rPr>
              <w:t xml:space="preserve"> associated with highest qualification degree of each of their existing and new joiners employees. </w:t>
            </w:r>
          </w:p>
          <w:p w14:paraId="1DB5AFE3" w14:textId="77777777" w:rsidR="00D563E1" w:rsidRPr="001E3F8A" w:rsidRDefault="00D563E1" w:rsidP="00D563E1">
            <w:pPr>
              <w:pStyle w:val="ListParagraph"/>
              <w:numPr>
                <w:ilvl w:val="0"/>
                <w:numId w:val="36"/>
              </w:numPr>
              <w:spacing w:before="120" w:after="240"/>
              <w:contextualSpacing w:val="0"/>
              <w:jc w:val="left"/>
              <w:rPr>
                <w:sz w:val="18"/>
                <w:szCs w:val="18"/>
              </w:rPr>
            </w:pPr>
            <w:r w:rsidRPr="001E3F8A">
              <w:rPr>
                <w:sz w:val="18"/>
                <w:szCs w:val="18"/>
              </w:rPr>
              <w:t xml:space="preserve">This should become a </w:t>
            </w:r>
            <w:r w:rsidRPr="001E3F8A">
              <w:rPr>
                <w:rStyle w:val="IntenseQuoteChar"/>
                <w:sz w:val="18"/>
                <w:szCs w:val="16"/>
              </w:rPr>
              <w:t>mandatory</w:t>
            </w:r>
            <w:r w:rsidRPr="001E3F8A">
              <w:rPr>
                <w:sz w:val="18"/>
                <w:szCs w:val="18"/>
              </w:rPr>
              <w:t xml:space="preserve"> requirement for their </w:t>
            </w:r>
            <w:r w:rsidRPr="001E3F8A">
              <w:rPr>
                <w:rStyle w:val="IntenseQuoteChar"/>
                <w:sz w:val="18"/>
                <w:szCs w:val="16"/>
              </w:rPr>
              <w:t>employee onboarding</w:t>
            </w:r>
            <w:r w:rsidRPr="001E3F8A">
              <w:rPr>
                <w:sz w:val="18"/>
                <w:szCs w:val="18"/>
              </w:rPr>
              <w:t xml:space="preserve"> process.</w:t>
            </w:r>
          </w:p>
        </w:tc>
      </w:tr>
    </w:tbl>
    <w:p w14:paraId="72A84026" w14:textId="77777777" w:rsidR="00D563E1" w:rsidRPr="001E3F8A" w:rsidRDefault="00D563E1" w:rsidP="00D563E1">
      <w:pPr>
        <w:rPr>
          <w:sz w:val="20"/>
          <w:szCs w:val="20"/>
        </w:rPr>
      </w:pPr>
    </w:p>
    <w:p w14:paraId="3BB1EAAA" w14:textId="77777777" w:rsidR="002336F2" w:rsidRPr="001E3F8A" w:rsidRDefault="002336F2" w:rsidP="00D563E1">
      <w:pPr>
        <w:rPr>
          <w:sz w:val="20"/>
          <w:szCs w:val="20"/>
        </w:rPr>
      </w:pPr>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2336F2" w:rsidRPr="001E3F8A" w14:paraId="406E3BA9" w14:textId="77777777" w:rsidTr="0005785F">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33845526" w14:textId="77777777" w:rsidR="002336F2" w:rsidRPr="001E3F8A" w:rsidRDefault="002336F2" w:rsidP="0005785F">
            <w:pPr>
              <w:rPr>
                <w:color w:val="FFFFFF" w:themeColor="background1"/>
                <w:sz w:val="20"/>
                <w:szCs w:val="20"/>
              </w:rPr>
            </w:pPr>
            <w:r w:rsidRPr="001E3F8A">
              <w:rPr>
                <w:color w:val="FFFFFF" w:themeColor="background1"/>
                <w:sz w:val="20"/>
                <w:szCs w:val="20"/>
              </w:rPr>
              <w:t>Indicator</w:t>
            </w:r>
          </w:p>
        </w:tc>
        <w:tc>
          <w:tcPr>
            <w:tcW w:w="6387" w:type="dxa"/>
          </w:tcPr>
          <w:p w14:paraId="76C36107" w14:textId="77777777" w:rsidR="002336F2" w:rsidRPr="001E3F8A" w:rsidRDefault="002336F2" w:rsidP="0005785F">
            <w:pPr>
              <w:jc w:val="left"/>
              <w:rPr>
                <w:color w:val="FFFFFF" w:themeColor="background1"/>
                <w:sz w:val="20"/>
                <w:szCs w:val="20"/>
              </w:rPr>
            </w:pPr>
            <w:r w:rsidRPr="001E3F8A">
              <w:rPr>
                <w:color w:val="FFFFFF" w:themeColor="background1"/>
                <w:sz w:val="20"/>
                <w:szCs w:val="20"/>
              </w:rPr>
              <w:t>Share of workers across health and social sectors</w:t>
            </w:r>
          </w:p>
        </w:tc>
      </w:tr>
      <w:tr w:rsidR="002336F2" w:rsidRPr="001E3F8A" w14:paraId="009A681B"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5FF38E72" w14:textId="77777777" w:rsidR="002336F2" w:rsidRPr="001E3F8A" w:rsidRDefault="002336F2" w:rsidP="0005785F">
            <w:pPr>
              <w:rPr>
                <w:b/>
                <w:bCs/>
                <w:sz w:val="18"/>
                <w:szCs w:val="18"/>
              </w:rPr>
            </w:pPr>
            <w:r w:rsidRPr="001E3F8A">
              <w:rPr>
                <w:b/>
                <w:bCs/>
                <w:sz w:val="18"/>
                <w:szCs w:val="18"/>
              </w:rPr>
              <w:t>Overview</w:t>
            </w:r>
          </w:p>
        </w:tc>
        <w:tc>
          <w:tcPr>
            <w:tcW w:w="6387" w:type="dxa"/>
          </w:tcPr>
          <w:p w14:paraId="1DAC9344" w14:textId="28429756" w:rsidR="002336F2" w:rsidRPr="001E3F8A" w:rsidRDefault="002336F2" w:rsidP="0005785F">
            <w:pPr>
              <w:jc w:val="left"/>
              <w:rPr>
                <w:sz w:val="18"/>
                <w:szCs w:val="18"/>
              </w:rPr>
            </w:pPr>
            <w:r w:rsidRPr="001E3F8A">
              <w:rPr>
                <w:sz w:val="18"/>
                <w:szCs w:val="18"/>
              </w:rPr>
              <w:t xml:space="preserve">This indicator reveals the number of </w:t>
            </w:r>
            <w:r w:rsidRPr="001E3F8A">
              <w:rPr>
                <w:rStyle w:val="IntenseQuoteChar"/>
                <w:sz w:val="18"/>
                <w:szCs w:val="16"/>
              </w:rPr>
              <w:t>health and social sector</w:t>
            </w:r>
            <w:r w:rsidRPr="001E3F8A">
              <w:rPr>
                <w:sz w:val="18"/>
                <w:szCs w:val="18"/>
              </w:rPr>
              <w:t xml:space="preserve"> workers in comparison to </w:t>
            </w:r>
            <w:r w:rsidRPr="001E3F8A">
              <w:rPr>
                <w:rStyle w:val="IntenseQuoteChar"/>
                <w:sz w:val="18"/>
                <w:szCs w:val="16"/>
              </w:rPr>
              <w:t>total employed population</w:t>
            </w:r>
            <w:r w:rsidR="007A2202" w:rsidRPr="001E3F8A">
              <w:rPr>
                <w:sz w:val="18"/>
                <w:szCs w:val="18"/>
              </w:rPr>
              <w:t>.</w:t>
            </w:r>
          </w:p>
        </w:tc>
      </w:tr>
      <w:tr w:rsidR="002336F2" w:rsidRPr="001E3F8A" w14:paraId="7F87B9F8" w14:textId="77777777" w:rsidTr="0005785F">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3E988377" w14:textId="77777777" w:rsidR="002336F2" w:rsidRPr="001E3F8A" w:rsidRDefault="002336F2" w:rsidP="0005785F">
            <w:pPr>
              <w:rPr>
                <w:b/>
                <w:bCs/>
                <w:sz w:val="18"/>
                <w:szCs w:val="18"/>
              </w:rPr>
            </w:pPr>
            <w:r w:rsidRPr="001E3F8A">
              <w:rPr>
                <w:b/>
                <w:bCs/>
                <w:sz w:val="18"/>
                <w:szCs w:val="18"/>
              </w:rPr>
              <w:t>Challenge</w:t>
            </w:r>
          </w:p>
        </w:tc>
        <w:tc>
          <w:tcPr>
            <w:tcW w:w="6387" w:type="dxa"/>
          </w:tcPr>
          <w:p w14:paraId="7BF833C9" w14:textId="77777777" w:rsidR="002336F2" w:rsidRPr="001E3F8A" w:rsidRDefault="002336F2" w:rsidP="002336F2">
            <w:pPr>
              <w:pStyle w:val="ListParagraph"/>
              <w:numPr>
                <w:ilvl w:val="0"/>
                <w:numId w:val="36"/>
              </w:numPr>
              <w:spacing w:before="120" w:after="240"/>
              <w:contextualSpacing w:val="0"/>
              <w:jc w:val="left"/>
              <w:rPr>
                <w:sz w:val="18"/>
                <w:szCs w:val="18"/>
              </w:rPr>
            </w:pPr>
            <w:r w:rsidRPr="001E3F8A">
              <w:rPr>
                <w:sz w:val="18"/>
                <w:szCs w:val="18"/>
              </w:rPr>
              <w:t xml:space="preserve">We have not received data pertaining to all </w:t>
            </w:r>
            <w:r w:rsidRPr="001E3F8A">
              <w:rPr>
                <w:rStyle w:val="IntenseQuoteChar"/>
                <w:sz w:val="18"/>
                <w:szCs w:val="16"/>
              </w:rPr>
              <w:t>employed</w:t>
            </w:r>
            <w:r w:rsidRPr="001E3F8A">
              <w:rPr>
                <w:sz w:val="18"/>
                <w:szCs w:val="18"/>
              </w:rPr>
              <w:t xml:space="preserve"> </w:t>
            </w:r>
            <w:r w:rsidRPr="001E3F8A">
              <w:rPr>
                <w:rStyle w:val="IntenseQuoteChar"/>
                <w:sz w:val="18"/>
                <w:szCs w:val="16"/>
              </w:rPr>
              <w:t>population</w:t>
            </w:r>
            <w:r w:rsidRPr="001E3F8A">
              <w:rPr>
                <w:sz w:val="18"/>
                <w:szCs w:val="18"/>
              </w:rPr>
              <w:t xml:space="preserve"> in UAE for the year 2018. </w:t>
            </w:r>
          </w:p>
          <w:p w14:paraId="7BE79D3A" w14:textId="77777777" w:rsidR="002336F2" w:rsidRPr="001E3F8A" w:rsidRDefault="002336F2" w:rsidP="002336F2">
            <w:pPr>
              <w:pStyle w:val="ListParagraph"/>
              <w:numPr>
                <w:ilvl w:val="0"/>
                <w:numId w:val="36"/>
              </w:numPr>
              <w:spacing w:before="120" w:after="240"/>
              <w:contextualSpacing w:val="0"/>
              <w:jc w:val="left"/>
              <w:rPr>
                <w:sz w:val="18"/>
                <w:szCs w:val="18"/>
              </w:rPr>
            </w:pPr>
            <w:r w:rsidRPr="001E3F8A">
              <w:rPr>
                <w:sz w:val="18"/>
                <w:szCs w:val="18"/>
              </w:rPr>
              <w:t xml:space="preserve">This is the </w:t>
            </w:r>
            <w:r w:rsidRPr="001E3F8A">
              <w:rPr>
                <w:rStyle w:val="IntenseQuoteChar"/>
                <w:sz w:val="18"/>
                <w:szCs w:val="16"/>
              </w:rPr>
              <w:t>key denominator</w:t>
            </w:r>
            <w:r w:rsidRPr="001E3F8A">
              <w:rPr>
                <w:sz w:val="18"/>
                <w:szCs w:val="18"/>
              </w:rPr>
              <w:t xml:space="preserve"> required for calculating this indicator.</w:t>
            </w:r>
          </w:p>
        </w:tc>
      </w:tr>
      <w:tr w:rsidR="002336F2" w:rsidRPr="001E3F8A" w14:paraId="0E2497EC" w14:textId="77777777" w:rsidTr="0005785F">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14F661B2" w14:textId="77777777" w:rsidR="002336F2" w:rsidRPr="001E3F8A" w:rsidRDefault="002336F2" w:rsidP="0005785F">
            <w:pPr>
              <w:rPr>
                <w:b/>
                <w:bCs/>
                <w:sz w:val="18"/>
                <w:szCs w:val="18"/>
              </w:rPr>
            </w:pPr>
            <w:r w:rsidRPr="001E3F8A">
              <w:rPr>
                <w:b/>
                <w:bCs/>
                <w:sz w:val="18"/>
                <w:szCs w:val="18"/>
              </w:rPr>
              <w:t>Action</w:t>
            </w:r>
          </w:p>
        </w:tc>
        <w:tc>
          <w:tcPr>
            <w:tcW w:w="6387" w:type="dxa"/>
          </w:tcPr>
          <w:p w14:paraId="4B0EB438" w14:textId="77777777" w:rsidR="002336F2" w:rsidRPr="001E3F8A" w:rsidRDefault="002336F2" w:rsidP="002336F2">
            <w:pPr>
              <w:pStyle w:val="ListParagraph"/>
              <w:numPr>
                <w:ilvl w:val="0"/>
                <w:numId w:val="36"/>
              </w:numPr>
              <w:spacing w:before="120" w:after="240"/>
              <w:contextualSpacing w:val="0"/>
              <w:jc w:val="left"/>
              <w:rPr>
                <w:sz w:val="18"/>
                <w:szCs w:val="18"/>
              </w:rPr>
            </w:pPr>
            <w:r w:rsidRPr="001E3F8A">
              <w:rPr>
                <w:sz w:val="18"/>
                <w:szCs w:val="18"/>
              </w:rPr>
              <w:t xml:space="preserve">We have requested </w:t>
            </w:r>
            <w:r w:rsidRPr="001E3F8A">
              <w:rPr>
                <w:rStyle w:val="IntenseQuoteChar"/>
                <w:sz w:val="18"/>
                <w:szCs w:val="16"/>
              </w:rPr>
              <w:t>FCSA</w:t>
            </w:r>
            <w:r w:rsidRPr="001E3F8A">
              <w:rPr>
                <w:sz w:val="18"/>
                <w:szCs w:val="18"/>
              </w:rPr>
              <w:t xml:space="preserve"> for sharing this data and shall follow-up with them for acquiring this information. </w:t>
            </w:r>
          </w:p>
        </w:tc>
      </w:tr>
    </w:tbl>
    <w:p w14:paraId="2CE4E877" w14:textId="77777777" w:rsidR="00956B5A" w:rsidRPr="001E3F8A" w:rsidRDefault="00956B5A" w:rsidP="00D563E1">
      <w:pPr>
        <w:rPr>
          <w:sz w:val="20"/>
          <w:szCs w:val="20"/>
        </w:rPr>
      </w:pPr>
    </w:p>
    <w:p w14:paraId="64B6EBC1" w14:textId="77777777" w:rsidR="00956B5A" w:rsidRPr="001E3F8A" w:rsidRDefault="00956B5A" w:rsidP="00956B5A">
      <w:pPr>
        <w:rPr>
          <w:sz w:val="20"/>
          <w:szCs w:val="20"/>
        </w:rPr>
      </w:pPr>
      <w:r w:rsidRPr="001E3F8A">
        <w:rPr>
          <w:sz w:val="20"/>
          <w:szCs w:val="20"/>
        </w:rPr>
        <w:br w:type="page"/>
      </w:r>
    </w:p>
    <w:p w14:paraId="587F32BD" w14:textId="77777777" w:rsidR="008F653F" w:rsidRPr="001E3F8A" w:rsidRDefault="000956D0" w:rsidP="008F653F">
      <w:pPr>
        <w:pStyle w:val="Heading3"/>
        <w:rPr>
          <w:sz w:val="22"/>
          <w:szCs w:val="22"/>
        </w:rPr>
      </w:pPr>
      <w:bookmarkStart w:id="142" w:name="_Ref54644293"/>
      <w:bookmarkStart w:id="143" w:name="_Toc61959486"/>
      <w:r w:rsidRPr="001E3F8A">
        <w:rPr>
          <w:sz w:val="22"/>
          <w:szCs w:val="22"/>
        </w:rPr>
        <w:lastRenderedPageBreak/>
        <w:t>Module 2 – Education &amp; Training</w:t>
      </w:r>
      <w:bookmarkEnd w:id="142"/>
      <w:bookmarkEnd w:id="143"/>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8F653F" w:rsidRPr="001E3F8A" w14:paraId="37F2007F" w14:textId="77777777" w:rsidTr="0005785F">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22CA5E85" w14:textId="77777777" w:rsidR="008F653F" w:rsidRPr="001E3F8A" w:rsidRDefault="008F653F" w:rsidP="0005785F">
            <w:pPr>
              <w:rPr>
                <w:color w:val="FFFFFF" w:themeColor="background1"/>
                <w:sz w:val="20"/>
                <w:szCs w:val="20"/>
              </w:rPr>
            </w:pPr>
            <w:r w:rsidRPr="001E3F8A">
              <w:rPr>
                <w:color w:val="FFFFFF" w:themeColor="background1"/>
                <w:sz w:val="20"/>
                <w:szCs w:val="20"/>
              </w:rPr>
              <w:t>Indicator</w:t>
            </w:r>
          </w:p>
        </w:tc>
        <w:tc>
          <w:tcPr>
            <w:tcW w:w="6387" w:type="dxa"/>
          </w:tcPr>
          <w:p w14:paraId="4898D055" w14:textId="77777777" w:rsidR="000956D0" w:rsidRPr="001E3F8A" w:rsidRDefault="000956D0" w:rsidP="000956D0">
            <w:pPr>
              <w:jc w:val="left"/>
              <w:rPr>
                <w:color w:val="FFFFFF" w:themeColor="background1"/>
                <w:sz w:val="20"/>
                <w:szCs w:val="20"/>
              </w:rPr>
            </w:pPr>
            <w:r w:rsidRPr="001E3F8A">
              <w:rPr>
                <w:color w:val="FFFFFF" w:themeColor="background1"/>
                <w:sz w:val="20"/>
                <w:szCs w:val="20"/>
              </w:rPr>
              <w:t>Ratio of admissions to available places</w:t>
            </w:r>
          </w:p>
          <w:p w14:paraId="297D39AD" w14:textId="77777777" w:rsidR="000956D0" w:rsidRPr="001E3F8A" w:rsidRDefault="000956D0" w:rsidP="000956D0">
            <w:pPr>
              <w:jc w:val="left"/>
              <w:rPr>
                <w:color w:val="FFFFFF" w:themeColor="background1"/>
                <w:sz w:val="20"/>
                <w:szCs w:val="20"/>
              </w:rPr>
            </w:pPr>
            <w:r w:rsidRPr="001E3F8A">
              <w:rPr>
                <w:color w:val="FFFFFF" w:themeColor="background1"/>
                <w:sz w:val="20"/>
                <w:szCs w:val="20"/>
              </w:rPr>
              <w:t>Exit / drop-out rate from education and training programmes</w:t>
            </w:r>
          </w:p>
          <w:p w14:paraId="441A71CC" w14:textId="77777777" w:rsidR="000956D0" w:rsidRPr="001E3F8A" w:rsidRDefault="000956D0" w:rsidP="000956D0">
            <w:pPr>
              <w:jc w:val="left"/>
              <w:rPr>
                <w:color w:val="FFFFFF" w:themeColor="background1"/>
                <w:sz w:val="20"/>
                <w:szCs w:val="20"/>
              </w:rPr>
            </w:pPr>
            <w:r w:rsidRPr="001E3F8A">
              <w:rPr>
                <w:color w:val="FFFFFF" w:themeColor="background1"/>
                <w:sz w:val="20"/>
                <w:szCs w:val="20"/>
              </w:rPr>
              <w:t>Ratio of students to qualified educators for education and training</w:t>
            </w:r>
          </w:p>
          <w:p w14:paraId="458C71AE" w14:textId="77777777" w:rsidR="008F653F" w:rsidRPr="001E3F8A" w:rsidRDefault="000956D0" w:rsidP="000956D0">
            <w:pPr>
              <w:jc w:val="left"/>
              <w:rPr>
                <w:color w:val="FFFFFF" w:themeColor="background1"/>
                <w:sz w:val="20"/>
                <w:szCs w:val="20"/>
              </w:rPr>
            </w:pPr>
            <w:r w:rsidRPr="001E3F8A">
              <w:rPr>
                <w:color w:val="FFFFFF" w:themeColor="background1"/>
                <w:sz w:val="20"/>
                <w:szCs w:val="20"/>
              </w:rPr>
              <w:t>Duration of education and training</w:t>
            </w:r>
          </w:p>
        </w:tc>
      </w:tr>
      <w:tr w:rsidR="008F653F" w:rsidRPr="001E3F8A" w14:paraId="499B374B"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5A09CB45" w14:textId="77777777" w:rsidR="008F653F" w:rsidRPr="001E3F8A" w:rsidRDefault="008F653F" w:rsidP="0005785F">
            <w:pPr>
              <w:rPr>
                <w:b/>
                <w:bCs/>
                <w:sz w:val="18"/>
                <w:szCs w:val="18"/>
              </w:rPr>
            </w:pPr>
            <w:r w:rsidRPr="001E3F8A">
              <w:rPr>
                <w:b/>
                <w:bCs/>
                <w:sz w:val="18"/>
                <w:szCs w:val="18"/>
              </w:rPr>
              <w:t>Overview</w:t>
            </w:r>
          </w:p>
        </w:tc>
        <w:tc>
          <w:tcPr>
            <w:tcW w:w="6387" w:type="dxa"/>
          </w:tcPr>
          <w:p w14:paraId="44C80CAE" w14:textId="049B174D" w:rsidR="008F653F" w:rsidRPr="001E3F8A" w:rsidRDefault="000956D0" w:rsidP="0005785F">
            <w:pPr>
              <w:jc w:val="left"/>
              <w:rPr>
                <w:sz w:val="18"/>
                <w:szCs w:val="18"/>
              </w:rPr>
            </w:pPr>
            <w:r w:rsidRPr="001E3F8A">
              <w:rPr>
                <w:sz w:val="18"/>
                <w:szCs w:val="18"/>
              </w:rPr>
              <w:t xml:space="preserve">The </w:t>
            </w:r>
            <w:r w:rsidR="002C57CF" w:rsidRPr="001E3F8A">
              <w:rPr>
                <w:sz w:val="18"/>
                <w:szCs w:val="18"/>
              </w:rPr>
              <w:t>above-mentioned</w:t>
            </w:r>
            <w:r w:rsidRPr="001E3F8A">
              <w:rPr>
                <w:sz w:val="18"/>
                <w:szCs w:val="18"/>
              </w:rPr>
              <w:t xml:space="preserve"> indicators are pertaining to </w:t>
            </w:r>
            <w:r w:rsidRPr="001E3F8A">
              <w:rPr>
                <w:rStyle w:val="IntenseQuoteChar"/>
                <w:sz w:val="18"/>
                <w:szCs w:val="16"/>
              </w:rPr>
              <w:t xml:space="preserve">educational parameters </w:t>
            </w:r>
            <w:r w:rsidRPr="001E3F8A">
              <w:rPr>
                <w:sz w:val="18"/>
                <w:szCs w:val="18"/>
              </w:rPr>
              <w:t>for healthcare based training universities and institutions in the UAE.</w:t>
            </w:r>
          </w:p>
        </w:tc>
      </w:tr>
      <w:tr w:rsidR="008F653F" w:rsidRPr="001E3F8A" w14:paraId="5B5890CC" w14:textId="77777777" w:rsidTr="0005785F">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62A5080B" w14:textId="77777777" w:rsidR="008F653F" w:rsidRPr="001E3F8A" w:rsidRDefault="008F653F" w:rsidP="0005785F">
            <w:pPr>
              <w:rPr>
                <w:b/>
                <w:bCs/>
                <w:sz w:val="18"/>
                <w:szCs w:val="18"/>
              </w:rPr>
            </w:pPr>
            <w:r w:rsidRPr="001E3F8A">
              <w:rPr>
                <w:b/>
                <w:bCs/>
                <w:sz w:val="18"/>
                <w:szCs w:val="18"/>
              </w:rPr>
              <w:t>Challenge</w:t>
            </w:r>
          </w:p>
        </w:tc>
        <w:tc>
          <w:tcPr>
            <w:tcW w:w="6387" w:type="dxa"/>
          </w:tcPr>
          <w:p w14:paraId="703278FE" w14:textId="77777777" w:rsidR="008F653F" w:rsidRPr="001E3F8A" w:rsidRDefault="000956D0" w:rsidP="0005785F">
            <w:pPr>
              <w:pStyle w:val="ListParagraph"/>
              <w:numPr>
                <w:ilvl w:val="0"/>
                <w:numId w:val="36"/>
              </w:numPr>
              <w:spacing w:before="120" w:after="240"/>
              <w:contextualSpacing w:val="0"/>
              <w:jc w:val="left"/>
              <w:rPr>
                <w:sz w:val="18"/>
                <w:szCs w:val="18"/>
              </w:rPr>
            </w:pPr>
            <w:r w:rsidRPr="001E3F8A">
              <w:rPr>
                <w:sz w:val="18"/>
                <w:szCs w:val="18"/>
              </w:rPr>
              <w:t xml:space="preserve">The </w:t>
            </w:r>
            <w:r w:rsidRPr="001E3F8A">
              <w:rPr>
                <w:rStyle w:val="IntenseQuoteChar"/>
                <w:sz w:val="18"/>
                <w:szCs w:val="16"/>
              </w:rPr>
              <w:t>Ministry of Education – Higher Education</w:t>
            </w:r>
            <w:r w:rsidRPr="001E3F8A">
              <w:rPr>
                <w:sz w:val="18"/>
                <w:szCs w:val="18"/>
              </w:rPr>
              <w:t xml:space="preserve"> is the only source for acquiring this data and they have confirmed </w:t>
            </w:r>
            <w:r w:rsidRPr="001E3F8A">
              <w:rPr>
                <w:rStyle w:val="IntenseQuoteChar"/>
                <w:sz w:val="18"/>
                <w:szCs w:val="16"/>
              </w:rPr>
              <w:t>unavailability</w:t>
            </w:r>
            <w:r w:rsidRPr="001E3F8A">
              <w:rPr>
                <w:sz w:val="18"/>
                <w:szCs w:val="18"/>
              </w:rPr>
              <w:t xml:space="preserve"> of this data.</w:t>
            </w:r>
          </w:p>
        </w:tc>
      </w:tr>
      <w:tr w:rsidR="008F653F" w:rsidRPr="001E3F8A" w14:paraId="708727B7" w14:textId="77777777" w:rsidTr="0005785F">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6FB7CAEE" w14:textId="77777777" w:rsidR="008F653F" w:rsidRPr="001E3F8A" w:rsidRDefault="008F653F" w:rsidP="0005785F">
            <w:pPr>
              <w:rPr>
                <w:b/>
                <w:bCs/>
                <w:sz w:val="18"/>
                <w:szCs w:val="18"/>
              </w:rPr>
            </w:pPr>
            <w:r w:rsidRPr="001E3F8A">
              <w:rPr>
                <w:b/>
                <w:bCs/>
                <w:sz w:val="18"/>
                <w:szCs w:val="18"/>
              </w:rPr>
              <w:t>Action</w:t>
            </w:r>
          </w:p>
        </w:tc>
        <w:tc>
          <w:tcPr>
            <w:tcW w:w="6387" w:type="dxa"/>
          </w:tcPr>
          <w:p w14:paraId="78F11115" w14:textId="77777777" w:rsidR="000956D0" w:rsidRPr="001E3F8A" w:rsidRDefault="000956D0" w:rsidP="000956D0">
            <w:pPr>
              <w:pStyle w:val="ListParagraph"/>
              <w:numPr>
                <w:ilvl w:val="0"/>
                <w:numId w:val="36"/>
              </w:numPr>
              <w:spacing w:before="120" w:after="240"/>
              <w:contextualSpacing w:val="0"/>
              <w:jc w:val="left"/>
              <w:rPr>
                <w:sz w:val="18"/>
                <w:szCs w:val="18"/>
              </w:rPr>
            </w:pPr>
            <w:r w:rsidRPr="001E3F8A">
              <w:rPr>
                <w:sz w:val="18"/>
                <w:szCs w:val="18"/>
              </w:rPr>
              <w:t xml:space="preserve">The Ministry of Health – Higher Education collect education and training based </w:t>
            </w:r>
            <w:r w:rsidRPr="001E3F8A">
              <w:rPr>
                <w:rStyle w:val="IntenseQuoteChar"/>
                <w:sz w:val="18"/>
                <w:szCs w:val="16"/>
              </w:rPr>
              <w:t>statistical</w:t>
            </w:r>
            <w:r w:rsidRPr="001E3F8A">
              <w:rPr>
                <w:sz w:val="18"/>
                <w:szCs w:val="18"/>
              </w:rPr>
              <w:t xml:space="preserve"> and </w:t>
            </w:r>
            <w:r w:rsidRPr="001E3F8A">
              <w:rPr>
                <w:rStyle w:val="IntenseQuoteChar"/>
                <w:sz w:val="18"/>
                <w:szCs w:val="16"/>
              </w:rPr>
              <w:t>financial</w:t>
            </w:r>
            <w:r w:rsidRPr="001E3F8A">
              <w:rPr>
                <w:sz w:val="18"/>
                <w:szCs w:val="18"/>
              </w:rPr>
              <w:t xml:space="preserve"> data from the individual MOE licensed universities using the </w:t>
            </w:r>
            <w:r w:rsidRPr="001E3F8A">
              <w:rPr>
                <w:rStyle w:val="IntenseQuoteChar"/>
                <w:sz w:val="18"/>
                <w:szCs w:val="16"/>
              </w:rPr>
              <w:t>Centre for Higher Education Data and Statistics (CHEDS)</w:t>
            </w:r>
            <w:r w:rsidRPr="001E3F8A">
              <w:rPr>
                <w:sz w:val="18"/>
                <w:szCs w:val="18"/>
              </w:rPr>
              <w:t xml:space="preserve"> data collection process. </w:t>
            </w:r>
          </w:p>
          <w:p w14:paraId="53293FF3" w14:textId="77777777" w:rsidR="008F653F" w:rsidRPr="001E3F8A" w:rsidRDefault="000956D0" w:rsidP="000956D0">
            <w:pPr>
              <w:pStyle w:val="ListParagraph"/>
              <w:numPr>
                <w:ilvl w:val="0"/>
                <w:numId w:val="36"/>
              </w:numPr>
              <w:spacing w:before="120" w:after="240"/>
              <w:contextualSpacing w:val="0"/>
              <w:jc w:val="left"/>
              <w:rPr>
                <w:sz w:val="18"/>
                <w:szCs w:val="18"/>
              </w:rPr>
            </w:pPr>
            <w:r w:rsidRPr="001E3F8A">
              <w:rPr>
                <w:sz w:val="18"/>
                <w:szCs w:val="18"/>
              </w:rPr>
              <w:t>We shall request them to add these additional data requirements into the CHEDS process and aspire to obtain desired data within the end of this year.</w:t>
            </w:r>
          </w:p>
        </w:tc>
      </w:tr>
    </w:tbl>
    <w:p w14:paraId="0C0B7A8A" w14:textId="77777777" w:rsidR="00FA338E" w:rsidRPr="001E3F8A" w:rsidRDefault="00FA338E" w:rsidP="000956D0">
      <w:pPr>
        <w:rPr>
          <w:sz w:val="20"/>
          <w:szCs w:val="20"/>
        </w:rPr>
      </w:pPr>
    </w:p>
    <w:p w14:paraId="2F68B8B4" w14:textId="77777777" w:rsidR="00FA338E" w:rsidRPr="001E3F8A" w:rsidRDefault="00FA338E">
      <w:pPr>
        <w:spacing w:line="264" w:lineRule="auto"/>
        <w:rPr>
          <w:sz w:val="20"/>
          <w:szCs w:val="20"/>
        </w:rPr>
      </w:pPr>
      <w:r w:rsidRPr="001E3F8A">
        <w:rPr>
          <w:sz w:val="20"/>
          <w:szCs w:val="20"/>
        </w:rPr>
        <w:br w:type="page"/>
      </w:r>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FA338E" w:rsidRPr="001E3F8A" w14:paraId="4963EB6F" w14:textId="77777777" w:rsidTr="0005785F">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5F82B08C" w14:textId="77777777" w:rsidR="00FA338E" w:rsidRPr="001E3F8A" w:rsidRDefault="00FA338E" w:rsidP="0005785F">
            <w:pPr>
              <w:rPr>
                <w:color w:val="FFFFFF" w:themeColor="background1"/>
                <w:sz w:val="20"/>
                <w:szCs w:val="20"/>
              </w:rPr>
            </w:pPr>
            <w:r w:rsidRPr="001E3F8A">
              <w:rPr>
                <w:color w:val="FFFFFF" w:themeColor="background1"/>
                <w:sz w:val="20"/>
                <w:szCs w:val="20"/>
              </w:rPr>
              <w:lastRenderedPageBreak/>
              <w:t>Indicator</w:t>
            </w:r>
          </w:p>
        </w:tc>
        <w:tc>
          <w:tcPr>
            <w:tcW w:w="6387" w:type="dxa"/>
          </w:tcPr>
          <w:p w14:paraId="33BBDEED" w14:textId="77777777" w:rsidR="00FA338E" w:rsidRPr="001E3F8A" w:rsidRDefault="00FA338E" w:rsidP="0005785F">
            <w:pPr>
              <w:jc w:val="left"/>
              <w:rPr>
                <w:color w:val="FFFFFF" w:themeColor="background1"/>
                <w:sz w:val="20"/>
                <w:szCs w:val="20"/>
              </w:rPr>
            </w:pPr>
            <w:r w:rsidRPr="001E3F8A">
              <w:rPr>
                <w:color w:val="FFFFFF" w:themeColor="background1"/>
                <w:sz w:val="20"/>
                <w:szCs w:val="20"/>
              </w:rPr>
              <w:t>All indicators of this module relating to Applications, Admissions, Graduation and Drop-outs</w:t>
            </w:r>
          </w:p>
        </w:tc>
      </w:tr>
      <w:tr w:rsidR="00FA338E" w:rsidRPr="001E3F8A" w14:paraId="308A5CFC" w14:textId="77777777" w:rsidTr="0005785F">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194BEA27" w14:textId="77777777" w:rsidR="00FA338E" w:rsidRPr="001E3F8A" w:rsidRDefault="00FA338E" w:rsidP="0005785F">
            <w:pPr>
              <w:rPr>
                <w:b/>
                <w:bCs/>
                <w:sz w:val="18"/>
                <w:szCs w:val="18"/>
              </w:rPr>
            </w:pPr>
            <w:r w:rsidRPr="001E3F8A">
              <w:rPr>
                <w:b/>
                <w:bCs/>
                <w:sz w:val="18"/>
                <w:szCs w:val="18"/>
              </w:rPr>
              <w:t>Overview</w:t>
            </w:r>
          </w:p>
        </w:tc>
        <w:tc>
          <w:tcPr>
            <w:tcW w:w="6387" w:type="dxa"/>
          </w:tcPr>
          <w:p w14:paraId="10629211" w14:textId="77777777" w:rsidR="00FA338E" w:rsidRPr="001E3F8A" w:rsidRDefault="00FA338E" w:rsidP="0005785F">
            <w:pPr>
              <w:jc w:val="left"/>
              <w:rPr>
                <w:sz w:val="18"/>
                <w:szCs w:val="18"/>
              </w:rPr>
            </w:pPr>
            <w:r w:rsidRPr="001E3F8A">
              <w:rPr>
                <w:sz w:val="18"/>
                <w:szCs w:val="18"/>
              </w:rPr>
              <w:t>These indicators focus around health worker education and training institutions, and information on applications, admissions, exit / drop-out and graduation.</w:t>
            </w:r>
          </w:p>
        </w:tc>
      </w:tr>
      <w:tr w:rsidR="00FA338E" w:rsidRPr="001E3F8A" w14:paraId="3A4F0744" w14:textId="77777777" w:rsidTr="0005785F">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471DFBF9" w14:textId="77777777" w:rsidR="00FA338E" w:rsidRPr="001E3F8A" w:rsidRDefault="00FA338E" w:rsidP="0005785F">
            <w:pPr>
              <w:rPr>
                <w:b/>
                <w:bCs/>
                <w:sz w:val="18"/>
                <w:szCs w:val="18"/>
              </w:rPr>
            </w:pPr>
            <w:r w:rsidRPr="001E3F8A">
              <w:rPr>
                <w:b/>
                <w:bCs/>
                <w:sz w:val="18"/>
                <w:szCs w:val="18"/>
              </w:rPr>
              <w:t>Challenge</w:t>
            </w:r>
          </w:p>
        </w:tc>
        <w:tc>
          <w:tcPr>
            <w:tcW w:w="6387" w:type="dxa"/>
          </w:tcPr>
          <w:p w14:paraId="645863C9" w14:textId="77777777" w:rsidR="00FA338E" w:rsidRPr="001E3F8A" w:rsidRDefault="00FA338E" w:rsidP="002075BB">
            <w:pPr>
              <w:pStyle w:val="ListParagraph"/>
              <w:numPr>
                <w:ilvl w:val="0"/>
                <w:numId w:val="36"/>
              </w:numPr>
              <w:spacing w:before="120" w:after="240"/>
              <w:contextualSpacing w:val="0"/>
              <w:jc w:val="left"/>
              <w:rPr>
                <w:sz w:val="18"/>
                <w:szCs w:val="18"/>
              </w:rPr>
            </w:pPr>
            <w:r w:rsidRPr="001E3F8A">
              <w:rPr>
                <w:sz w:val="18"/>
                <w:szCs w:val="18"/>
              </w:rPr>
              <w:t xml:space="preserve">We have received data like </w:t>
            </w:r>
            <w:r w:rsidRPr="001E3F8A">
              <w:rPr>
                <w:rStyle w:val="IntenseQuoteChar"/>
                <w:sz w:val="18"/>
                <w:szCs w:val="16"/>
              </w:rPr>
              <w:t>Applications</w:t>
            </w:r>
            <w:r w:rsidRPr="001E3F8A">
              <w:rPr>
                <w:sz w:val="18"/>
                <w:szCs w:val="18"/>
              </w:rPr>
              <w:t xml:space="preserve">, </w:t>
            </w:r>
            <w:r w:rsidRPr="001E3F8A">
              <w:rPr>
                <w:rStyle w:val="IntenseQuoteChar"/>
                <w:sz w:val="18"/>
                <w:szCs w:val="16"/>
              </w:rPr>
              <w:t>Enrollments</w:t>
            </w:r>
            <w:r w:rsidRPr="001E3F8A">
              <w:rPr>
                <w:sz w:val="18"/>
                <w:szCs w:val="18"/>
              </w:rPr>
              <w:t xml:space="preserve"> and </w:t>
            </w:r>
            <w:r w:rsidRPr="001E3F8A">
              <w:rPr>
                <w:rStyle w:val="IntenseQuoteChar"/>
                <w:sz w:val="18"/>
                <w:szCs w:val="16"/>
              </w:rPr>
              <w:t>Graduates</w:t>
            </w:r>
            <w:r w:rsidRPr="001E3F8A">
              <w:rPr>
                <w:sz w:val="18"/>
                <w:szCs w:val="18"/>
              </w:rPr>
              <w:t xml:space="preserve"> data specific to certain healthcare specializations from the </w:t>
            </w:r>
            <w:r w:rsidRPr="001E3F8A">
              <w:rPr>
                <w:rStyle w:val="IntenseQuoteChar"/>
                <w:sz w:val="18"/>
                <w:szCs w:val="16"/>
              </w:rPr>
              <w:t>Ministry of Education</w:t>
            </w:r>
            <w:r w:rsidRPr="001E3F8A">
              <w:rPr>
                <w:sz w:val="18"/>
                <w:szCs w:val="18"/>
              </w:rPr>
              <w:t>.</w:t>
            </w:r>
          </w:p>
          <w:p w14:paraId="2DF8F82D" w14:textId="77777777" w:rsidR="002075BB" w:rsidRPr="001E3F8A" w:rsidRDefault="002075BB" w:rsidP="002075BB">
            <w:pPr>
              <w:pStyle w:val="ListParagraph"/>
              <w:numPr>
                <w:ilvl w:val="0"/>
                <w:numId w:val="36"/>
              </w:numPr>
              <w:spacing w:before="120" w:after="240"/>
              <w:jc w:val="left"/>
              <w:rPr>
                <w:sz w:val="18"/>
                <w:szCs w:val="18"/>
              </w:rPr>
            </w:pPr>
            <w:r w:rsidRPr="001E3F8A">
              <w:rPr>
                <w:sz w:val="18"/>
                <w:szCs w:val="18"/>
              </w:rPr>
              <w:t xml:space="preserve">However the same data is yet to be obtained from the below </w:t>
            </w:r>
            <w:r w:rsidRPr="001E3F8A">
              <w:rPr>
                <w:rStyle w:val="IntenseQuoteChar"/>
                <w:sz w:val="18"/>
                <w:szCs w:val="16"/>
              </w:rPr>
              <w:t>Free Zones</w:t>
            </w:r>
            <w:r w:rsidRPr="001E3F8A">
              <w:rPr>
                <w:sz w:val="18"/>
                <w:szCs w:val="18"/>
              </w:rPr>
              <w:t xml:space="preserve"> namely:</w:t>
            </w:r>
          </w:p>
          <w:p w14:paraId="4355AE3D" w14:textId="77777777" w:rsidR="002075BB" w:rsidRPr="001E3F8A" w:rsidRDefault="002075BB" w:rsidP="002075BB">
            <w:pPr>
              <w:pStyle w:val="ListParagraph"/>
              <w:numPr>
                <w:ilvl w:val="1"/>
                <w:numId w:val="36"/>
              </w:numPr>
              <w:spacing w:before="120" w:after="240"/>
              <w:jc w:val="left"/>
              <w:rPr>
                <w:sz w:val="18"/>
                <w:szCs w:val="18"/>
              </w:rPr>
            </w:pPr>
            <w:r w:rsidRPr="001E3F8A">
              <w:rPr>
                <w:sz w:val="18"/>
                <w:szCs w:val="18"/>
              </w:rPr>
              <w:t>Knowledge and Human Development Authority (KHDA)</w:t>
            </w:r>
          </w:p>
          <w:p w14:paraId="490A3679" w14:textId="77777777" w:rsidR="002075BB" w:rsidRPr="001E3F8A" w:rsidRDefault="002075BB" w:rsidP="002075BB">
            <w:pPr>
              <w:pStyle w:val="ListParagraph"/>
              <w:numPr>
                <w:ilvl w:val="1"/>
                <w:numId w:val="36"/>
              </w:numPr>
              <w:spacing w:before="120" w:after="240"/>
              <w:contextualSpacing w:val="0"/>
              <w:jc w:val="left"/>
              <w:rPr>
                <w:sz w:val="18"/>
                <w:szCs w:val="18"/>
              </w:rPr>
            </w:pPr>
            <w:r w:rsidRPr="001E3F8A">
              <w:rPr>
                <w:sz w:val="18"/>
                <w:szCs w:val="18"/>
              </w:rPr>
              <w:t xml:space="preserve">Fujairah </w:t>
            </w:r>
          </w:p>
          <w:p w14:paraId="27D89168" w14:textId="29588313" w:rsidR="00FA338E" w:rsidRPr="001E3F8A" w:rsidRDefault="002075BB" w:rsidP="002075BB">
            <w:pPr>
              <w:pStyle w:val="ListParagraph"/>
              <w:numPr>
                <w:ilvl w:val="0"/>
                <w:numId w:val="36"/>
              </w:numPr>
              <w:spacing w:before="120" w:after="240"/>
              <w:contextualSpacing w:val="0"/>
              <w:jc w:val="left"/>
              <w:rPr>
                <w:sz w:val="18"/>
                <w:szCs w:val="18"/>
              </w:rPr>
            </w:pPr>
            <w:r w:rsidRPr="001E3F8A">
              <w:rPr>
                <w:sz w:val="18"/>
                <w:szCs w:val="18"/>
              </w:rPr>
              <w:t xml:space="preserve">We received confirmation from </w:t>
            </w:r>
            <w:r w:rsidRPr="001E3F8A">
              <w:rPr>
                <w:rStyle w:val="IntenseQuoteChar"/>
                <w:sz w:val="18"/>
                <w:szCs w:val="16"/>
              </w:rPr>
              <w:t>RAK free</w:t>
            </w:r>
            <w:r w:rsidR="00AD2CD7">
              <w:rPr>
                <w:rStyle w:val="IntenseQuoteChar"/>
                <w:sz w:val="18"/>
                <w:szCs w:val="16"/>
              </w:rPr>
              <w:t xml:space="preserve"> </w:t>
            </w:r>
            <w:r w:rsidRPr="001E3F8A">
              <w:rPr>
                <w:rStyle w:val="IntenseQuoteChar"/>
                <w:sz w:val="18"/>
                <w:szCs w:val="16"/>
              </w:rPr>
              <w:t>zone</w:t>
            </w:r>
            <w:r w:rsidRPr="001E3F8A">
              <w:rPr>
                <w:sz w:val="18"/>
                <w:szCs w:val="18"/>
              </w:rPr>
              <w:t xml:space="preserve"> that their institutions do not conduct healthcare based trainings hence are excluded from this data.</w:t>
            </w:r>
          </w:p>
        </w:tc>
      </w:tr>
      <w:tr w:rsidR="00FA338E" w:rsidRPr="001E3F8A" w14:paraId="272CB8EB" w14:textId="77777777" w:rsidTr="007E7392">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04D6964C" w14:textId="77777777" w:rsidR="00FA338E" w:rsidRPr="001E3F8A" w:rsidRDefault="00FA338E" w:rsidP="0005785F">
            <w:pPr>
              <w:rPr>
                <w:b/>
                <w:bCs/>
                <w:sz w:val="18"/>
                <w:szCs w:val="18"/>
              </w:rPr>
            </w:pPr>
            <w:r w:rsidRPr="001E3F8A">
              <w:rPr>
                <w:b/>
                <w:bCs/>
                <w:sz w:val="18"/>
                <w:szCs w:val="18"/>
              </w:rPr>
              <w:t>Action</w:t>
            </w:r>
          </w:p>
        </w:tc>
        <w:tc>
          <w:tcPr>
            <w:tcW w:w="6387" w:type="dxa"/>
          </w:tcPr>
          <w:p w14:paraId="375085E0" w14:textId="4CF55E95" w:rsidR="00FB0DF8" w:rsidRPr="001E3F8A" w:rsidRDefault="00B16DAC" w:rsidP="00021F2A">
            <w:pPr>
              <w:pStyle w:val="ListParagraph"/>
              <w:numPr>
                <w:ilvl w:val="0"/>
                <w:numId w:val="36"/>
              </w:numPr>
              <w:spacing w:before="120" w:after="240"/>
              <w:contextualSpacing w:val="0"/>
              <w:jc w:val="left"/>
              <w:rPr>
                <w:sz w:val="18"/>
                <w:szCs w:val="18"/>
              </w:rPr>
            </w:pPr>
            <w:r w:rsidRPr="001E3F8A">
              <w:rPr>
                <w:sz w:val="18"/>
                <w:szCs w:val="18"/>
              </w:rPr>
              <w:t xml:space="preserve">We shall be closely working with </w:t>
            </w:r>
            <w:r w:rsidRPr="001E3F8A">
              <w:rPr>
                <w:rStyle w:val="IntenseQuoteChar"/>
                <w:sz w:val="18"/>
                <w:szCs w:val="16"/>
              </w:rPr>
              <w:t>Ministry of Education</w:t>
            </w:r>
            <w:r w:rsidRPr="001E3F8A">
              <w:rPr>
                <w:sz w:val="18"/>
                <w:szCs w:val="18"/>
              </w:rPr>
              <w:t xml:space="preserve"> for following-up with the other </w:t>
            </w:r>
            <w:r w:rsidRPr="001E3F8A">
              <w:rPr>
                <w:rStyle w:val="IntenseQuoteChar"/>
                <w:sz w:val="18"/>
                <w:szCs w:val="16"/>
              </w:rPr>
              <w:t>free</w:t>
            </w:r>
            <w:r w:rsidR="00296094">
              <w:rPr>
                <w:rStyle w:val="IntenseQuoteChar"/>
                <w:sz w:val="18"/>
                <w:szCs w:val="16"/>
              </w:rPr>
              <w:t xml:space="preserve"> </w:t>
            </w:r>
            <w:r w:rsidRPr="001E3F8A">
              <w:rPr>
                <w:rStyle w:val="IntenseQuoteChar"/>
                <w:sz w:val="18"/>
                <w:szCs w:val="16"/>
              </w:rPr>
              <w:t>zones</w:t>
            </w:r>
            <w:r w:rsidRPr="001E3F8A">
              <w:rPr>
                <w:sz w:val="18"/>
                <w:szCs w:val="18"/>
              </w:rPr>
              <w:t xml:space="preserve"> in order to acquire the desired data of this module.</w:t>
            </w:r>
          </w:p>
        </w:tc>
      </w:tr>
    </w:tbl>
    <w:p w14:paraId="79BEE157" w14:textId="77777777" w:rsidR="00F00F24" w:rsidRPr="001E3F8A" w:rsidRDefault="000956D0" w:rsidP="00F621A5">
      <w:pPr>
        <w:rPr>
          <w:sz w:val="20"/>
          <w:szCs w:val="20"/>
        </w:rPr>
      </w:pPr>
      <w:r w:rsidRPr="001E3F8A">
        <w:rPr>
          <w:sz w:val="20"/>
          <w:szCs w:val="20"/>
        </w:rPr>
        <w:br w:type="page"/>
      </w:r>
    </w:p>
    <w:p w14:paraId="2AD7BBDF" w14:textId="77777777" w:rsidR="00F00F24" w:rsidRPr="001E3F8A" w:rsidRDefault="00F00F24" w:rsidP="00F00F24">
      <w:pPr>
        <w:pStyle w:val="Heading3"/>
        <w:rPr>
          <w:sz w:val="22"/>
          <w:szCs w:val="22"/>
        </w:rPr>
      </w:pPr>
      <w:bookmarkStart w:id="144" w:name="_Ref54644505"/>
      <w:bookmarkStart w:id="145" w:name="_Toc61959487"/>
      <w:r w:rsidRPr="001E3F8A">
        <w:rPr>
          <w:sz w:val="22"/>
          <w:szCs w:val="22"/>
        </w:rPr>
        <w:lastRenderedPageBreak/>
        <w:t>Module 4 – Education Finances</w:t>
      </w:r>
      <w:bookmarkEnd w:id="144"/>
      <w:bookmarkEnd w:id="145"/>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F00F24" w:rsidRPr="001E3F8A" w14:paraId="5D1381EE" w14:textId="77777777" w:rsidTr="002233ED">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314F17D4" w14:textId="77777777" w:rsidR="00F00F24" w:rsidRPr="001E3F8A" w:rsidRDefault="00F00F24" w:rsidP="002233ED">
            <w:pPr>
              <w:rPr>
                <w:color w:val="FFFFFF" w:themeColor="background1"/>
                <w:sz w:val="20"/>
                <w:szCs w:val="20"/>
              </w:rPr>
            </w:pPr>
            <w:r w:rsidRPr="001E3F8A">
              <w:rPr>
                <w:color w:val="FFFFFF" w:themeColor="background1"/>
                <w:sz w:val="20"/>
                <w:szCs w:val="20"/>
              </w:rPr>
              <w:t>Indicator</w:t>
            </w:r>
          </w:p>
        </w:tc>
        <w:tc>
          <w:tcPr>
            <w:tcW w:w="6387" w:type="dxa"/>
          </w:tcPr>
          <w:p w14:paraId="4251F43C" w14:textId="77777777" w:rsidR="00F00F24" w:rsidRPr="001E3F8A" w:rsidRDefault="00D9729D" w:rsidP="002233ED">
            <w:pPr>
              <w:jc w:val="left"/>
              <w:rPr>
                <w:color w:val="FFFFFF" w:themeColor="background1"/>
                <w:sz w:val="20"/>
                <w:szCs w:val="20"/>
              </w:rPr>
            </w:pPr>
            <w:r w:rsidRPr="001E3F8A">
              <w:rPr>
                <w:color w:val="FFFFFF" w:themeColor="background1"/>
                <w:sz w:val="20"/>
                <w:szCs w:val="20"/>
              </w:rPr>
              <w:t>All indicators of this module relating to Financing of higher education, Investments, Education Expenditure and Lifelong learning</w:t>
            </w:r>
          </w:p>
        </w:tc>
      </w:tr>
      <w:tr w:rsidR="00F00F24" w:rsidRPr="001E3F8A" w14:paraId="00894ED2" w14:textId="77777777" w:rsidTr="002233ED">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506C6306" w14:textId="77777777" w:rsidR="00F00F24" w:rsidRPr="001E3F8A" w:rsidRDefault="00F00F24" w:rsidP="002233ED">
            <w:pPr>
              <w:rPr>
                <w:b/>
                <w:bCs/>
                <w:sz w:val="18"/>
                <w:szCs w:val="18"/>
              </w:rPr>
            </w:pPr>
            <w:r w:rsidRPr="001E3F8A">
              <w:rPr>
                <w:b/>
                <w:bCs/>
                <w:sz w:val="18"/>
                <w:szCs w:val="18"/>
              </w:rPr>
              <w:t>Overview</w:t>
            </w:r>
          </w:p>
        </w:tc>
        <w:tc>
          <w:tcPr>
            <w:tcW w:w="6387" w:type="dxa"/>
          </w:tcPr>
          <w:p w14:paraId="691FB5AB" w14:textId="77777777" w:rsidR="00F00F24" w:rsidRPr="001E3F8A" w:rsidRDefault="00204465" w:rsidP="00902068">
            <w:pPr>
              <w:spacing w:before="120" w:after="240"/>
              <w:jc w:val="left"/>
              <w:rPr>
                <w:sz w:val="18"/>
                <w:szCs w:val="18"/>
              </w:rPr>
            </w:pPr>
            <w:r w:rsidRPr="001E3F8A">
              <w:rPr>
                <w:sz w:val="18"/>
                <w:szCs w:val="18"/>
              </w:rPr>
              <w:t xml:space="preserve">These indicators focus around </w:t>
            </w:r>
            <w:r w:rsidRPr="001E3F8A">
              <w:rPr>
                <w:rStyle w:val="IntenseQuoteChar"/>
                <w:sz w:val="18"/>
                <w:szCs w:val="16"/>
              </w:rPr>
              <w:t>expenditures</w:t>
            </w:r>
            <w:r w:rsidRPr="001E3F8A">
              <w:rPr>
                <w:sz w:val="18"/>
                <w:szCs w:val="18"/>
              </w:rPr>
              <w:t xml:space="preserve"> and </w:t>
            </w:r>
            <w:r w:rsidRPr="001E3F8A">
              <w:rPr>
                <w:rStyle w:val="IntenseQuoteChar"/>
                <w:sz w:val="18"/>
                <w:szCs w:val="16"/>
              </w:rPr>
              <w:t>investments</w:t>
            </w:r>
            <w:r w:rsidRPr="001E3F8A">
              <w:rPr>
                <w:sz w:val="18"/>
                <w:szCs w:val="18"/>
              </w:rPr>
              <w:t xml:space="preserve"> incurred towards health workforce education.</w:t>
            </w:r>
          </w:p>
        </w:tc>
      </w:tr>
      <w:tr w:rsidR="00F00F24" w:rsidRPr="001E3F8A" w14:paraId="19ACA3A4" w14:textId="77777777" w:rsidTr="002233ED">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2EA17EC5" w14:textId="77777777" w:rsidR="00F00F24" w:rsidRPr="001E3F8A" w:rsidRDefault="00F00F24" w:rsidP="002233ED">
            <w:pPr>
              <w:rPr>
                <w:b/>
                <w:bCs/>
                <w:sz w:val="18"/>
                <w:szCs w:val="18"/>
              </w:rPr>
            </w:pPr>
            <w:r w:rsidRPr="001E3F8A">
              <w:rPr>
                <w:b/>
                <w:bCs/>
                <w:sz w:val="18"/>
                <w:szCs w:val="18"/>
              </w:rPr>
              <w:t>Challenge</w:t>
            </w:r>
          </w:p>
        </w:tc>
        <w:tc>
          <w:tcPr>
            <w:tcW w:w="6387" w:type="dxa"/>
          </w:tcPr>
          <w:p w14:paraId="0489130E" w14:textId="77777777" w:rsidR="00F00F24" w:rsidRPr="001E3F8A" w:rsidRDefault="00902068" w:rsidP="00902068">
            <w:pPr>
              <w:pStyle w:val="ListParagraph"/>
              <w:numPr>
                <w:ilvl w:val="0"/>
                <w:numId w:val="36"/>
              </w:numPr>
              <w:spacing w:before="120" w:after="240"/>
              <w:contextualSpacing w:val="0"/>
              <w:jc w:val="left"/>
              <w:rPr>
                <w:sz w:val="18"/>
                <w:szCs w:val="18"/>
              </w:rPr>
            </w:pPr>
            <w:r w:rsidRPr="001E3F8A">
              <w:rPr>
                <w:sz w:val="18"/>
                <w:szCs w:val="18"/>
              </w:rPr>
              <w:t xml:space="preserve">The expenditure towards health education and training has to be </w:t>
            </w:r>
            <w:r w:rsidRPr="001E3F8A">
              <w:rPr>
                <w:rStyle w:val="IntenseQuoteChar"/>
                <w:sz w:val="18"/>
                <w:szCs w:val="16"/>
              </w:rPr>
              <w:t>independently captured</w:t>
            </w:r>
            <w:r w:rsidRPr="001E3F8A">
              <w:rPr>
                <w:sz w:val="18"/>
                <w:szCs w:val="18"/>
              </w:rPr>
              <w:t xml:space="preserve"> from applicable MOE </w:t>
            </w:r>
            <w:r w:rsidRPr="001E3F8A">
              <w:rPr>
                <w:rStyle w:val="IntenseQuoteChar"/>
                <w:sz w:val="18"/>
                <w:szCs w:val="16"/>
              </w:rPr>
              <w:t>licensed universities</w:t>
            </w:r>
            <w:r w:rsidRPr="001E3F8A">
              <w:rPr>
                <w:sz w:val="18"/>
                <w:szCs w:val="18"/>
              </w:rPr>
              <w:t>.</w:t>
            </w:r>
          </w:p>
        </w:tc>
      </w:tr>
      <w:tr w:rsidR="00F00F24" w:rsidRPr="001E3F8A" w14:paraId="05ACAA54" w14:textId="77777777" w:rsidTr="002233ED">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0F0E9878" w14:textId="77777777" w:rsidR="00F00F24" w:rsidRPr="001E3F8A" w:rsidRDefault="00F00F24" w:rsidP="002233ED">
            <w:pPr>
              <w:rPr>
                <w:b/>
                <w:bCs/>
                <w:sz w:val="18"/>
                <w:szCs w:val="18"/>
              </w:rPr>
            </w:pPr>
            <w:r w:rsidRPr="001E3F8A">
              <w:rPr>
                <w:b/>
                <w:bCs/>
                <w:sz w:val="18"/>
                <w:szCs w:val="18"/>
              </w:rPr>
              <w:t>Action</w:t>
            </w:r>
          </w:p>
        </w:tc>
        <w:tc>
          <w:tcPr>
            <w:tcW w:w="6387" w:type="dxa"/>
          </w:tcPr>
          <w:p w14:paraId="3DFBF32C" w14:textId="77777777" w:rsidR="00F00F24" w:rsidRPr="001E3F8A" w:rsidRDefault="00902068" w:rsidP="00902068">
            <w:pPr>
              <w:pStyle w:val="ListParagraph"/>
              <w:numPr>
                <w:ilvl w:val="0"/>
                <w:numId w:val="36"/>
              </w:numPr>
              <w:spacing w:before="120" w:after="240"/>
              <w:contextualSpacing w:val="0"/>
              <w:jc w:val="left"/>
              <w:rPr>
                <w:sz w:val="18"/>
                <w:szCs w:val="18"/>
              </w:rPr>
            </w:pPr>
            <w:r w:rsidRPr="001E3F8A">
              <w:rPr>
                <w:sz w:val="18"/>
                <w:szCs w:val="18"/>
              </w:rPr>
              <w:t xml:space="preserve">We have contacted a focal point from the Ministry of Education – Higher Education to provide us </w:t>
            </w:r>
            <w:r w:rsidRPr="001E3F8A">
              <w:rPr>
                <w:rStyle w:val="IntenseQuoteChar"/>
                <w:sz w:val="18"/>
                <w:szCs w:val="16"/>
              </w:rPr>
              <w:t xml:space="preserve">single point of contact </w:t>
            </w:r>
            <w:r w:rsidRPr="001E3F8A">
              <w:rPr>
                <w:sz w:val="18"/>
                <w:szCs w:val="18"/>
              </w:rPr>
              <w:t>information for each of the universities so that we can individually obtain the desired data from them.</w:t>
            </w:r>
          </w:p>
        </w:tc>
      </w:tr>
    </w:tbl>
    <w:p w14:paraId="4C0F1150" w14:textId="77777777" w:rsidR="00582788" w:rsidRPr="001E3F8A" w:rsidRDefault="00582788" w:rsidP="00D563E1">
      <w:pPr>
        <w:rPr>
          <w:sz w:val="20"/>
          <w:szCs w:val="20"/>
        </w:rPr>
      </w:pPr>
    </w:p>
    <w:p w14:paraId="7917F7C3" w14:textId="77777777" w:rsidR="00582788" w:rsidRPr="001E3F8A" w:rsidRDefault="00582788">
      <w:pPr>
        <w:spacing w:line="264" w:lineRule="auto"/>
        <w:rPr>
          <w:sz w:val="20"/>
          <w:szCs w:val="20"/>
        </w:rPr>
      </w:pPr>
      <w:r w:rsidRPr="001E3F8A">
        <w:rPr>
          <w:sz w:val="20"/>
          <w:szCs w:val="20"/>
        </w:rPr>
        <w:br w:type="page"/>
      </w:r>
    </w:p>
    <w:p w14:paraId="2788DB8B" w14:textId="77777777" w:rsidR="00582788" w:rsidRPr="001E3F8A" w:rsidRDefault="00582788" w:rsidP="00582788">
      <w:pPr>
        <w:pStyle w:val="Heading3"/>
        <w:rPr>
          <w:sz w:val="22"/>
          <w:szCs w:val="22"/>
        </w:rPr>
      </w:pPr>
      <w:bookmarkStart w:id="146" w:name="_Ref54644529"/>
      <w:bookmarkStart w:id="147" w:name="_Toc61959488"/>
      <w:r w:rsidRPr="001E3F8A">
        <w:rPr>
          <w:sz w:val="22"/>
          <w:szCs w:val="22"/>
        </w:rPr>
        <w:lastRenderedPageBreak/>
        <w:t>Module 5 – Health Labour Market Flows</w:t>
      </w:r>
      <w:bookmarkEnd w:id="146"/>
      <w:bookmarkEnd w:id="147"/>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582788" w:rsidRPr="001E3F8A" w14:paraId="0D192584" w14:textId="77777777" w:rsidTr="002233ED">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485B25F5" w14:textId="77777777" w:rsidR="00582788" w:rsidRPr="001E3F8A" w:rsidRDefault="00582788" w:rsidP="002233ED">
            <w:pPr>
              <w:rPr>
                <w:color w:val="FFFFFF" w:themeColor="background1"/>
                <w:sz w:val="20"/>
                <w:szCs w:val="20"/>
              </w:rPr>
            </w:pPr>
            <w:r w:rsidRPr="001E3F8A">
              <w:rPr>
                <w:color w:val="FFFFFF" w:themeColor="background1"/>
                <w:sz w:val="20"/>
                <w:szCs w:val="20"/>
              </w:rPr>
              <w:t>Indicator</w:t>
            </w:r>
          </w:p>
        </w:tc>
        <w:tc>
          <w:tcPr>
            <w:tcW w:w="6387" w:type="dxa"/>
          </w:tcPr>
          <w:p w14:paraId="6BCC0643" w14:textId="77777777" w:rsidR="00582788" w:rsidRPr="001E3F8A" w:rsidRDefault="000E40A1" w:rsidP="002233ED">
            <w:pPr>
              <w:jc w:val="left"/>
              <w:rPr>
                <w:color w:val="FFFFFF" w:themeColor="background1"/>
                <w:sz w:val="20"/>
                <w:szCs w:val="20"/>
              </w:rPr>
            </w:pPr>
            <w:r w:rsidRPr="001E3F8A">
              <w:rPr>
                <w:color w:val="FFFFFF" w:themeColor="background1"/>
                <w:sz w:val="20"/>
                <w:szCs w:val="20"/>
              </w:rPr>
              <w:t>All indicators of this module relating to Labour Market Entries, Exits and Imbalances</w:t>
            </w:r>
          </w:p>
        </w:tc>
      </w:tr>
      <w:tr w:rsidR="00582788" w:rsidRPr="001E3F8A" w14:paraId="12F7C4B5" w14:textId="77777777" w:rsidTr="002233ED">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18C0DF18" w14:textId="77777777" w:rsidR="00582788" w:rsidRPr="001E3F8A" w:rsidRDefault="00582788" w:rsidP="002233ED">
            <w:pPr>
              <w:rPr>
                <w:b/>
                <w:bCs/>
                <w:sz w:val="18"/>
                <w:szCs w:val="18"/>
              </w:rPr>
            </w:pPr>
            <w:r w:rsidRPr="001E3F8A">
              <w:rPr>
                <w:b/>
                <w:bCs/>
                <w:sz w:val="18"/>
                <w:szCs w:val="18"/>
              </w:rPr>
              <w:t>Overview</w:t>
            </w:r>
          </w:p>
        </w:tc>
        <w:tc>
          <w:tcPr>
            <w:tcW w:w="6387" w:type="dxa"/>
          </w:tcPr>
          <w:p w14:paraId="3A3B60A7" w14:textId="77777777" w:rsidR="00582788" w:rsidRPr="001E3F8A" w:rsidRDefault="000E40A1" w:rsidP="002233ED">
            <w:pPr>
              <w:spacing w:before="120" w:after="240"/>
              <w:jc w:val="left"/>
              <w:rPr>
                <w:sz w:val="18"/>
                <w:szCs w:val="18"/>
              </w:rPr>
            </w:pPr>
            <w:r w:rsidRPr="001E3F8A">
              <w:rPr>
                <w:sz w:val="18"/>
                <w:szCs w:val="18"/>
              </w:rPr>
              <w:t xml:space="preserve">Data in this module mainly relates to </w:t>
            </w:r>
            <w:r w:rsidRPr="001E3F8A">
              <w:rPr>
                <w:rStyle w:val="IntenseQuoteChar"/>
                <w:sz w:val="18"/>
                <w:szCs w:val="16"/>
              </w:rPr>
              <w:t>newly active workers</w:t>
            </w:r>
            <w:r w:rsidRPr="001E3F8A">
              <w:rPr>
                <w:sz w:val="18"/>
                <w:szCs w:val="18"/>
              </w:rPr>
              <w:t xml:space="preserve"> who have just </w:t>
            </w:r>
            <w:r w:rsidRPr="001E3F8A">
              <w:rPr>
                <w:rStyle w:val="IntenseQuoteChar"/>
                <w:sz w:val="18"/>
                <w:szCs w:val="16"/>
              </w:rPr>
              <w:t>entered</w:t>
            </w:r>
            <w:r w:rsidRPr="001E3F8A">
              <w:rPr>
                <w:sz w:val="18"/>
                <w:szCs w:val="18"/>
              </w:rPr>
              <w:t xml:space="preserve"> the UAE health labour market and </w:t>
            </w:r>
            <w:r w:rsidRPr="001E3F8A">
              <w:rPr>
                <w:rStyle w:val="IntenseQuoteChar"/>
                <w:sz w:val="18"/>
                <w:szCs w:val="16"/>
              </w:rPr>
              <w:t>existing active workers</w:t>
            </w:r>
            <w:r w:rsidRPr="001E3F8A">
              <w:rPr>
                <w:sz w:val="18"/>
                <w:szCs w:val="18"/>
              </w:rPr>
              <w:t xml:space="preserve"> who had voluntarily/involuntarily </w:t>
            </w:r>
            <w:r w:rsidRPr="001E3F8A">
              <w:rPr>
                <w:rStyle w:val="IntenseQuoteChar"/>
                <w:sz w:val="18"/>
                <w:szCs w:val="16"/>
              </w:rPr>
              <w:t>left</w:t>
            </w:r>
            <w:r w:rsidRPr="001E3F8A">
              <w:rPr>
                <w:sz w:val="18"/>
                <w:szCs w:val="18"/>
              </w:rPr>
              <w:t xml:space="preserve"> the market.</w:t>
            </w:r>
          </w:p>
        </w:tc>
      </w:tr>
      <w:tr w:rsidR="00582788" w:rsidRPr="001E3F8A" w14:paraId="3F7BE37F" w14:textId="77777777" w:rsidTr="002233ED">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464205A8" w14:textId="77777777" w:rsidR="00582788" w:rsidRPr="001E3F8A" w:rsidRDefault="00582788" w:rsidP="002233ED">
            <w:pPr>
              <w:rPr>
                <w:b/>
                <w:bCs/>
                <w:sz w:val="18"/>
                <w:szCs w:val="18"/>
              </w:rPr>
            </w:pPr>
            <w:r w:rsidRPr="001E3F8A">
              <w:rPr>
                <w:b/>
                <w:bCs/>
                <w:sz w:val="18"/>
                <w:szCs w:val="18"/>
              </w:rPr>
              <w:t>Challenge</w:t>
            </w:r>
          </w:p>
        </w:tc>
        <w:tc>
          <w:tcPr>
            <w:tcW w:w="6387" w:type="dxa"/>
          </w:tcPr>
          <w:p w14:paraId="6DDFD6D2" w14:textId="77777777" w:rsidR="000E40A1" w:rsidRPr="001E3F8A" w:rsidRDefault="000E40A1" w:rsidP="00BE0928">
            <w:pPr>
              <w:pStyle w:val="ListParagraph"/>
              <w:numPr>
                <w:ilvl w:val="0"/>
                <w:numId w:val="36"/>
              </w:numPr>
              <w:spacing w:before="120" w:after="240"/>
              <w:contextualSpacing w:val="0"/>
              <w:jc w:val="left"/>
              <w:rPr>
                <w:sz w:val="18"/>
                <w:szCs w:val="18"/>
              </w:rPr>
            </w:pPr>
            <w:r w:rsidRPr="001E3F8A">
              <w:rPr>
                <w:sz w:val="18"/>
                <w:szCs w:val="18"/>
              </w:rPr>
              <w:t xml:space="preserve">Majority of stakeholders have data on individuals who were </w:t>
            </w:r>
            <w:r w:rsidRPr="001E3F8A">
              <w:rPr>
                <w:rStyle w:val="IntenseQuoteChar"/>
                <w:sz w:val="18"/>
                <w:szCs w:val="16"/>
              </w:rPr>
              <w:t xml:space="preserve">licensed </w:t>
            </w:r>
            <w:r w:rsidRPr="001E3F8A">
              <w:rPr>
                <w:sz w:val="20"/>
                <w:szCs w:val="18"/>
              </w:rPr>
              <w:t>in</w:t>
            </w:r>
            <w:r w:rsidRPr="001E3F8A">
              <w:rPr>
                <w:sz w:val="18"/>
                <w:szCs w:val="18"/>
              </w:rPr>
              <w:t xml:space="preserve"> their organization however, they do not have data confirming that those individuals were </w:t>
            </w:r>
            <w:r w:rsidRPr="001E3F8A">
              <w:rPr>
                <w:rStyle w:val="IntenseQuoteChar"/>
                <w:sz w:val="18"/>
                <w:szCs w:val="16"/>
              </w:rPr>
              <w:t>newly active</w:t>
            </w:r>
            <w:r w:rsidRPr="001E3F8A">
              <w:rPr>
                <w:sz w:val="18"/>
                <w:szCs w:val="18"/>
              </w:rPr>
              <w:t xml:space="preserve"> into the </w:t>
            </w:r>
            <w:r w:rsidRPr="001E3F8A">
              <w:rPr>
                <w:rStyle w:val="IntenseQuoteChar"/>
                <w:sz w:val="18"/>
                <w:szCs w:val="16"/>
              </w:rPr>
              <w:t>UAE</w:t>
            </w:r>
            <w:r w:rsidRPr="001E3F8A">
              <w:rPr>
                <w:sz w:val="18"/>
                <w:szCs w:val="18"/>
              </w:rPr>
              <w:t xml:space="preserve"> market.</w:t>
            </w:r>
          </w:p>
          <w:p w14:paraId="3F41197F" w14:textId="622D7B7F" w:rsidR="00582788" w:rsidRPr="001E3F8A" w:rsidRDefault="000E40A1" w:rsidP="00BE0928">
            <w:pPr>
              <w:pStyle w:val="ListParagraph"/>
              <w:numPr>
                <w:ilvl w:val="0"/>
                <w:numId w:val="36"/>
              </w:numPr>
              <w:spacing w:before="120" w:after="240"/>
              <w:contextualSpacing w:val="0"/>
              <w:jc w:val="left"/>
              <w:rPr>
                <w:sz w:val="18"/>
                <w:szCs w:val="18"/>
              </w:rPr>
            </w:pPr>
            <w:r w:rsidRPr="001E3F8A">
              <w:rPr>
                <w:sz w:val="18"/>
                <w:szCs w:val="18"/>
              </w:rPr>
              <w:t xml:space="preserve">Similarly few stakeholders have provided data on </w:t>
            </w:r>
            <w:r w:rsidRPr="001E3F8A">
              <w:rPr>
                <w:rStyle w:val="IntenseQuoteChar"/>
                <w:sz w:val="18"/>
                <w:szCs w:val="16"/>
              </w:rPr>
              <w:t>worker exits</w:t>
            </w:r>
            <w:r w:rsidRPr="001E3F8A">
              <w:rPr>
                <w:sz w:val="18"/>
                <w:szCs w:val="18"/>
              </w:rPr>
              <w:t xml:space="preserve"> </w:t>
            </w:r>
            <w:r w:rsidR="002C57CF" w:rsidRPr="001E3F8A">
              <w:rPr>
                <w:sz w:val="18"/>
                <w:szCs w:val="18"/>
              </w:rPr>
              <w:t>however;</w:t>
            </w:r>
            <w:r w:rsidRPr="001E3F8A">
              <w:rPr>
                <w:sz w:val="18"/>
                <w:szCs w:val="18"/>
              </w:rPr>
              <w:t xml:space="preserve"> those same workers might have joined </w:t>
            </w:r>
            <w:r w:rsidRPr="001E3F8A">
              <w:rPr>
                <w:rStyle w:val="IntenseQuoteChar"/>
                <w:sz w:val="18"/>
                <w:szCs w:val="16"/>
              </w:rPr>
              <w:t xml:space="preserve">other organizations </w:t>
            </w:r>
            <w:r w:rsidRPr="001E3F8A">
              <w:rPr>
                <w:sz w:val="18"/>
                <w:szCs w:val="18"/>
              </w:rPr>
              <w:t>in the same year resulting in incomplete data.</w:t>
            </w:r>
          </w:p>
        </w:tc>
      </w:tr>
      <w:tr w:rsidR="00582788" w:rsidRPr="001E3F8A" w14:paraId="65CCCADC" w14:textId="77777777" w:rsidTr="002233ED">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0ED3481F" w14:textId="77777777" w:rsidR="00582788" w:rsidRPr="001E3F8A" w:rsidRDefault="00582788" w:rsidP="002233ED">
            <w:pPr>
              <w:rPr>
                <w:b/>
                <w:bCs/>
                <w:sz w:val="18"/>
                <w:szCs w:val="18"/>
              </w:rPr>
            </w:pPr>
            <w:r w:rsidRPr="001E3F8A">
              <w:rPr>
                <w:b/>
                <w:bCs/>
                <w:sz w:val="18"/>
                <w:szCs w:val="18"/>
              </w:rPr>
              <w:t>Action</w:t>
            </w:r>
          </w:p>
        </w:tc>
        <w:tc>
          <w:tcPr>
            <w:tcW w:w="6387" w:type="dxa"/>
          </w:tcPr>
          <w:p w14:paraId="5A827D97" w14:textId="77777777" w:rsidR="000E40A1" w:rsidRPr="001E3F8A" w:rsidRDefault="000E40A1" w:rsidP="00BE0928">
            <w:pPr>
              <w:pStyle w:val="ListParagraph"/>
              <w:numPr>
                <w:ilvl w:val="0"/>
                <w:numId w:val="36"/>
              </w:numPr>
              <w:spacing w:before="120" w:after="240"/>
              <w:contextualSpacing w:val="0"/>
              <w:jc w:val="left"/>
              <w:rPr>
                <w:sz w:val="18"/>
                <w:szCs w:val="18"/>
              </w:rPr>
            </w:pPr>
            <w:r w:rsidRPr="001E3F8A">
              <w:rPr>
                <w:sz w:val="18"/>
                <w:szCs w:val="18"/>
              </w:rPr>
              <w:t xml:space="preserve">We need to identify a stakeholder that can provide </w:t>
            </w:r>
            <w:r w:rsidRPr="001E3F8A">
              <w:rPr>
                <w:rStyle w:val="IntenseQuoteChar"/>
                <w:sz w:val="18"/>
                <w:szCs w:val="16"/>
              </w:rPr>
              <w:t>cumulative end of year</w:t>
            </w:r>
            <w:r w:rsidRPr="001E3F8A">
              <w:rPr>
                <w:sz w:val="18"/>
                <w:szCs w:val="18"/>
              </w:rPr>
              <w:t xml:space="preserve"> data on health workers that have </w:t>
            </w:r>
            <w:r w:rsidRPr="001E3F8A">
              <w:rPr>
                <w:rStyle w:val="IntenseQuoteChar"/>
                <w:sz w:val="18"/>
                <w:szCs w:val="16"/>
              </w:rPr>
              <w:t>freshly entered</w:t>
            </w:r>
            <w:r w:rsidRPr="001E3F8A">
              <w:rPr>
                <w:sz w:val="18"/>
                <w:szCs w:val="18"/>
              </w:rPr>
              <w:t xml:space="preserve"> into the UAE health labour market as well as those workers that have become </w:t>
            </w:r>
            <w:r w:rsidRPr="001E3F8A">
              <w:rPr>
                <w:rStyle w:val="IntenseQuoteChar"/>
                <w:sz w:val="18"/>
                <w:szCs w:val="16"/>
              </w:rPr>
              <w:t>unemployed</w:t>
            </w:r>
            <w:r w:rsidRPr="001E3F8A">
              <w:rPr>
                <w:sz w:val="18"/>
                <w:szCs w:val="18"/>
              </w:rPr>
              <w:t xml:space="preserve"> or </w:t>
            </w:r>
            <w:r w:rsidRPr="001E3F8A">
              <w:rPr>
                <w:rStyle w:val="IntenseQuoteChar"/>
                <w:sz w:val="18"/>
                <w:szCs w:val="16"/>
              </w:rPr>
              <w:t>left</w:t>
            </w:r>
            <w:r w:rsidRPr="001E3F8A">
              <w:rPr>
                <w:sz w:val="18"/>
                <w:szCs w:val="18"/>
              </w:rPr>
              <w:t xml:space="preserve"> the market.</w:t>
            </w:r>
          </w:p>
          <w:p w14:paraId="5B18E9C3" w14:textId="77777777" w:rsidR="00582788" w:rsidRPr="001E3F8A" w:rsidRDefault="000E40A1" w:rsidP="00BE0928">
            <w:pPr>
              <w:pStyle w:val="ListParagraph"/>
              <w:numPr>
                <w:ilvl w:val="0"/>
                <w:numId w:val="36"/>
              </w:numPr>
              <w:spacing w:before="120" w:after="240"/>
              <w:contextualSpacing w:val="0"/>
              <w:jc w:val="left"/>
              <w:rPr>
                <w:sz w:val="18"/>
                <w:szCs w:val="18"/>
              </w:rPr>
            </w:pPr>
            <w:r w:rsidRPr="001E3F8A">
              <w:rPr>
                <w:sz w:val="18"/>
                <w:szCs w:val="18"/>
              </w:rPr>
              <w:t xml:space="preserve">We are expecting data for </w:t>
            </w:r>
            <w:r w:rsidRPr="001E3F8A">
              <w:rPr>
                <w:rStyle w:val="IntenseQuoteChar"/>
                <w:sz w:val="18"/>
                <w:szCs w:val="16"/>
              </w:rPr>
              <w:t>Unemployment</w:t>
            </w:r>
            <w:r w:rsidRPr="001E3F8A">
              <w:rPr>
                <w:sz w:val="18"/>
                <w:szCs w:val="18"/>
              </w:rPr>
              <w:t xml:space="preserve"> and </w:t>
            </w:r>
            <w:r w:rsidRPr="001E3F8A">
              <w:rPr>
                <w:rStyle w:val="IntenseQuoteChar"/>
                <w:sz w:val="18"/>
                <w:szCs w:val="16"/>
              </w:rPr>
              <w:t>Vacancy rate</w:t>
            </w:r>
            <w:r w:rsidRPr="001E3F8A">
              <w:rPr>
                <w:sz w:val="18"/>
                <w:szCs w:val="18"/>
              </w:rPr>
              <w:t xml:space="preserve"> from </w:t>
            </w:r>
            <w:r w:rsidRPr="001E3F8A">
              <w:rPr>
                <w:rStyle w:val="IntenseQuoteChar"/>
                <w:sz w:val="18"/>
                <w:szCs w:val="16"/>
              </w:rPr>
              <w:t>FCSA</w:t>
            </w:r>
            <w:r w:rsidRPr="001E3F8A">
              <w:rPr>
                <w:sz w:val="18"/>
                <w:szCs w:val="18"/>
              </w:rPr>
              <w:t>.</w:t>
            </w:r>
          </w:p>
        </w:tc>
      </w:tr>
    </w:tbl>
    <w:p w14:paraId="7C8F3EC6" w14:textId="77777777" w:rsidR="00523F20" w:rsidRPr="001E3F8A" w:rsidRDefault="00523F20" w:rsidP="00D563E1">
      <w:pPr>
        <w:rPr>
          <w:sz w:val="20"/>
          <w:szCs w:val="20"/>
        </w:rPr>
      </w:pPr>
    </w:p>
    <w:p w14:paraId="1E681E81" w14:textId="77777777" w:rsidR="00523F20" w:rsidRPr="001E3F8A" w:rsidRDefault="00523F20">
      <w:pPr>
        <w:spacing w:line="264" w:lineRule="auto"/>
        <w:rPr>
          <w:sz w:val="20"/>
          <w:szCs w:val="20"/>
        </w:rPr>
      </w:pPr>
      <w:r w:rsidRPr="001E3F8A">
        <w:rPr>
          <w:sz w:val="20"/>
          <w:szCs w:val="20"/>
        </w:rPr>
        <w:br w:type="page"/>
      </w:r>
    </w:p>
    <w:p w14:paraId="1B66F5FC" w14:textId="77777777" w:rsidR="00523F20" w:rsidRPr="001E3F8A" w:rsidRDefault="00523F20" w:rsidP="000310BF">
      <w:pPr>
        <w:pStyle w:val="Heading3"/>
        <w:rPr>
          <w:sz w:val="22"/>
          <w:szCs w:val="22"/>
        </w:rPr>
      </w:pPr>
      <w:bookmarkStart w:id="148" w:name="_Ref54644560"/>
      <w:bookmarkStart w:id="149" w:name="_Toc61959489"/>
      <w:r w:rsidRPr="001E3F8A">
        <w:rPr>
          <w:sz w:val="22"/>
          <w:szCs w:val="22"/>
        </w:rPr>
        <w:lastRenderedPageBreak/>
        <w:t xml:space="preserve">Module </w:t>
      </w:r>
      <w:r w:rsidR="000310BF" w:rsidRPr="001E3F8A">
        <w:rPr>
          <w:sz w:val="22"/>
          <w:szCs w:val="22"/>
        </w:rPr>
        <w:t>6</w:t>
      </w:r>
      <w:r w:rsidRPr="001E3F8A">
        <w:rPr>
          <w:sz w:val="22"/>
          <w:szCs w:val="22"/>
        </w:rPr>
        <w:t xml:space="preserve"> – </w:t>
      </w:r>
      <w:r w:rsidR="000310BF" w:rsidRPr="001E3F8A">
        <w:rPr>
          <w:sz w:val="22"/>
          <w:szCs w:val="22"/>
        </w:rPr>
        <w:t>Employment Characteristics and Working Conditions</w:t>
      </w:r>
      <w:bookmarkEnd w:id="148"/>
      <w:bookmarkEnd w:id="149"/>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523F20" w:rsidRPr="001E3F8A" w14:paraId="1F80CFFC" w14:textId="77777777" w:rsidTr="002233ED">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57F78416" w14:textId="77777777" w:rsidR="00523F20" w:rsidRPr="001E3F8A" w:rsidRDefault="00523F20" w:rsidP="002233ED">
            <w:pPr>
              <w:rPr>
                <w:color w:val="FFFFFF" w:themeColor="background1"/>
                <w:sz w:val="20"/>
                <w:szCs w:val="20"/>
              </w:rPr>
            </w:pPr>
            <w:r w:rsidRPr="001E3F8A">
              <w:rPr>
                <w:color w:val="FFFFFF" w:themeColor="background1"/>
                <w:sz w:val="20"/>
                <w:szCs w:val="20"/>
              </w:rPr>
              <w:t>Indicator</w:t>
            </w:r>
          </w:p>
        </w:tc>
        <w:tc>
          <w:tcPr>
            <w:tcW w:w="6387" w:type="dxa"/>
          </w:tcPr>
          <w:p w14:paraId="4D931B08" w14:textId="77777777" w:rsidR="00523F20" w:rsidRPr="001E3F8A" w:rsidRDefault="001F2E2A" w:rsidP="002233ED">
            <w:pPr>
              <w:jc w:val="left"/>
              <w:rPr>
                <w:color w:val="FFFFFF" w:themeColor="background1"/>
                <w:sz w:val="20"/>
                <w:szCs w:val="20"/>
              </w:rPr>
            </w:pPr>
            <w:r w:rsidRPr="001E3F8A">
              <w:rPr>
                <w:color w:val="FFFFFF" w:themeColor="background1"/>
                <w:sz w:val="20"/>
                <w:szCs w:val="20"/>
              </w:rPr>
              <w:t>Health workers with a part-time contract</w:t>
            </w:r>
          </w:p>
        </w:tc>
      </w:tr>
      <w:tr w:rsidR="00523F20" w:rsidRPr="001E3F8A" w14:paraId="2BFE8E7F" w14:textId="77777777" w:rsidTr="002233ED">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2BB7B45D" w14:textId="77777777" w:rsidR="00523F20" w:rsidRPr="001E3F8A" w:rsidRDefault="00523F20" w:rsidP="002233ED">
            <w:pPr>
              <w:rPr>
                <w:b/>
                <w:bCs/>
                <w:sz w:val="18"/>
                <w:szCs w:val="18"/>
              </w:rPr>
            </w:pPr>
            <w:r w:rsidRPr="001E3F8A">
              <w:rPr>
                <w:b/>
                <w:bCs/>
                <w:sz w:val="18"/>
                <w:szCs w:val="18"/>
              </w:rPr>
              <w:t>Overview</w:t>
            </w:r>
          </w:p>
        </w:tc>
        <w:tc>
          <w:tcPr>
            <w:tcW w:w="6387" w:type="dxa"/>
          </w:tcPr>
          <w:p w14:paraId="418F2801" w14:textId="77777777" w:rsidR="00523F20" w:rsidRPr="001E3F8A" w:rsidRDefault="001F2E2A" w:rsidP="002233ED">
            <w:pPr>
              <w:spacing w:before="120" w:after="240"/>
              <w:jc w:val="left"/>
              <w:rPr>
                <w:sz w:val="18"/>
                <w:szCs w:val="18"/>
              </w:rPr>
            </w:pPr>
            <w:r w:rsidRPr="001E3F8A">
              <w:rPr>
                <w:sz w:val="18"/>
                <w:szCs w:val="18"/>
              </w:rPr>
              <w:t xml:space="preserve">This indicator is applicable for those active health workers that work below national standard </w:t>
            </w:r>
            <w:r w:rsidRPr="001E3F8A">
              <w:rPr>
                <w:rStyle w:val="IntenseQuoteChar"/>
                <w:sz w:val="18"/>
                <w:szCs w:val="16"/>
              </w:rPr>
              <w:t>working hours</w:t>
            </w:r>
            <w:r w:rsidRPr="001E3F8A">
              <w:rPr>
                <w:sz w:val="18"/>
                <w:szCs w:val="18"/>
              </w:rPr>
              <w:t xml:space="preserve"> and across </w:t>
            </w:r>
            <w:r w:rsidRPr="001E3F8A">
              <w:rPr>
                <w:rStyle w:val="IntenseQuoteChar"/>
                <w:sz w:val="18"/>
                <w:szCs w:val="16"/>
              </w:rPr>
              <w:t>multiple sectors</w:t>
            </w:r>
            <w:r w:rsidRPr="001E3F8A">
              <w:rPr>
                <w:sz w:val="18"/>
                <w:szCs w:val="18"/>
              </w:rPr>
              <w:t xml:space="preserve"> as well.</w:t>
            </w:r>
          </w:p>
        </w:tc>
      </w:tr>
      <w:tr w:rsidR="00523F20" w:rsidRPr="001E3F8A" w14:paraId="5474D5A6" w14:textId="77777777" w:rsidTr="002233ED">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5FAD79B3" w14:textId="77777777" w:rsidR="00523F20" w:rsidRPr="001E3F8A" w:rsidRDefault="00523F20" w:rsidP="002233ED">
            <w:pPr>
              <w:rPr>
                <w:b/>
                <w:bCs/>
                <w:sz w:val="18"/>
                <w:szCs w:val="18"/>
              </w:rPr>
            </w:pPr>
            <w:r w:rsidRPr="001E3F8A">
              <w:rPr>
                <w:b/>
                <w:bCs/>
                <w:sz w:val="18"/>
                <w:szCs w:val="18"/>
              </w:rPr>
              <w:t>Challenge</w:t>
            </w:r>
          </w:p>
        </w:tc>
        <w:tc>
          <w:tcPr>
            <w:tcW w:w="6387" w:type="dxa"/>
          </w:tcPr>
          <w:p w14:paraId="1D22A085" w14:textId="77777777" w:rsidR="00523F20" w:rsidRPr="001E3F8A" w:rsidRDefault="002F2EB8" w:rsidP="002F2EB8">
            <w:pPr>
              <w:pStyle w:val="ListParagraph"/>
              <w:numPr>
                <w:ilvl w:val="0"/>
                <w:numId w:val="36"/>
              </w:numPr>
              <w:jc w:val="left"/>
              <w:rPr>
                <w:sz w:val="18"/>
                <w:szCs w:val="18"/>
              </w:rPr>
            </w:pPr>
            <w:r w:rsidRPr="001E3F8A">
              <w:rPr>
                <w:sz w:val="18"/>
                <w:szCs w:val="18"/>
              </w:rPr>
              <w:t>Majority of contacted stakeholders do not possess this data.</w:t>
            </w:r>
          </w:p>
        </w:tc>
      </w:tr>
      <w:tr w:rsidR="00523F20" w:rsidRPr="001E3F8A" w14:paraId="10FE2337" w14:textId="77777777" w:rsidTr="002233ED">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21351826" w14:textId="77777777" w:rsidR="00523F20" w:rsidRPr="001E3F8A" w:rsidRDefault="00523F20" w:rsidP="002233ED">
            <w:pPr>
              <w:rPr>
                <w:b/>
                <w:bCs/>
                <w:sz w:val="18"/>
                <w:szCs w:val="18"/>
              </w:rPr>
            </w:pPr>
            <w:r w:rsidRPr="001E3F8A">
              <w:rPr>
                <w:b/>
                <w:bCs/>
                <w:sz w:val="18"/>
                <w:szCs w:val="18"/>
              </w:rPr>
              <w:t>Action</w:t>
            </w:r>
          </w:p>
        </w:tc>
        <w:tc>
          <w:tcPr>
            <w:tcW w:w="6387" w:type="dxa"/>
          </w:tcPr>
          <w:p w14:paraId="0CEC314A" w14:textId="77777777" w:rsidR="004326F3" w:rsidRPr="001E3F8A" w:rsidRDefault="004326F3" w:rsidP="004326F3">
            <w:pPr>
              <w:pStyle w:val="ListParagraph"/>
              <w:numPr>
                <w:ilvl w:val="0"/>
                <w:numId w:val="36"/>
              </w:numPr>
              <w:spacing w:before="120" w:after="240"/>
              <w:contextualSpacing w:val="0"/>
              <w:jc w:val="left"/>
              <w:rPr>
                <w:sz w:val="18"/>
                <w:szCs w:val="18"/>
              </w:rPr>
            </w:pPr>
            <w:r w:rsidRPr="001E3F8A">
              <w:rPr>
                <w:sz w:val="18"/>
                <w:szCs w:val="18"/>
              </w:rPr>
              <w:t xml:space="preserve">In the UAE, there are rare occasions where professionals opt for working across </w:t>
            </w:r>
            <w:r w:rsidRPr="001E3F8A">
              <w:rPr>
                <w:rStyle w:val="IntenseQuoteChar"/>
                <w:sz w:val="18"/>
                <w:szCs w:val="16"/>
              </w:rPr>
              <w:t>multiple sectors</w:t>
            </w:r>
            <w:r w:rsidRPr="001E3F8A">
              <w:rPr>
                <w:sz w:val="18"/>
                <w:szCs w:val="18"/>
              </w:rPr>
              <w:t xml:space="preserve"> and need permit from </w:t>
            </w:r>
            <w:r w:rsidRPr="001E3F8A">
              <w:rPr>
                <w:rStyle w:val="IntenseQuoteChar"/>
                <w:sz w:val="18"/>
                <w:szCs w:val="16"/>
              </w:rPr>
              <w:t>MOHRE</w:t>
            </w:r>
            <w:r w:rsidRPr="001E3F8A">
              <w:rPr>
                <w:sz w:val="18"/>
                <w:szCs w:val="18"/>
              </w:rPr>
              <w:t xml:space="preserve"> for undertaking </w:t>
            </w:r>
            <w:r w:rsidRPr="001E3F8A">
              <w:rPr>
                <w:rStyle w:val="IntenseQuoteChar"/>
                <w:sz w:val="18"/>
                <w:szCs w:val="16"/>
              </w:rPr>
              <w:t>part-time</w:t>
            </w:r>
            <w:r w:rsidRPr="001E3F8A">
              <w:rPr>
                <w:sz w:val="18"/>
                <w:szCs w:val="18"/>
              </w:rPr>
              <w:t xml:space="preserve"> work.</w:t>
            </w:r>
          </w:p>
          <w:p w14:paraId="5C2BA24C" w14:textId="77777777" w:rsidR="00523F20" w:rsidRPr="001E3F8A" w:rsidRDefault="004326F3" w:rsidP="004326F3">
            <w:pPr>
              <w:pStyle w:val="ListParagraph"/>
              <w:numPr>
                <w:ilvl w:val="0"/>
                <w:numId w:val="36"/>
              </w:numPr>
              <w:spacing w:before="120" w:after="240"/>
              <w:contextualSpacing w:val="0"/>
              <w:jc w:val="left"/>
              <w:rPr>
                <w:sz w:val="18"/>
                <w:szCs w:val="18"/>
              </w:rPr>
            </w:pPr>
            <w:r w:rsidRPr="001E3F8A">
              <w:rPr>
                <w:sz w:val="18"/>
                <w:szCs w:val="18"/>
              </w:rPr>
              <w:t xml:space="preserve">We have accordingly contacted and requested them to share the accurate numbers of </w:t>
            </w:r>
            <w:r w:rsidRPr="001E3F8A">
              <w:rPr>
                <w:rStyle w:val="IntenseQuoteChar"/>
                <w:sz w:val="18"/>
                <w:szCs w:val="16"/>
              </w:rPr>
              <w:t>Part-Time health workers</w:t>
            </w:r>
            <w:r w:rsidRPr="001E3F8A">
              <w:rPr>
                <w:sz w:val="18"/>
                <w:szCs w:val="18"/>
              </w:rPr>
              <w:t xml:space="preserve"> in the UAE.</w:t>
            </w:r>
          </w:p>
        </w:tc>
      </w:tr>
    </w:tbl>
    <w:p w14:paraId="0099B426" w14:textId="77777777" w:rsidR="00F074D2" w:rsidRPr="001E3F8A" w:rsidRDefault="00F074D2" w:rsidP="00523F20">
      <w:pPr>
        <w:rPr>
          <w:sz w:val="20"/>
          <w:szCs w:val="20"/>
        </w:rPr>
      </w:pPr>
    </w:p>
    <w:p w14:paraId="23A0CE01" w14:textId="77777777" w:rsidR="00F074D2" w:rsidRPr="001E3F8A" w:rsidRDefault="00F074D2" w:rsidP="00523F20">
      <w:pPr>
        <w:rPr>
          <w:sz w:val="20"/>
          <w:szCs w:val="20"/>
        </w:rPr>
      </w:pPr>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F074D2" w:rsidRPr="001E3F8A" w14:paraId="3D6A62F8" w14:textId="77777777" w:rsidTr="002233ED">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6B0BB8AE" w14:textId="77777777" w:rsidR="00F074D2" w:rsidRPr="001E3F8A" w:rsidRDefault="00F074D2" w:rsidP="002233ED">
            <w:pPr>
              <w:rPr>
                <w:color w:val="FFFFFF" w:themeColor="background1"/>
                <w:sz w:val="20"/>
                <w:szCs w:val="20"/>
              </w:rPr>
            </w:pPr>
            <w:r w:rsidRPr="001E3F8A">
              <w:rPr>
                <w:color w:val="FFFFFF" w:themeColor="background1"/>
                <w:sz w:val="20"/>
                <w:szCs w:val="20"/>
              </w:rPr>
              <w:t>Indicator</w:t>
            </w:r>
          </w:p>
        </w:tc>
        <w:tc>
          <w:tcPr>
            <w:tcW w:w="6387" w:type="dxa"/>
          </w:tcPr>
          <w:p w14:paraId="3BB8D905" w14:textId="77777777" w:rsidR="00F074D2" w:rsidRPr="001E3F8A" w:rsidRDefault="0060270D" w:rsidP="002233ED">
            <w:pPr>
              <w:jc w:val="left"/>
              <w:rPr>
                <w:color w:val="FFFFFF" w:themeColor="background1"/>
                <w:sz w:val="20"/>
                <w:szCs w:val="20"/>
              </w:rPr>
            </w:pPr>
            <w:r w:rsidRPr="001E3F8A">
              <w:rPr>
                <w:color w:val="FFFFFF" w:themeColor="background1"/>
                <w:sz w:val="20"/>
                <w:szCs w:val="20"/>
              </w:rPr>
              <w:t>Health worker status in employment</w:t>
            </w:r>
          </w:p>
        </w:tc>
      </w:tr>
      <w:tr w:rsidR="00F074D2" w:rsidRPr="001E3F8A" w14:paraId="41ABC540" w14:textId="77777777" w:rsidTr="002233ED">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356388E1" w14:textId="77777777" w:rsidR="00F074D2" w:rsidRPr="001E3F8A" w:rsidRDefault="00F074D2" w:rsidP="002233ED">
            <w:pPr>
              <w:rPr>
                <w:b/>
                <w:bCs/>
                <w:sz w:val="18"/>
                <w:szCs w:val="18"/>
              </w:rPr>
            </w:pPr>
            <w:r w:rsidRPr="001E3F8A">
              <w:rPr>
                <w:b/>
                <w:bCs/>
                <w:sz w:val="18"/>
                <w:szCs w:val="18"/>
              </w:rPr>
              <w:t>Overview</w:t>
            </w:r>
          </w:p>
        </w:tc>
        <w:tc>
          <w:tcPr>
            <w:tcW w:w="6387" w:type="dxa"/>
          </w:tcPr>
          <w:p w14:paraId="4686EFD6" w14:textId="77777777" w:rsidR="00F074D2" w:rsidRPr="001E3F8A" w:rsidRDefault="0060270D" w:rsidP="002233ED">
            <w:pPr>
              <w:spacing w:before="120" w:after="240"/>
              <w:jc w:val="left"/>
              <w:rPr>
                <w:sz w:val="18"/>
                <w:szCs w:val="18"/>
              </w:rPr>
            </w:pPr>
            <w:r w:rsidRPr="001E3F8A">
              <w:rPr>
                <w:sz w:val="18"/>
                <w:szCs w:val="18"/>
              </w:rPr>
              <w:t xml:space="preserve">This indicator is applicable for those active health workers that are </w:t>
            </w:r>
            <w:r w:rsidRPr="001E3F8A">
              <w:rPr>
                <w:rStyle w:val="IntenseQuoteChar"/>
                <w:sz w:val="18"/>
                <w:szCs w:val="16"/>
              </w:rPr>
              <w:t>self-employed</w:t>
            </w:r>
            <w:r w:rsidRPr="001E3F8A">
              <w:rPr>
                <w:sz w:val="18"/>
                <w:szCs w:val="18"/>
              </w:rPr>
              <w:t xml:space="preserve"> in the UAE.</w:t>
            </w:r>
          </w:p>
        </w:tc>
      </w:tr>
      <w:tr w:rsidR="00F074D2" w:rsidRPr="001E3F8A" w14:paraId="01C33EB6" w14:textId="77777777" w:rsidTr="002233ED">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75BB004A" w14:textId="77777777" w:rsidR="00F074D2" w:rsidRPr="001E3F8A" w:rsidRDefault="00F074D2" w:rsidP="002233ED">
            <w:pPr>
              <w:rPr>
                <w:b/>
                <w:bCs/>
                <w:sz w:val="18"/>
                <w:szCs w:val="18"/>
              </w:rPr>
            </w:pPr>
            <w:r w:rsidRPr="001E3F8A">
              <w:rPr>
                <w:b/>
                <w:bCs/>
                <w:sz w:val="18"/>
                <w:szCs w:val="18"/>
              </w:rPr>
              <w:t>Challenge</w:t>
            </w:r>
          </w:p>
        </w:tc>
        <w:tc>
          <w:tcPr>
            <w:tcW w:w="6387" w:type="dxa"/>
          </w:tcPr>
          <w:p w14:paraId="22070122" w14:textId="77777777" w:rsidR="00F074D2" w:rsidRPr="001E3F8A" w:rsidRDefault="00F074D2" w:rsidP="002233ED">
            <w:pPr>
              <w:pStyle w:val="ListParagraph"/>
              <w:numPr>
                <w:ilvl w:val="0"/>
                <w:numId w:val="36"/>
              </w:numPr>
              <w:jc w:val="left"/>
              <w:rPr>
                <w:sz w:val="18"/>
                <w:szCs w:val="18"/>
              </w:rPr>
            </w:pPr>
            <w:r w:rsidRPr="001E3F8A">
              <w:rPr>
                <w:sz w:val="18"/>
                <w:szCs w:val="18"/>
              </w:rPr>
              <w:t>Majority of contacted stakeholders do not possess this data.</w:t>
            </w:r>
          </w:p>
        </w:tc>
      </w:tr>
      <w:tr w:rsidR="00F074D2" w:rsidRPr="001E3F8A" w14:paraId="3831BE63" w14:textId="77777777" w:rsidTr="002233ED">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3A4978ED" w14:textId="77777777" w:rsidR="00F074D2" w:rsidRPr="001E3F8A" w:rsidRDefault="00F074D2" w:rsidP="002233ED">
            <w:pPr>
              <w:rPr>
                <w:b/>
                <w:bCs/>
                <w:sz w:val="18"/>
                <w:szCs w:val="18"/>
              </w:rPr>
            </w:pPr>
            <w:r w:rsidRPr="001E3F8A">
              <w:rPr>
                <w:b/>
                <w:bCs/>
                <w:sz w:val="18"/>
                <w:szCs w:val="18"/>
              </w:rPr>
              <w:t>Action</w:t>
            </w:r>
          </w:p>
        </w:tc>
        <w:tc>
          <w:tcPr>
            <w:tcW w:w="6387" w:type="dxa"/>
          </w:tcPr>
          <w:p w14:paraId="2FB0E767" w14:textId="0150E694" w:rsidR="0060270D" w:rsidRPr="001E3F8A" w:rsidRDefault="0060270D" w:rsidP="00C04B72">
            <w:pPr>
              <w:pStyle w:val="ListParagraph"/>
              <w:numPr>
                <w:ilvl w:val="0"/>
                <w:numId w:val="36"/>
              </w:numPr>
              <w:spacing w:before="120" w:after="240"/>
              <w:contextualSpacing w:val="0"/>
              <w:jc w:val="left"/>
              <w:rPr>
                <w:sz w:val="18"/>
                <w:szCs w:val="18"/>
              </w:rPr>
            </w:pPr>
            <w:r w:rsidRPr="001E3F8A">
              <w:rPr>
                <w:sz w:val="18"/>
                <w:szCs w:val="18"/>
              </w:rPr>
              <w:t xml:space="preserve">In the UAE, </w:t>
            </w:r>
            <w:r w:rsidR="00C915E9" w:rsidRPr="001E3F8A">
              <w:rPr>
                <w:sz w:val="18"/>
                <w:szCs w:val="18"/>
              </w:rPr>
              <w:t>o</w:t>
            </w:r>
            <w:r w:rsidRPr="001E3F8A">
              <w:rPr>
                <w:sz w:val="18"/>
                <w:szCs w:val="18"/>
              </w:rPr>
              <w:t xml:space="preserve">btaining </w:t>
            </w:r>
            <w:r w:rsidRPr="001E3F8A">
              <w:rPr>
                <w:rStyle w:val="IntenseQuoteChar"/>
                <w:sz w:val="18"/>
                <w:szCs w:val="16"/>
              </w:rPr>
              <w:t>self-employment</w:t>
            </w:r>
            <w:r w:rsidRPr="001E3F8A">
              <w:rPr>
                <w:sz w:val="18"/>
                <w:szCs w:val="18"/>
              </w:rPr>
              <w:t xml:space="preserve"> requires finding </w:t>
            </w:r>
            <w:r w:rsidRPr="001E3F8A">
              <w:rPr>
                <w:rStyle w:val="IntenseQuoteChar"/>
                <w:sz w:val="18"/>
                <w:szCs w:val="16"/>
              </w:rPr>
              <w:t>sponsorship</w:t>
            </w:r>
            <w:r w:rsidRPr="001E3F8A">
              <w:rPr>
                <w:sz w:val="18"/>
                <w:szCs w:val="18"/>
              </w:rPr>
              <w:t xml:space="preserve"> through </w:t>
            </w:r>
            <w:r w:rsidR="00C04B72">
              <w:rPr>
                <w:rStyle w:val="IntenseQuoteChar"/>
                <w:sz w:val="18"/>
                <w:szCs w:val="16"/>
              </w:rPr>
              <w:t>f</w:t>
            </w:r>
            <w:r w:rsidRPr="001E3F8A">
              <w:rPr>
                <w:rStyle w:val="IntenseQuoteChar"/>
                <w:sz w:val="18"/>
                <w:szCs w:val="16"/>
              </w:rPr>
              <w:t>ree</w:t>
            </w:r>
            <w:r w:rsidR="00C04B72">
              <w:rPr>
                <w:rStyle w:val="IntenseQuoteChar"/>
                <w:sz w:val="18"/>
                <w:szCs w:val="16"/>
              </w:rPr>
              <w:t xml:space="preserve"> </w:t>
            </w:r>
            <w:r w:rsidRPr="001E3F8A">
              <w:rPr>
                <w:rStyle w:val="IntenseQuoteChar"/>
                <w:sz w:val="18"/>
                <w:szCs w:val="16"/>
              </w:rPr>
              <w:t>zones</w:t>
            </w:r>
            <w:r w:rsidRPr="001E3F8A">
              <w:rPr>
                <w:sz w:val="18"/>
                <w:szCs w:val="18"/>
              </w:rPr>
              <w:t xml:space="preserve"> in UAE as a Contractor through an established company, or through an individual.</w:t>
            </w:r>
          </w:p>
          <w:p w14:paraId="30AA39F4" w14:textId="77777777" w:rsidR="0060270D" w:rsidRPr="001E3F8A" w:rsidRDefault="0060270D" w:rsidP="0060270D">
            <w:pPr>
              <w:pStyle w:val="ListParagraph"/>
              <w:numPr>
                <w:ilvl w:val="0"/>
                <w:numId w:val="36"/>
              </w:numPr>
              <w:spacing w:before="120" w:after="240"/>
              <w:contextualSpacing w:val="0"/>
              <w:jc w:val="left"/>
              <w:rPr>
                <w:sz w:val="18"/>
                <w:szCs w:val="18"/>
              </w:rPr>
            </w:pPr>
            <w:r w:rsidRPr="001E3F8A">
              <w:rPr>
                <w:sz w:val="18"/>
                <w:szCs w:val="18"/>
              </w:rPr>
              <w:t xml:space="preserve">There are </w:t>
            </w:r>
            <w:r w:rsidRPr="001E3F8A">
              <w:rPr>
                <w:rStyle w:val="IntenseQuoteChar"/>
                <w:sz w:val="18"/>
                <w:szCs w:val="16"/>
              </w:rPr>
              <w:t>45 free</w:t>
            </w:r>
            <w:r w:rsidRPr="001E3F8A">
              <w:rPr>
                <w:sz w:val="18"/>
                <w:szCs w:val="18"/>
              </w:rPr>
              <w:t xml:space="preserve"> </w:t>
            </w:r>
            <w:r w:rsidRPr="001E3F8A">
              <w:rPr>
                <w:rStyle w:val="IntenseQuoteChar"/>
                <w:sz w:val="18"/>
                <w:szCs w:val="16"/>
              </w:rPr>
              <w:t>zones</w:t>
            </w:r>
            <w:r w:rsidRPr="001E3F8A">
              <w:rPr>
                <w:sz w:val="18"/>
                <w:szCs w:val="18"/>
              </w:rPr>
              <w:t xml:space="preserve"> within the UAE and we need to identify those wherein health care professionals work and have obtained self-employment permits.</w:t>
            </w:r>
          </w:p>
          <w:p w14:paraId="0D7E0FD3" w14:textId="77777777" w:rsidR="00F074D2" w:rsidRPr="001E3F8A" w:rsidRDefault="0060270D" w:rsidP="0060270D">
            <w:pPr>
              <w:pStyle w:val="ListParagraph"/>
              <w:numPr>
                <w:ilvl w:val="0"/>
                <w:numId w:val="36"/>
              </w:numPr>
              <w:spacing w:before="120" w:after="240"/>
              <w:contextualSpacing w:val="0"/>
              <w:jc w:val="left"/>
              <w:rPr>
                <w:sz w:val="18"/>
                <w:szCs w:val="18"/>
              </w:rPr>
            </w:pPr>
            <w:r w:rsidRPr="001E3F8A">
              <w:rPr>
                <w:sz w:val="18"/>
                <w:szCs w:val="18"/>
              </w:rPr>
              <w:t>We shall be contacting the identified free zones for this data.</w:t>
            </w:r>
          </w:p>
        </w:tc>
      </w:tr>
    </w:tbl>
    <w:p w14:paraId="6761A04C" w14:textId="77777777" w:rsidR="00992582" w:rsidRPr="001E3F8A" w:rsidRDefault="00992582" w:rsidP="00D563E1">
      <w:pPr>
        <w:rPr>
          <w:sz w:val="20"/>
          <w:szCs w:val="20"/>
        </w:rPr>
      </w:pPr>
    </w:p>
    <w:p w14:paraId="274F76A0" w14:textId="77777777" w:rsidR="00992582" w:rsidRPr="001E3F8A" w:rsidRDefault="00992582">
      <w:pPr>
        <w:spacing w:line="264" w:lineRule="auto"/>
        <w:rPr>
          <w:sz w:val="20"/>
          <w:szCs w:val="20"/>
        </w:rPr>
      </w:pPr>
      <w:r w:rsidRPr="001E3F8A">
        <w:rPr>
          <w:sz w:val="20"/>
          <w:szCs w:val="20"/>
        </w:rPr>
        <w:br w:type="page"/>
      </w:r>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992582" w:rsidRPr="001E3F8A" w14:paraId="59AE2AF9" w14:textId="77777777" w:rsidTr="002233ED">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2E86AAFF" w14:textId="77777777" w:rsidR="00992582" w:rsidRPr="001E3F8A" w:rsidRDefault="00992582" w:rsidP="002233ED">
            <w:pPr>
              <w:rPr>
                <w:color w:val="FFFFFF" w:themeColor="background1"/>
                <w:sz w:val="20"/>
                <w:szCs w:val="20"/>
              </w:rPr>
            </w:pPr>
            <w:r w:rsidRPr="001E3F8A">
              <w:rPr>
                <w:color w:val="FFFFFF" w:themeColor="background1"/>
                <w:sz w:val="20"/>
                <w:szCs w:val="20"/>
              </w:rPr>
              <w:lastRenderedPageBreak/>
              <w:t>Indicator</w:t>
            </w:r>
          </w:p>
        </w:tc>
        <w:tc>
          <w:tcPr>
            <w:tcW w:w="6387" w:type="dxa"/>
          </w:tcPr>
          <w:p w14:paraId="7F5ACE6D" w14:textId="77777777" w:rsidR="00992582" w:rsidRPr="001E3F8A" w:rsidRDefault="00992582" w:rsidP="002233ED">
            <w:pPr>
              <w:jc w:val="left"/>
              <w:rPr>
                <w:color w:val="FFFFFF" w:themeColor="background1"/>
                <w:sz w:val="20"/>
                <w:szCs w:val="20"/>
              </w:rPr>
            </w:pPr>
            <w:r w:rsidRPr="001E3F8A">
              <w:rPr>
                <w:color w:val="FFFFFF" w:themeColor="background1"/>
                <w:sz w:val="20"/>
                <w:szCs w:val="20"/>
              </w:rPr>
              <w:t>Regulation on working hours and conditions, minimum wage, social protection, dual practice and compulsory service</w:t>
            </w:r>
          </w:p>
        </w:tc>
      </w:tr>
      <w:tr w:rsidR="00992582" w:rsidRPr="001E3F8A" w14:paraId="3A7BCC60" w14:textId="77777777" w:rsidTr="002233ED">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09B38A92" w14:textId="77777777" w:rsidR="00992582" w:rsidRPr="001E3F8A" w:rsidRDefault="00992582" w:rsidP="002233ED">
            <w:pPr>
              <w:rPr>
                <w:b/>
                <w:bCs/>
                <w:sz w:val="18"/>
                <w:szCs w:val="18"/>
              </w:rPr>
            </w:pPr>
            <w:r w:rsidRPr="001E3F8A">
              <w:rPr>
                <w:b/>
                <w:bCs/>
                <w:sz w:val="18"/>
                <w:szCs w:val="18"/>
              </w:rPr>
              <w:t>Overview</w:t>
            </w:r>
          </w:p>
        </w:tc>
        <w:tc>
          <w:tcPr>
            <w:tcW w:w="6387" w:type="dxa"/>
          </w:tcPr>
          <w:p w14:paraId="47D7BD09" w14:textId="77777777" w:rsidR="00992582" w:rsidRPr="001E3F8A" w:rsidRDefault="00992582" w:rsidP="002233ED">
            <w:pPr>
              <w:spacing w:before="120" w:after="240"/>
              <w:jc w:val="left"/>
              <w:rPr>
                <w:sz w:val="18"/>
                <w:szCs w:val="18"/>
              </w:rPr>
            </w:pPr>
            <w:r w:rsidRPr="001E3F8A">
              <w:rPr>
                <w:sz w:val="18"/>
                <w:szCs w:val="18"/>
              </w:rPr>
              <w:t xml:space="preserve">These indicators describe the regulations that impact </w:t>
            </w:r>
            <w:r w:rsidRPr="001E3F8A">
              <w:rPr>
                <w:rStyle w:val="IntenseQuoteChar"/>
                <w:sz w:val="18"/>
                <w:szCs w:val="16"/>
              </w:rPr>
              <w:t>employment</w:t>
            </w:r>
            <w:r w:rsidRPr="001E3F8A">
              <w:rPr>
                <w:sz w:val="18"/>
                <w:szCs w:val="18"/>
              </w:rPr>
              <w:t xml:space="preserve"> </w:t>
            </w:r>
            <w:r w:rsidRPr="001E3F8A">
              <w:rPr>
                <w:rStyle w:val="IntenseQuoteChar"/>
                <w:sz w:val="18"/>
                <w:szCs w:val="16"/>
              </w:rPr>
              <w:t>characteristics</w:t>
            </w:r>
            <w:r w:rsidRPr="001E3F8A">
              <w:rPr>
                <w:sz w:val="18"/>
                <w:szCs w:val="18"/>
              </w:rPr>
              <w:t xml:space="preserve"> like work hours, leaves, salaries, multi sector employment etc.</w:t>
            </w:r>
          </w:p>
        </w:tc>
      </w:tr>
      <w:tr w:rsidR="00992582" w:rsidRPr="001E3F8A" w14:paraId="4AD07F94" w14:textId="77777777" w:rsidTr="002233ED">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3A5C4B01" w14:textId="77777777" w:rsidR="00992582" w:rsidRPr="001E3F8A" w:rsidRDefault="00992582" w:rsidP="002233ED">
            <w:pPr>
              <w:rPr>
                <w:b/>
                <w:bCs/>
                <w:sz w:val="18"/>
                <w:szCs w:val="18"/>
              </w:rPr>
            </w:pPr>
            <w:r w:rsidRPr="001E3F8A">
              <w:rPr>
                <w:b/>
                <w:bCs/>
                <w:sz w:val="18"/>
                <w:szCs w:val="18"/>
              </w:rPr>
              <w:t>Challenge</w:t>
            </w:r>
          </w:p>
        </w:tc>
        <w:tc>
          <w:tcPr>
            <w:tcW w:w="6387" w:type="dxa"/>
          </w:tcPr>
          <w:p w14:paraId="01B62DD3" w14:textId="77777777" w:rsidR="00992582" w:rsidRPr="001E3F8A" w:rsidRDefault="00992582" w:rsidP="00992582">
            <w:pPr>
              <w:pStyle w:val="ListParagraph"/>
              <w:numPr>
                <w:ilvl w:val="0"/>
                <w:numId w:val="36"/>
              </w:numPr>
              <w:spacing w:before="120" w:after="240"/>
              <w:contextualSpacing w:val="0"/>
              <w:jc w:val="left"/>
              <w:rPr>
                <w:sz w:val="18"/>
                <w:szCs w:val="18"/>
              </w:rPr>
            </w:pPr>
            <w:r w:rsidRPr="001E3F8A">
              <w:rPr>
                <w:sz w:val="18"/>
                <w:szCs w:val="18"/>
              </w:rPr>
              <w:t xml:space="preserve">In the UAE, regulations affecting employment for the </w:t>
            </w:r>
            <w:r w:rsidRPr="001E3F8A">
              <w:rPr>
                <w:rStyle w:val="IntenseQuoteChar"/>
                <w:sz w:val="18"/>
                <w:szCs w:val="16"/>
              </w:rPr>
              <w:t>public sector</w:t>
            </w:r>
            <w:r w:rsidRPr="001E3F8A">
              <w:rPr>
                <w:sz w:val="18"/>
                <w:szCs w:val="18"/>
              </w:rPr>
              <w:t xml:space="preserve"> are governed by </w:t>
            </w:r>
            <w:r w:rsidRPr="001E3F8A">
              <w:rPr>
                <w:rStyle w:val="IntenseQuoteChar"/>
                <w:sz w:val="18"/>
                <w:szCs w:val="16"/>
              </w:rPr>
              <w:t>FAHR</w:t>
            </w:r>
            <w:r w:rsidRPr="001E3F8A">
              <w:rPr>
                <w:sz w:val="18"/>
                <w:szCs w:val="18"/>
              </w:rPr>
              <w:t>.</w:t>
            </w:r>
          </w:p>
          <w:p w14:paraId="45089D91" w14:textId="77777777" w:rsidR="00992582" w:rsidRPr="001E3F8A" w:rsidRDefault="00992582" w:rsidP="00992582">
            <w:pPr>
              <w:pStyle w:val="ListParagraph"/>
              <w:numPr>
                <w:ilvl w:val="0"/>
                <w:numId w:val="36"/>
              </w:numPr>
              <w:spacing w:before="120" w:after="240"/>
              <w:contextualSpacing w:val="0"/>
              <w:jc w:val="left"/>
              <w:rPr>
                <w:sz w:val="18"/>
                <w:szCs w:val="18"/>
              </w:rPr>
            </w:pPr>
            <w:r w:rsidRPr="001E3F8A">
              <w:rPr>
                <w:sz w:val="18"/>
                <w:szCs w:val="18"/>
              </w:rPr>
              <w:t xml:space="preserve">Similarly these regulations for the </w:t>
            </w:r>
            <w:r w:rsidRPr="001E3F8A">
              <w:rPr>
                <w:rStyle w:val="IntenseQuoteChar"/>
                <w:sz w:val="18"/>
                <w:szCs w:val="16"/>
              </w:rPr>
              <w:t>private sector</w:t>
            </w:r>
            <w:r w:rsidRPr="001E3F8A">
              <w:rPr>
                <w:sz w:val="18"/>
                <w:szCs w:val="18"/>
              </w:rPr>
              <w:t xml:space="preserve"> are governed by </w:t>
            </w:r>
            <w:r w:rsidRPr="001E3F8A">
              <w:rPr>
                <w:rStyle w:val="IntenseQuoteChar"/>
                <w:sz w:val="18"/>
                <w:szCs w:val="16"/>
              </w:rPr>
              <w:t>MOHRE</w:t>
            </w:r>
            <w:r w:rsidRPr="001E3F8A">
              <w:rPr>
                <w:sz w:val="18"/>
                <w:szCs w:val="18"/>
              </w:rPr>
              <w:t>.</w:t>
            </w:r>
          </w:p>
          <w:p w14:paraId="76919A11" w14:textId="77777777" w:rsidR="00992582" w:rsidRPr="001E3F8A" w:rsidRDefault="00992582" w:rsidP="00992582">
            <w:pPr>
              <w:pStyle w:val="ListParagraph"/>
              <w:numPr>
                <w:ilvl w:val="0"/>
                <w:numId w:val="36"/>
              </w:numPr>
              <w:spacing w:before="120" w:after="240"/>
              <w:contextualSpacing w:val="0"/>
              <w:jc w:val="left"/>
              <w:rPr>
                <w:sz w:val="18"/>
                <w:szCs w:val="18"/>
              </w:rPr>
            </w:pPr>
            <w:r w:rsidRPr="001E3F8A">
              <w:rPr>
                <w:sz w:val="18"/>
                <w:szCs w:val="18"/>
              </w:rPr>
              <w:t xml:space="preserve">We have received only data for public sector regulations relating to </w:t>
            </w:r>
            <w:r w:rsidRPr="001E3F8A">
              <w:rPr>
                <w:rStyle w:val="IntenseQuoteChar"/>
                <w:sz w:val="18"/>
                <w:szCs w:val="16"/>
              </w:rPr>
              <w:t>working hours</w:t>
            </w:r>
            <w:r w:rsidRPr="001E3F8A">
              <w:rPr>
                <w:sz w:val="18"/>
                <w:szCs w:val="18"/>
              </w:rPr>
              <w:t xml:space="preserve"> and </w:t>
            </w:r>
            <w:r w:rsidRPr="001E3F8A">
              <w:rPr>
                <w:rStyle w:val="IntenseQuoteChar"/>
                <w:sz w:val="18"/>
                <w:szCs w:val="16"/>
              </w:rPr>
              <w:t>social protection</w:t>
            </w:r>
            <w:r w:rsidRPr="001E3F8A">
              <w:rPr>
                <w:sz w:val="18"/>
                <w:szCs w:val="18"/>
              </w:rPr>
              <w:t xml:space="preserve"> however not for all.</w:t>
            </w:r>
          </w:p>
        </w:tc>
      </w:tr>
      <w:tr w:rsidR="00992582" w:rsidRPr="001E3F8A" w14:paraId="195E4900" w14:textId="77777777" w:rsidTr="002233ED">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3BBB1EEB" w14:textId="77777777" w:rsidR="00992582" w:rsidRPr="001E3F8A" w:rsidRDefault="00992582" w:rsidP="002233ED">
            <w:pPr>
              <w:rPr>
                <w:b/>
                <w:bCs/>
                <w:sz w:val="18"/>
                <w:szCs w:val="18"/>
              </w:rPr>
            </w:pPr>
            <w:r w:rsidRPr="001E3F8A">
              <w:rPr>
                <w:b/>
                <w:bCs/>
                <w:sz w:val="18"/>
                <w:szCs w:val="18"/>
              </w:rPr>
              <w:t>Action</w:t>
            </w:r>
          </w:p>
        </w:tc>
        <w:tc>
          <w:tcPr>
            <w:tcW w:w="6387" w:type="dxa"/>
          </w:tcPr>
          <w:p w14:paraId="149DE229" w14:textId="77777777" w:rsidR="00992582" w:rsidRPr="001E3F8A" w:rsidRDefault="00992582" w:rsidP="00992582">
            <w:pPr>
              <w:pStyle w:val="ListParagraph"/>
              <w:numPr>
                <w:ilvl w:val="0"/>
                <w:numId w:val="36"/>
              </w:numPr>
              <w:spacing w:before="120" w:after="240"/>
              <w:contextualSpacing w:val="0"/>
              <w:jc w:val="left"/>
              <w:rPr>
                <w:sz w:val="18"/>
                <w:szCs w:val="18"/>
              </w:rPr>
            </w:pPr>
            <w:r w:rsidRPr="001E3F8A">
              <w:rPr>
                <w:sz w:val="18"/>
                <w:szCs w:val="18"/>
              </w:rPr>
              <w:t xml:space="preserve">We are expected to receive these data for private sector from </w:t>
            </w:r>
            <w:r w:rsidRPr="001E3F8A">
              <w:rPr>
                <w:rStyle w:val="IntenseQuoteChar"/>
                <w:sz w:val="18"/>
                <w:szCs w:val="16"/>
              </w:rPr>
              <w:t>MOHRE</w:t>
            </w:r>
            <w:r w:rsidRPr="001E3F8A">
              <w:rPr>
                <w:sz w:val="18"/>
                <w:szCs w:val="18"/>
              </w:rPr>
              <w:t>.</w:t>
            </w:r>
          </w:p>
          <w:p w14:paraId="07F9E8A2" w14:textId="77777777" w:rsidR="00992582" w:rsidRPr="001E3F8A" w:rsidRDefault="00992582" w:rsidP="00992582">
            <w:pPr>
              <w:pStyle w:val="ListParagraph"/>
              <w:numPr>
                <w:ilvl w:val="0"/>
                <w:numId w:val="36"/>
              </w:numPr>
              <w:spacing w:before="120" w:after="240"/>
              <w:contextualSpacing w:val="0"/>
              <w:jc w:val="left"/>
              <w:rPr>
                <w:sz w:val="18"/>
                <w:szCs w:val="18"/>
              </w:rPr>
            </w:pPr>
            <w:r w:rsidRPr="001E3F8A">
              <w:rPr>
                <w:sz w:val="18"/>
                <w:szCs w:val="18"/>
              </w:rPr>
              <w:t xml:space="preserve">We have received few regulatory data items from </w:t>
            </w:r>
            <w:r w:rsidRPr="001E3F8A">
              <w:rPr>
                <w:rStyle w:val="IntenseQuoteChar"/>
                <w:sz w:val="18"/>
                <w:szCs w:val="16"/>
              </w:rPr>
              <w:t>FAHR</w:t>
            </w:r>
            <w:r w:rsidRPr="001E3F8A">
              <w:rPr>
                <w:sz w:val="18"/>
                <w:szCs w:val="18"/>
              </w:rPr>
              <w:t xml:space="preserve"> however need to identify stakeholder for remaining indicators for public sector.</w:t>
            </w:r>
          </w:p>
        </w:tc>
      </w:tr>
    </w:tbl>
    <w:p w14:paraId="512336AD" w14:textId="77777777" w:rsidR="002336F2" w:rsidRPr="001E3F8A" w:rsidRDefault="002336F2" w:rsidP="00D563E1">
      <w:pPr>
        <w:rPr>
          <w:sz w:val="20"/>
          <w:szCs w:val="20"/>
        </w:rPr>
      </w:pPr>
    </w:p>
    <w:p w14:paraId="4EF57518" w14:textId="77777777" w:rsidR="00B45269" w:rsidRPr="001E3F8A" w:rsidRDefault="00B45269" w:rsidP="00D563E1">
      <w:pPr>
        <w:rPr>
          <w:sz w:val="20"/>
          <w:szCs w:val="20"/>
        </w:rPr>
      </w:pPr>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B45269" w:rsidRPr="001E3F8A" w14:paraId="6BC69031" w14:textId="77777777" w:rsidTr="002233ED">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399A094A" w14:textId="77777777" w:rsidR="00B45269" w:rsidRPr="001E3F8A" w:rsidRDefault="00B45269" w:rsidP="002233ED">
            <w:pPr>
              <w:rPr>
                <w:color w:val="FFFFFF" w:themeColor="background1"/>
                <w:sz w:val="20"/>
                <w:szCs w:val="20"/>
              </w:rPr>
            </w:pPr>
            <w:r w:rsidRPr="001E3F8A">
              <w:rPr>
                <w:color w:val="FFFFFF" w:themeColor="background1"/>
                <w:sz w:val="20"/>
                <w:szCs w:val="20"/>
              </w:rPr>
              <w:t>Indicator</w:t>
            </w:r>
          </w:p>
        </w:tc>
        <w:tc>
          <w:tcPr>
            <w:tcW w:w="6387" w:type="dxa"/>
          </w:tcPr>
          <w:p w14:paraId="6563211D" w14:textId="77777777" w:rsidR="00B45269" w:rsidRPr="001E3F8A" w:rsidRDefault="00B45269" w:rsidP="00B45269">
            <w:pPr>
              <w:jc w:val="left"/>
              <w:rPr>
                <w:color w:val="FFFFFF" w:themeColor="background1"/>
                <w:sz w:val="20"/>
                <w:szCs w:val="20"/>
              </w:rPr>
            </w:pPr>
            <w:r w:rsidRPr="001E3F8A">
              <w:rPr>
                <w:color w:val="FFFFFF" w:themeColor="background1"/>
                <w:sz w:val="20"/>
                <w:szCs w:val="20"/>
              </w:rPr>
              <w:t>Attacks on health-care system</w:t>
            </w:r>
          </w:p>
          <w:p w14:paraId="26FA4F72" w14:textId="77777777" w:rsidR="00B45269" w:rsidRPr="001E3F8A" w:rsidRDefault="00B45269" w:rsidP="00B45269">
            <w:pPr>
              <w:jc w:val="left"/>
              <w:rPr>
                <w:color w:val="FFFFFF" w:themeColor="background1"/>
                <w:sz w:val="20"/>
                <w:szCs w:val="20"/>
              </w:rPr>
            </w:pPr>
            <w:r w:rsidRPr="001E3F8A">
              <w:rPr>
                <w:color w:val="FFFFFF" w:themeColor="background1"/>
                <w:sz w:val="20"/>
                <w:szCs w:val="20"/>
              </w:rPr>
              <w:t>Measures to prevent attacks on health workers</w:t>
            </w:r>
          </w:p>
        </w:tc>
      </w:tr>
      <w:tr w:rsidR="00B45269" w:rsidRPr="001E3F8A" w14:paraId="4C8F8DE0" w14:textId="77777777" w:rsidTr="002233ED">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3B96A874" w14:textId="77777777" w:rsidR="00B45269" w:rsidRPr="001E3F8A" w:rsidRDefault="00B45269" w:rsidP="002233ED">
            <w:pPr>
              <w:rPr>
                <w:b/>
                <w:bCs/>
                <w:sz w:val="18"/>
                <w:szCs w:val="18"/>
              </w:rPr>
            </w:pPr>
            <w:r w:rsidRPr="001E3F8A">
              <w:rPr>
                <w:b/>
                <w:bCs/>
                <w:sz w:val="18"/>
                <w:szCs w:val="18"/>
              </w:rPr>
              <w:t>Overview</w:t>
            </w:r>
          </w:p>
        </w:tc>
        <w:tc>
          <w:tcPr>
            <w:tcW w:w="6387" w:type="dxa"/>
          </w:tcPr>
          <w:p w14:paraId="1DC93F56" w14:textId="77777777" w:rsidR="00B45269" w:rsidRPr="001E3F8A" w:rsidRDefault="00B45269" w:rsidP="002233ED">
            <w:pPr>
              <w:spacing w:before="120" w:after="240"/>
              <w:jc w:val="left"/>
              <w:rPr>
                <w:sz w:val="18"/>
                <w:szCs w:val="18"/>
              </w:rPr>
            </w:pPr>
            <w:r w:rsidRPr="001E3F8A">
              <w:rPr>
                <w:sz w:val="18"/>
                <w:szCs w:val="18"/>
              </w:rPr>
              <w:t xml:space="preserve">These indicators revolve around </w:t>
            </w:r>
            <w:r w:rsidRPr="001E3F8A">
              <w:rPr>
                <w:rStyle w:val="IntenseQuoteChar"/>
                <w:sz w:val="18"/>
                <w:szCs w:val="16"/>
              </w:rPr>
              <w:t>preventive measures</w:t>
            </w:r>
            <w:r w:rsidRPr="001E3F8A">
              <w:rPr>
                <w:sz w:val="18"/>
                <w:szCs w:val="18"/>
              </w:rPr>
              <w:t xml:space="preserve"> and statistical </w:t>
            </w:r>
            <w:r w:rsidRPr="001E3F8A">
              <w:rPr>
                <w:rStyle w:val="IntenseQuoteChar"/>
                <w:sz w:val="18"/>
                <w:szCs w:val="16"/>
              </w:rPr>
              <w:t>figures</w:t>
            </w:r>
            <w:r w:rsidRPr="001E3F8A">
              <w:rPr>
                <w:sz w:val="18"/>
                <w:szCs w:val="18"/>
              </w:rPr>
              <w:t xml:space="preserve"> on various </w:t>
            </w:r>
            <w:r w:rsidRPr="001E3F8A">
              <w:rPr>
                <w:rStyle w:val="IntenseQuoteChar"/>
                <w:sz w:val="18"/>
                <w:szCs w:val="16"/>
              </w:rPr>
              <w:t>attacks</w:t>
            </w:r>
            <w:r w:rsidRPr="001E3F8A">
              <w:rPr>
                <w:sz w:val="18"/>
                <w:szCs w:val="18"/>
              </w:rPr>
              <w:t xml:space="preserve"> on healthcare systems. These include attacks on Healthcare Providers, Facilities, Transportation, Patients and their relatives and other areas of healthcare ecosystem.</w:t>
            </w:r>
          </w:p>
        </w:tc>
      </w:tr>
      <w:tr w:rsidR="00B45269" w:rsidRPr="001E3F8A" w14:paraId="55EAA2BD" w14:textId="77777777" w:rsidTr="002233ED">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3A4296BA" w14:textId="77777777" w:rsidR="00B45269" w:rsidRPr="001E3F8A" w:rsidRDefault="00B45269" w:rsidP="002233ED">
            <w:pPr>
              <w:rPr>
                <w:b/>
                <w:bCs/>
                <w:sz w:val="18"/>
                <w:szCs w:val="18"/>
              </w:rPr>
            </w:pPr>
            <w:r w:rsidRPr="001E3F8A">
              <w:rPr>
                <w:b/>
                <w:bCs/>
                <w:sz w:val="18"/>
                <w:szCs w:val="18"/>
              </w:rPr>
              <w:t>Challenge</w:t>
            </w:r>
          </w:p>
        </w:tc>
        <w:tc>
          <w:tcPr>
            <w:tcW w:w="6387" w:type="dxa"/>
          </w:tcPr>
          <w:p w14:paraId="279D3AEF" w14:textId="77777777" w:rsidR="00B45269" w:rsidRPr="001E3F8A" w:rsidRDefault="00B45269" w:rsidP="00001C97">
            <w:pPr>
              <w:pStyle w:val="ListParagraph"/>
              <w:numPr>
                <w:ilvl w:val="0"/>
                <w:numId w:val="36"/>
              </w:numPr>
              <w:spacing w:before="120" w:after="240"/>
              <w:contextualSpacing w:val="0"/>
              <w:jc w:val="left"/>
              <w:rPr>
                <w:sz w:val="18"/>
                <w:szCs w:val="18"/>
              </w:rPr>
            </w:pPr>
            <w:r w:rsidRPr="001E3F8A">
              <w:rPr>
                <w:sz w:val="18"/>
                <w:szCs w:val="18"/>
              </w:rPr>
              <w:t>We have contacted numerous stakeholders for such kind of data however we have received confirmation of unavailability of the same.</w:t>
            </w:r>
          </w:p>
        </w:tc>
      </w:tr>
      <w:tr w:rsidR="00B45269" w:rsidRPr="001E3F8A" w14:paraId="1BBDA5D1" w14:textId="77777777" w:rsidTr="002233ED">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2572042E" w14:textId="77777777" w:rsidR="00B45269" w:rsidRPr="001E3F8A" w:rsidRDefault="00B45269" w:rsidP="002233ED">
            <w:pPr>
              <w:rPr>
                <w:b/>
                <w:bCs/>
                <w:sz w:val="18"/>
                <w:szCs w:val="18"/>
              </w:rPr>
            </w:pPr>
            <w:r w:rsidRPr="001E3F8A">
              <w:rPr>
                <w:b/>
                <w:bCs/>
                <w:sz w:val="18"/>
                <w:szCs w:val="18"/>
              </w:rPr>
              <w:t>Action</w:t>
            </w:r>
          </w:p>
        </w:tc>
        <w:tc>
          <w:tcPr>
            <w:tcW w:w="6387" w:type="dxa"/>
          </w:tcPr>
          <w:p w14:paraId="2217122F" w14:textId="77777777" w:rsidR="00B45269" w:rsidRPr="001E3F8A" w:rsidRDefault="00B45269" w:rsidP="00001C97">
            <w:pPr>
              <w:pStyle w:val="ListParagraph"/>
              <w:numPr>
                <w:ilvl w:val="0"/>
                <w:numId w:val="36"/>
              </w:numPr>
              <w:spacing w:before="120" w:after="240"/>
              <w:contextualSpacing w:val="0"/>
              <w:jc w:val="left"/>
              <w:rPr>
                <w:sz w:val="18"/>
                <w:szCs w:val="18"/>
              </w:rPr>
            </w:pPr>
            <w:r w:rsidRPr="001E3F8A">
              <w:rPr>
                <w:sz w:val="18"/>
                <w:szCs w:val="18"/>
              </w:rPr>
              <w:t xml:space="preserve">We have to identify a </w:t>
            </w:r>
            <w:r w:rsidRPr="001E3F8A">
              <w:rPr>
                <w:rStyle w:val="IntenseQuoteChar"/>
                <w:sz w:val="18"/>
                <w:szCs w:val="16"/>
              </w:rPr>
              <w:t>new stakeholder</w:t>
            </w:r>
            <w:r w:rsidRPr="001E3F8A">
              <w:rPr>
                <w:sz w:val="18"/>
                <w:szCs w:val="18"/>
              </w:rPr>
              <w:t xml:space="preserve"> for obtaining such kind of healthcare attacks related data.</w:t>
            </w:r>
          </w:p>
          <w:p w14:paraId="6A2154C3" w14:textId="77777777" w:rsidR="00B45269" w:rsidRPr="001E3F8A" w:rsidRDefault="00B45269" w:rsidP="00001C97">
            <w:pPr>
              <w:pStyle w:val="ListParagraph"/>
              <w:numPr>
                <w:ilvl w:val="0"/>
                <w:numId w:val="36"/>
              </w:numPr>
              <w:spacing w:before="120" w:after="240"/>
              <w:contextualSpacing w:val="0"/>
              <w:jc w:val="left"/>
              <w:rPr>
                <w:sz w:val="18"/>
                <w:szCs w:val="18"/>
              </w:rPr>
            </w:pPr>
            <w:r w:rsidRPr="001E3F8A">
              <w:rPr>
                <w:sz w:val="18"/>
                <w:szCs w:val="18"/>
              </w:rPr>
              <w:t xml:space="preserve">We have been advised to check </w:t>
            </w:r>
            <w:r w:rsidRPr="001E3F8A">
              <w:rPr>
                <w:rStyle w:val="IntenseQuoteChar"/>
                <w:sz w:val="18"/>
                <w:szCs w:val="16"/>
              </w:rPr>
              <w:t>police records</w:t>
            </w:r>
            <w:r w:rsidRPr="001E3F8A">
              <w:rPr>
                <w:sz w:val="18"/>
                <w:szCs w:val="18"/>
              </w:rPr>
              <w:t xml:space="preserve"> across emirates for a potential figures relating to these indicators.</w:t>
            </w:r>
          </w:p>
        </w:tc>
      </w:tr>
    </w:tbl>
    <w:p w14:paraId="4B319669" w14:textId="77777777" w:rsidR="00906313" w:rsidRDefault="00906313">
      <w:pPr>
        <w:spacing w:line="264" w:lineRule="auto"/>
        <w:rPr>
          <w:sz w:val="20"/>
          <w:szCs w:val="20"/>
        </w:rPr>
      </w:pPr>
    </w:p>
    <w:p w14:paraId="41EC8164" w14:textId="77777777" w:rsidR="00906313" w:rsidRDefault="00906313">
      <w:pPr>
        <w:spacing w:line="264" w:lineRule="auto"/>
        <w:rPr>
          <w:sz w:val="20"/>
          <w:szCs w:val="20"/>
        </w:rPr>
      </w:pPr>
      <w:r>
        <w:rPr>
          <w:sz w:val="20"/>
          <w:szCs w:val="20"/>
        </w:rPr>
        <w:br w:type="page"/>
      </w:r>
    </w:p>
    <w:p w14:paraId="0DF00E00" w14:textId="77777777" w:rsidR="00906313" w:rsidRPr="001E3F8A" w:rsidRDefault="00906313" w:rsidP="00906313">
      <w:pPr>
        <w:pStyle w:val="Heading3"/>
        <w:rPr>
          <w:sz w:val="22"/>
          <w:szCs w:val="22"/>
        </w:rPr>
      </w:pPr>
      <w:bookmarkStart w:id="150" w:name="_Ref54644586"/>
      <w:bookmarkStart w:id="151" w:name="_Toc61959490"/>
      <w:r w:rsidRPr="001E3F8A">
        <w:rPr>
          <w:sz w:val="22"/>
          <w:szCs w:val="22"/>
        </w:rPr>
        <w:lastRenderedPageBreak/>
        <w:t>Module 7 – Health Workforce Expenditure</w:t>
      </w:r>
      <w:bookmarkEnd w:id="150"/>
      <w:bookmarkEnd w:id="151"/>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906313" w:rsidRPr="001E3F8A" w14:paraId="254D19F7" w14:textId="77777777" w:rsidTr="004102DB">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4D55C3B5" w14:textId="77777777" w:rsidR="00906313" w:rsidRPr="001E3F8A" w:rsidRDefault="00906313" w:rsidP="004102DB">
            <w:pPr>
              <w:rPr>
                <w:color w:val="FFFFFF" w:themeColor="background1"/>
                <w:sz w:val="20"/>
                <w:szCs w:val="20"/>
              </w:rPr>
            </w:pPr>
            <w:r w:rsidRPr="001E3F8A">
              <w:rPr>
                <w:color w:val="FFFFFF" w:themeColor="background1"/>
                <w:sz w:val="20"/>
                <w:szCs w:val="20"/>
              </w:rPr>
              <w:t>Indicator</w:t>
            </w:r>
          </w:p>
        </w:tc>
        <w:tc>
          <w:tcPr>
            <w:tcW w:w="6387" w:type="dxa"/>
          </w:tcPr>
          <w:p w14:paraId="6E41C8F3" w14:textId="77777777" w:rsidR="00906313" w:rsidRPr="001E3F8A" w:rsidRDefault="00906313" w:rsidP="004102DB">
            <w:pPr>
              <w:jc w:val="left"/>
              <w:rPr>
                <w:color w:val="FFFFFF" w:themeColor="background1"/>
                <w:sz w:val="20"/>
                <w:szCs w:val="20"/>
              </w:rPr>
            </w:pPr>
            <w:r w:rsidRPr="001E3F8A">
              <w:rPr>
                <w:color w:val="FFFFFF" w:themeColor="background1"/>
                <w:sz w:val="20"/>
                <w:szCs w:val="20"/>
              </w:rPr>
              <w:t>Total expenditure on health workforce</w:t>
            </w:r>
          </w:p>
          <w:p w14:paraId="6CC6F614" w14:textId="77777777" w:rsidR="00906313" w:rsidRPr="001E3F8A" w:rsidRDefault="00906313" w:rsidP="004102DB">
            <w:pPr>
              <w:jc w:val="left"/>
              <w:rPr>
                <w:color w:val="FFFFFF" w:themeColor="background1"/>
                <w:sz w:val="20"/>
                <w:szCs w:val="20"/>
              </w:rPr>
            </w:pPr>
            <w:r w:rsidRPr="001E3F8A">
              <w:rPr>
                <w:color w:val="FFFFFF" w:themeColor="background1"/>
                <w:sz w:val="20"/>
                <w:szCs w:val="20"/>
              </w:rPr>
              <w:t>Total expenditure on compensation of health workers</w:t>
            </w:r>
          </w:p>
          <w:p w14:paraId="27DB5B5F" w14:textId="77777777" w:rsidR="00906313" w:rsidRPr="001E3F8A" w:rsidRDefault="00906313" w:rsidP="004102DB">
            <w:pPr>
              <w:jc w:val="left"/>
              <w:rPr>
                <w:color w:val="FFFFFF" w:themeColor="background1"/>
                <w:sz w:val="20"/>
                <w:szCs w:val="20"/>
              </w:rPr>
            </w:pPr>
            <w:r w:rsidRPr="001E3F8A">
              <w:rPr>
                <w:color w:val="FFFFFF" w:themeColor="background1"/>
                <w:sz w:val="20"/>
                <w:szCs w:val="20"/>
              </w:rPr>
              <w:t>Entry-level wages and salaries</w:t>
            </w:r>
          </w:p>
        </w:tc>
      </w:tr>
      <w:tr w:rsidR="00906313" w:rsidRPr="001E3F8A" w14:paraId="61BBA789" w14:textId="77777777" w:rsidTr="004102DB">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19E9D307" w14:textId="77777777" w:rsidR="00906313" w:rsidRPr="001E3F8A" w:rsidRDefault="00906313" w:rsidP="004102DB">
            <w:pPr>
              <w:rPr>
                <w:b/>
                <w:bCs/>
                <w:sz w:val="18"/>
                <w:szCs w:val="18"/>
              </w:rPr>
            </w:pPr>
            <w:r w:rsidRPr="001E3F8A">
              <w:rPr>
                <w:b/>
                <w:bCs/>
                <w:sz w:val="18"/>
                <w:szCs w:val="18"/>
              </w:rPr>
              <w:t>Overview</w:t>
            </w:r>
          </w:p>
        </w:tc>
        <w:tc>
          <w:tcPr>
            <w:tcW w:w="6387" w:type="dxa"/>
          </w:tcPr>
          <w:p w14:paraId="3A517328" w14:textId="77777777" w:rsidR="00906313" w:rsidRPr="001E3F8A" w:rsidRDefault="00906313" w:rsidP="004102DB">
            <w:pPr>
              <w:spacing w:before="120" w:after="240"/>
              <w:jc w:val="left"/>
              <w:rPr>
                <w:sz w:val="18"/>
                <w:szCs w:val="18"/>
              </w:rPr>
            </w:pPr>
            <w:r w:rsidRPr="001E3F8A">
              <w:rPr>
                <w:sz w:val="18"/>
                <w:szCs w:val="18"/>
              </w:rPr>
              <w:t>These indicators correspond to the total expenditure inclusive of compensations, salaries, social contributions and training incurred on health workforce.</w:t>
            </w:r>
          </w:p>
        </w:tc>
      </w:tr>
      <w:tr w:rsidR="00906313" w:rsidRPr="001E3F8A" w14:paraId="176C39C4" w14:textId="77777777" w:rsidTr="004102DB">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77172316" w14:textId="77777777" w:rsidR="00906313" w:rsidRPr="001E3F8A" w:rsidRDefault="00906313" w:rsidP="004102DB">
            <w:pPr>
              <w:rPr>
                <w:b/>
                <w:bCs/>
                <w:sz w:val="18"/>
                <w:szCs w:val="18"/>
              </w:rPr>
            </w:pPr>
            <w:r w:rsidRPr="001E3F8A">
              <w:rPr>
                <w:b/>
                <w:bCs/>
                <w:sz w:val="18"/>
                <w:szCs w:val="18"/>
              </w:rPr>
              <w:t>Challenge</w:t>
            </w:r>
          </w:p>
        </w:tc>
        <w:tc>
          <w:tcPr>
            <w:tcW w:w="6387" w:type="dxa"/>
          </w:tcPr>
          <w:p w14:paraId="4DA9E78C" w14:textId="77777777" w:rsidR="00906313" w:rsidRPr="001E3F8A" w:rsidRDefault="00906313" w:rsidP="004102DB">
            <w:pPr>
              <w:pStyle w:val="ListParagraph"/>
              <w:numPr>
                <w:ilvl w:val="0"/>
                <w:numId w:val="36"/>
              </w:numPr>
              <w:spacing w:before="120" w:after="240"/>
              <w:contextualSpacing w:val="0"/>
              <w:jc w:val="left"/>
              <w:rPr>
                <w:sz w:val="18"/>
                <w:szCs w:val="18"/>
              </w:rPr>
            </w:pPr>
            <w:r w:rsidRPr="001E3F8A">
              <w:rPr>
                <w:sz w:val="18"/>
                <w:szCs w:val="18"/>
              </w:rPr>
              <w:t xml:space="preserve">Health workforce expenditure data is </w:t>
            </w:r>
            <w:r w:rsidRPr="001E3F8A">
              <w:rPr>
                <w:rStyle w:val="IntenseQuoteChar"/>
                <w:sz w:val="18"/>
                <w:szCs w:val="16"/>
              </w:rPr>
              <w:t xml:space="preserve">not complete </w:t>
            </w:r>
            <w:r w:rsidRPr="001E3F8A">
              <w:rPr>
                <w:sz w:val="18"/>
                <w:szCs w:val="18"/>
              </w:rPr>
              <w:t>as it is not received from all relevant stakeholders.</w:t>
            </w:r>
          </w:p>
          <w:p w14:paraId="0A24B6B6" w14:textId="77777777" w:rsidR="00906313" w:rsidRPr="001E3F8A" w:rsidRDefault="00906313" w:rsidP="004102DB">
            <w:pPr>
              <w:pStyle w:val="ListParagraph"/>
              <w:numPr>
                <w:ilvl w:val="0"/>
                <w:numId w:val="36"/>
              </w:numPr>
              <w:spacing w:before="120" w:after="240"/>
              <w:contextualSpacing w:val="0"/>
              <w:jc w:val="left"/>
              <w:rPr>
                <w:sz w:val="18"/>
                <w:szCs w:val="18"/>
              </w:rPr>
            </w:pPr>
            <w:r w:rsidRPr="001E3F8A">
              <w:rPr>
                <w:sz w:val="18"/>
                <w:szCs w:val="18"/>
              </w:rPr>
              <w:t xml:space="preserve">We have received </w:t>
            </w:r>
            <w:r w:rsidRPr="001E3F8A">
              <w:rPr>
                <w:rStyle w:val="IntenseQuoteChar"/>
                <w:sz w:val="18"/>
                <w:szCs w:val="16"/>
              </w:rPr>
              <w:t>health worker expenditure data</w:t>
            </w:r>
            <w:r w:rsidRPr="001E3F8A">
              <w:rPr>
                <w:sz w:val="18"/>
                <w:szCs w:val="18"/>
              </w:rPr>
              <w:t xml:space="preserve"> only from </w:t>
            </w:r>
            <w:r w:rsidRPr="001E3F8A">
              <w:rPr>
                <w:rStyle w:val="IntenseQuoteChar"/>
                <w:sz w:val="18"/>
                <w:szCs w:val="16"/>
              </w:rPr>
              <w:t>MOHAP</w:t>
            </w:r>
            <w:r w:rsidRPr="001E3F8A">
              <w:rPr>
                <w:sz w:val="18"/>
                <w:szCs w:val="18"/>
              </w:rPr>
              <w:t xml:space="preserve"> and partial data from </w:t>
            </w:r>
            <w:r w:rsidRPr="001E3F8A">
              <w:rPr>
                <w:rStyle w:val="IntenseQuoteChar"/>
                <w:sz w:val="18"/>
                <w:szCs w:val="16"/>
              </w:rPr>
              <w:t>MOPA</w:t>
            </w:r>
            <w:r w:rsidRPr="001E3F8A">
              <w:rPr>
                <w:sz w:val="18"/>
                <w:szCs w:val="18"/>
              </w:rPr>
              <w:t>.</w:t>
            </w:r>
          </w:p>
          <w:p w14:paraId="3D821738" w14:textId="77777777" w:rsidR="00906313" w:rsidRPr="001E3F8A" w:rsidRDefault="00906313" w:rsidP="004102DB">
            <w:pPr>
              <w:pStyle w:val="ListParagraph"/>
              <w:numPr>
                <w:ilvl w:val="0"/>
                <w:numId w:val="36"/>
              </w:numPr>
              <w:spacing w:before="120" w:after="240"/>
              <w:contextualSpacing w:val="0"/>
              <w:jc w:val="left"/>
              <w:rPr>
                <w:sz w:val="18"/>
                <w:szCs w:val="18"/>
              </w:rPr>
            </w:pPr>
            <w:r w:rsidRPr="001E3F8A">
              <w:rPr>
                <w:sz w:val="18"/>
                <w:szCs w:val="18"/>
              </w:rPr>
              <w:t xml:space="preserve">Many contacted stakeholders from public sector like </w:t>
            </w:r>
            <w:r w:rsidRPr="001E3F8A">
              <w:rPr>
                <w:rStyle w:val="IntenseQuoteChar"/>
                <w:sz w:val="18"/>
                <w:szCs w:val="16"/>
              </w:rPr>
              <w:t>DOH</w:t>
            </w:r>
            <w:r w:rsidRPr="001E3F8A">
              <w:rPr>
                <w:sz w:val="18"/>
                <w:szCs w:val="18"/>
              </w:rPr>
              <w:t xml:space="preserve"> and </w:t>
            </w:r>
            <w:r w:rsidRPr="001E3F8A">
              <w:rPr>
                <w:rStyle w:val="IntenseQuoteChar"/>
                <w:sz w:val="18"/>
                <w:szCs w:val="16"/>
              </w:rPr>
              <w:t>DHA</w:t>
            </w:r>
            <w:r w:rsidRPr="001E3F8A">
              <w:rPr>
                <w:sz w:val="18"/>
                <w:szCs w:val="18"/>
              </w:rPr>
              <w:t xml:space="preserve"> have confirmed </w:t>
            </w:r>
            <w:r w:rsidRPr="001E3F8A">
              <w:rPr>
                <w:rStyle w:val="IntenseQuoteChar"/>
                <w:sz w:val="18"/>
                <w:szCs w:val="16"/>
              </w:rPr>
              <w:t>unavailability</w:t>
            </w:r>
            <w:r w:rsidRPr="001E3F8A">
              <w:rPr>
                <w:sz w:val="18"/>
                <w:szCs w:val="18"/>
              </w:rPr>
              <w:t xml:space="preserve"> of this data.</w:t>
            </w:r>
          </w:p>
          <w:p w14:paraId="42C1948A" w14:textId="77777777" w:rsidR="00906313" w:rsidRPr="001E3F8A" w:rsidRDefault="00906313" w:rsidP="004102DB">
            <w:pPr>
              <w:pStyle w:val="ListParagraph"/>
              <w:numPr>
                <w:ilvl w:val="0"/>
                <w:numId w:val="36"/>
              </w:numPr>
              <w:spacing w:before="120" w:after="240"/>
              <w:contextualSpacing w:val="0"/>
              <w:jc w:val="left"/>
              <w:rPr>
                <w:sz w:val="18"/>
                <w:szCs w:val="18"/>
              </w:rPr>
            </w:pPr>
            <w:r w:rsidRPr="001E3F8A">
              <w:rPr>
                <w:sz w:val="18"/>
                <w:szCs w:val="18"/>
              </w:rPr>
              <w:t xml:space="preserve">From the private sector, we have received data from small percentage of </w:t>
            </w:r>
            <w:r w:rsidRPr="001E3F8A">
              <w:rPr>
                <w:rStyle w:val="IntenseQuoteChar"/>
                <w:sz w:val="18"/>
                <w:szCs w:val="16"/>
              </w:rPr>
              <w:t>DHCC</w:t>
            </w:r>
            <w:r w:rsidRPr="001E3F8A">
              <w:rPr>
                <w:sz w:val="18"/>
                <w:szCs w:val="18"/>
              </w:rPr>
              <w:t xml:space="preserve"> based healthcare facilities.</w:t>
            </w:r>
          </w:p>
        </w:tc>
      </w:tr>
      <w:tr w:rsidR="00906313" w:rsidRPr="001E3F8A" w14:paraId="5B431551" w14:textId="77777777" w:rsidTr="004102DB">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2DF0E08E" w14:textId="77777777" w:rsidR="00906313" w:rsidRPr="001E3F8A" w:rsidRDefault="00906313" w:rsidP="004102DB">
            <w:pPr>
              <w:rPr>
                <w:b/>
                <w:bCs/>
                <w:sz w:val="18"/>
                <w:szCs w:val="18"/>
              </w:rPr>
            </w:pPr>
            <w:r w:rsidRPr="001E3F8A">
              <w:rPr>
                <w:b/>
                <w:bCs/>
                <w:sz w:val="18"/>
                <w:szCs w:val="18"/>
              </w:rPr>
              <w:t>Action</w:t>
            </w:r>
          </w:p>
        </w:tc>
        <w:tc>
          <w:tcPr>
            <w:tcW w:w="6387" w:type="dxa"/>
          </w:tcPr>
          <w:p w14:paraId="0CE384F3" w14:textId="77777777" w:rsidR="00906313" w:rsidRPr="001E3F8A" w:rsidRDefault="00906313" w:rsidP="004102DB">
            <w:pPr>
              <w:pStyle w:val="ListParagraph"/>
              <w:numPr>
                <w:ilvl w:val="0"/>
                <w:numId w:val="36"/>
              </w:numPr>
              <w:spacing w:before="120" w:after="240"/>
              <w:contextualSpacing w:val="0"/>
              <w:jc w:val="left"/>
              <w:rPr>
                <w:sz w:val="18"/>
                <w:szCs w:val="18"/>
              </w:rPr>
            </w:pPr>
            <w:r w:rsidRPr="001E3F8A">
              <w:rPr>
                <w:sz w:val="18"/>
                <w:szCs w:val="18"/>
              </w:rPr>
              <w:t xml:space="preserve">We shall follow-up with </w:t>
            </w:r>
            <w:r w:rsidRPr="001E3F8A">
              <w:rPr>
                <w:rStyle w:val="IntenseQuoteChar"/>
                <w:sz w:val="18"/>
                <w:szCs w:val="16"/>
              </w:rPr>
              <w:t>DHCC</w:t>
            </w:r>
            <w:r w:rsidRPr="001E3F8A">
              <w:rPr>
                <w:sz w:val="18"/>
                <w:szCs w:val="18"/>
              </w:rPr>
              <w:t xml:space="preserve"> in order to obtain data inclusive of all of their facilities.</w:t>
            </w:r>
          </w:p>
          <w:p w14:paraId="0F701E32" w14:textId="77777777" w:rsidR="00906313" w:rsidRPr="001E3F8A" w:rsidRDefault="00906313" w:rsidP="004102DB">
            <w:pPr>
              <w:pStyle w:val="ListParagraph"/>
              <w:numPr>
                <w:ilvl w:val="0"/>
                <w:numId w:val="36"/>
              </w:numPr>
              <w:spacing w:before="120" w:after="240"/>
              <w:contextualSpacing w:val="0"/>
              <w:jc w:val="left"/>
              <w:rPr>
                <w:sz w:val="18"/>
                <w:szCs w:val="18"/>
              </w:rPr>
            </w:pPr>
            <w:r w:rsidRPr="001E3F8A">
              <w:rPr>
                <w:sz w:val="18"/>
                <w:szCs w:val="18"/>
              </w:rPr>
              <w:t xml:space="preserve">We shall also reconfirm availability of </w:t>
            </w:r>
            <w:r w:rsidRPr="001E3F8A">
              <w:rPr>
                <w:rStyle w:val="IntenseQuoteChar"/>
                <w:sz w:val="18"/>
                <w:szCs w:val="16"/>
              </w:rPr>
              <w:t>financial data</w:t>
            </w:r>
            <w:r w:rsidRPr="001E3F8A">
              <w:rPr>
                <w:sz w:val="18"/>
                <w:szCs w:val="18"/>
              </w:rPr>
              <w:t xml:space="preserve"> from previously contacted stakeholders.</w:t>
            </w:r>
          </w:p>
        </w:tc>
      </w:tr>
    </w:tbl>
    <w:p w14:paraId="3795A443" w14:textId="77777777" w:rsidR="00906313" w:rsidRPr="001E3F8A" w:rsidRDefault="00906313" w:rsidP="00906313">
      <w:pPr>
        <w:rPr>
          <w:sz w:val="20"/>
          <w:szCs w:val="20"/>
        </w:rPr>
      </w:pPr>
    </w:p>
    <w:p w14:paraId="547CE351" w14:textId="486410FC" w:rsidR="001C3FD8" w:rsidRPr="001E3F8A" w:rsidRDefault="001C3FD8">
      <w:pPr>
        <w:spacing w:line="264" w:lineRule="auto"/>
        <w:rPr>
          <w:sz w:val="20"/>
          <w:szCs w:val="20"/>
        </w:rPr>
      </w:pPr>
      <w:r w:rsidRPr="001E3F8A">
        <w:rPr>
          <w:sz w:val="20"/>
          <w:szCs w:val="20"/>
        </w:rPr>
        <w:br w:type="page"/>
      </w:r>
    </w:p>
    <w:p w14:paraId="562971CB" w14:textId="77777777" w:rsidR="001C3FD8" w:rsidRPr="001E3F8A" w:rsidRDefault="001C3FD8" w:rsidP="00235361">
      <w:pPr>
        <w:pStyle w:val="Heading3"/>
        <w:rPr>
          <w:sz w:val="22"/>
          <w:szCs w:val="22"/>
        </w:rPr>
      </w:pPr>
      <w:bookmarkStart w:id="152" w:name="_Ref54644615"/>
      <w:bookmarkStart w:id="153" w:name="_Toc61959491"/>
      <w:r w:rsidRPr="001E3F8A">
        <w:rPr>
          <w:sz w:val="22"/>
          <w:szCs w:val="22"/>
        </w:rPr>
        <w:lastRenderedPageBreak/>
        <w:t xml:space="preserve">Module </w:t>
      </w:r>
      <w:r w:rsidR="00870EC8" w:rsidRPr="001E3F8A">
        <w:rPr>
          <w:sz w:val="22"/>
          <w:szCs w:val="22"/>
        </w:rPr>
        <w:t>10</w:t>
      </w:r>
      <w:r w:rsidRPr="001E3F8A">
        <w:rPr>
          <w:sz w:val="22"/>
          <w:szCs w:val="22"/>
        </w:rPr>
        <w:t xml:space="preserve"> – </w:t>
      </w:r>
      <w:r w:rsidR="00235361" w:rsidRPr="001E3F8A">
        <w:rPr>
          <w:sz w:val="22"/>
          <w:szCs w:val="22"/>
        </w:rPr>
        <w:t>Health Workforce Information Systems</w:t>
      </w:r>
      <w:bookmarkEnd w:id="152"/>
      <w:bookmarkEnd w:id="153"/>
    </w:p>
    <w:tbl>
      <w:tblPr>
        <w:tblStyle w:val="Table1"/>
        <w:tblW w:w="7683" w:type="dxa"/>
        <w:tblCellMar>
          <w:top w:w="43" w:type="dxa"/>
          <w:left w:w="115" w:type="dxa"/>
          <w:bottom w:w="43" w:type="dxa"/>
          <w:right w:w="115" w:type="dxa"/>
        </w:tblCellMar>
        <w:tblLook w:val="04A0" w:firstRow="1" w:lastRow="0" w:firstColumn="1" w:lastColumn="0" w:noHBand="0" w:noVBand="1"/>
      </w:tblPr>
      <w:tblGrid>
        <w:gridCol w:w="1296"/>
        <w:gridCol w:w="6387"/>
      </w:tblGrid>
      <w:tr w:rsidR="001C3FD8" w:rsidRPr="001E3F8A" w14:paraId="3D7846AC" w14:textId="77777777" w:rsidTr="002233ED">
        <w:trPr>
          <w:cnfStyle w:val="100000000000" w:firstRow="1" w:lastRow="0" w:firstColumn="0" w:lastColumn="0" w:oddVBand="0" w:evenVBand="0" w:oddHBand="0" w:evenHBand="0" w:firstRowFirstColumn="0" w:firstRowLastColumn="0" w:lastRowFirstColumn="0" w:lastRowLastColumn="0"/>
          <w:trHeight w:val="576"/>
        </w:trPr>
        <w:tc>
          <w:tcPr>
            <w:tcW w:w="1296" w:type="dxa"/>
          </w:tcPr>
          <w:p w14:paraId="0EFF61A6" w14:textId="77777777" w:rsidR="001C3FD8" w:rsidRPr="001E3F8A" w:rsidRDefault="001C3FD8" w:rsidP="002233ED">
            <w:pPr>
              <w:rPr>
                <w:color w:val="FFFFFF" w:themeColor="background1"/>
                <w:sz w:val="20"/>
                <w:szCs w:val="20"/>
              </w:rPr>
            </w:pPr>
            <w:r w:rsidRPr="001E3F8A">
              <w:rPr>
                <w:color w:val="FFFFFF" w:themeColor="background1"/>
                <w:sz w:val="20"/>
                <w:szCs w:val="20"/>
              </w:rPr>
              <w:t>Indicator</w:t>
            </w:r>
          </w:p>
        </w:tc>
        <w:tc>
          <w:tcPr>
            <w:tcW w:w="6387" w:type="dxa"/>
          </w:tcPr>
          <w:p w14:paraId="7651DC2B" w14:textId="77777777" w:rsidR="001C3FD8" w:rsidRPr="001E3F8A" w:rsidRDefault="001A6D34" w:rsidP="002233ED">
            <w:pPr>
              <w:jc w:val="left"/>
              <w:rPr>
                <w:color w:val="FFFFFF" w:themeColor="background1"/>
                <w:sz w:val="20"/>
                <w:szCs w:val="20"/>
              </w:rPr>
            </w:pPr>
            <w:r w:rsidRPr="001E3F8A">
              <w:rPr>
                <w:color w:val="FFFFFF" w:themeColor="background1"/>
                <w:sz w:val="20"/>
                <w:szCs w:val="20"/>
              </w:rPr>
              <w:t>HRHIS for WHO Global Code of Practice reporting</w:t>
            </w:r>
          </w:p>
        </w:tc>
      </w:tr>
      <w:tr w:rsidR="001C3FD8" w:rsidRPr="001E3F8A" w14:paraId="2D2CEDD9" w14:textId="77777777" w:rsidTr="002233ED">
        <w:trPr>
          <w:cnfStyle w:val="000000100000" w:firstRow="0" w:lastRow="0" w:firstColumn="0" w:lastColumn="0" w:oddVBand="0" w:evenVBand="0" w:oddHBand="1" w:evenHBand="0" w:firstRowFirstColumn="0" w:firstRowLastColumn="0" w:lastRowFirstColumn="0" w:lastRowLastColumn="0"/>
          <w:trHeight w:val="576"/>
        </w:trPr>
        <w:tc>
          <w:tcPr>
            <w:tcW w:w="1296" w:type="dxa"/>
          </w:tcPr>
          <w:p w14:paraId="4A3C016F" w14:textId="77777777" w:rsidR="001C3FD8" w:rsidRPr="001E3F8A" w:rsidRDefault="001C3FD8" w:rsidP="002233ED">
            <w:pPr>
              <w:rPr>
                <w:b/>
                <w:bCs/>
                <w:sz w:val="18"/>
                <w:szCs w:val="18"/>
              </w:rPr>
            </w:pPr>
            <w:r w:rsidRPr="001E3F8A">
              <w:rPr>
                <w:b/>
                <w:bCs/>
                <w:sz w:val="18"/>
                <w:szCs w:val="18"/>
              </w:rPr>
              <w:t>Overview</w:t>
            </w:r>
          </w:p>
        </w:tc>
        <w:tc>
          <w:tcPr>
            <w:tcW w:w="6387" w:type="dxa"/>
          </w:tcPr>
          <w:p w14:paraId="7B0FEE11" w14:textId="77777777" w:rsidR="001C3FD8" w:rsidRPr="001E3F8A" w:rsidRDefault="00AF2519" w:rsidP="002233ED">
            <w:pPr>
              <w:spacing w:before="120" w:after="240"/>
              <w:jc w:val="left"/>
              <w:rPr>
                <w:sz w:val="18"/>
                <w:szCs w:val="18"/>
              </w:rPr>
            </w:pPr>
            <w:r w:rsidRPr="001E3F8A">
              <w:rPr>
                <w:sz w:val="18"/>
                <w:szCs w:val="18"/>
              </w:rPr>
              <w:t xml:space="preserve">This indicator checks the ability of </w:t>
            </w:r>
            <w:r w:rsidRPr="001E3F8A">
              <w:rPr>
                <w:rStyle w:val="IntenseQuoteChar"/>
                <w:sz w:val="18"/>
                <w:szCs w:val="16"/>
              </w:rPr>
              <w:t>HRHIS</w:t>
            </w:r>
            <w:r w:rsidRPr="001E3F8A">
              <w:rPr>
                <w:sz w:val="18"/>
                <w:szCs w:val="18"/>
              </w:rPr>
              <w:t xml:space="preserve"> to generate information to report on implementation of the </w:t>
            </w:r>
            <w:r w:rsidRPr="001E3F8A">
              <w:rPr>
                <w:rStyle w:val="IntenseQuoteChar"/>
                <w:sz w:val="18"/>
                <w:szCs w:val="16"/>
              </w:rPr>
              <w:t>WHO Global Code of Practice</w:t>
            </w:r>
            <w:r w:rsidRPr="001E3F8A">
              <w:rPr>
                <w:sz w:val="18"/>
                <w:szCs w:val="18"/>
              </w:rPr>
              <w:t xml:space="preserve"> on the International Recruitment of Health Personnel.</w:t>
            </w:r>
          </w:p>
        </w:tc>
      </w:tr>
      <w:tr w:rsidR="001C3FD8" w:rsidRPr="001E3F8A" w14:paraId="4A75A1D4" w14:textId="77777777" w:rsidTr="002233ED">
        <w:trPr>
          <w:cnfStyle w:val="000000010000" w:firstRow="0" w:lastRow="0" w:firstColumn="0" w:lastColumn="0" w:oddVBand="0" w:evenVBand="0" w:oddHBand="0" w:evenHBand="1" w:firstRowFirstColumn="0" w:firstRowLastColumn="0" w:lastRowFirstColumn="0" w:lastRowLastColumn="0"/>
          <w:trHeight w:val="576"/>
        </w:trPr>
        <w:tc>
          <w:tcPr>
            <w:tcW w:w="1296" w:type="dxa"/>
          </w:tcPr>
          <w:p w14:paraId="2FAD786C" w14:textId="77777777" w:rsidR="001C3FD8" w:rsidRPr="001E3F8A" w:rsidRDefault="001C3FD8" w:rsidP="002233ED">
            <w:pPr>
              <w:rPr>
                <w:b/>
                <w:bCs/>
                <w:sz w:val="18"/>
                <w:szCs w:val="18"/>
              </w:rPr>
            </w:pPr>
            <w:r w:rsidRPr="001E3F8A">
              <w:rPr>
                <w:b/>
                <w:bCs/>
                <w:sz w:val="18"/>
                <w:szCs w:val="18"/>
              </w:rPr>
              <w:t>Challenge</w:t>
            </w:r>
          </w:p>
        </w:tc>
        <w:tc>
          <w:tcPr>
            <w:tcW w:w="6387" w:type="dxa"/>
          </w:tcPr>
          <w:p w14:paraId="2CF191DD" w14:textId="77777777" w:rsidR="001C3FD8" w:rsidRPr="001E3F8A" w:rsidRDefault="004720FF" w:rsidP="000D7C9F">
            <w:pPr>
              <w:pStyle w:val="ListParagraph"/>
              <w:numPr>
                <w:ilvl w:val="0"/>
                <w:numId w:val="36"/>
              </w:numPr>
              <w:spacing w:before="120" w:after="240"/>
              <w:contextualSpacing w:val="0"/>
              <w:jc w:val="left"/>
              <w:rPr>
                <w:sz w:val="18"/>
                <w:szCs w:val="18"/>
              </w:rPr>
            </w:pPr>
            <w:r w:rsidRPr="001E3F8A">
              <w:rPr>
                <w:sz w:val="18"/>
                <w:szCs w:val="18"/>
              </w:rPr>
              <w:t>We have not received any information regarding this indicator from contacted stakeholders.</w:t>
            </w:r>
          </w:p>
        </w:tc>
      </w:tr>
      <w:tr w:rsidR="001C3FD8" w:rsidRPr="001E3F8A" w14:paraId="3BBCAC4E" w14:textId="77777777" w:rsidTr="002233ED">
        <w:trPr>
          <w:cnfStyle w:val="000000100000" w:firstRow="0" w:lastRow="0" w:firstColumn="0" w:lastColumn="0" w:oddVBand="0" w:evenVBand="0" w:oddHBand="1" w:evenHBand="0" w:firstRowFirstColumn="0" w:firstRowLastColumn="0" w:lastRowFirstColumn="0" w:lastRowLastColumn="0"/>
          <w:trHeight w:val="722"/>
        </w:trPr>
        <w:tc>
          <w:tcPr>
            <w:tcW w:w="1296" w:type="dxa"/>
          </w:tcPr>
          <w:p w14:paraId="1DCE13FD" w14:textId="77777777" w:rsidR="001C3FD8" w:rsidRPr="001E3F8A" w:rsidRDefault="001C3FD8" w:rsidP="002233ED">
            <w:pPr>
              <w:rPr>
                <w:b/>
                <w:bCs/>
                <w:sz w:val="18"/>
                <w:szCs w:val="18"/>
              </w:rPr>
            </w:pPr>
            <w:r w:rsidRPr="001E3F8A">
              <w:rPr>
                <w:b/>
                <w:bCs/>
                <w:sz w:val="18"/>
                <w:szCs w:val="18"/>
              </w:rPr>
              <w:t>Action</w:t>
            </w:r>
          </w:p>
        </w:tc>
        <w:tc>
          <w:tcPr>
            <w:tcW w:w="6387" w:type="dxa"/>
          </w:tcPr>
          <w:p w14:paraId="05E19FD0" w14:textId="77777777" w:rsidR="001C3FD8" w:rsidRPr="001E3F8A" w:rsidRDefault="004720FF" w:rsidP="000D7C9F">
            <w:pPr>
              <w:pStyle w:val="ListParagraph"/>
              <w:numPr>
                <w:ilvl w:val="0"/>
                <w:numId w:val="36"/>
              </w:numPr>
              <w:spacing w:before="120" w:after="240"/>
              <w:contextualSpacing w:val="0"/>
              <w:jc w:val="left"/>
              <w:rPr>
                <w:sz w:val="18"/>
                <w:szCs w:val="18"/>
              </w:rPr>
            </w:pPr>
            <w:r w:rsidRPr="001E3F8A">
              <w:rPr>
                <w:sz w:val="18"/>
                <w:szCs w:val="18"/>
              </w:rPr>
              <w:t xml:space="preserve">We need to </w:t>
            </w:r>
            <w:r w:rsidRPr="001E3F8A">
              <w:rPr>
                <w:rStyle w:val="IntenseQuoteChar"/>
                <w:sz w:val="18"/>
                <w:szCs w:val="16"/>
              </w:rPr>
              <w:t>identify a stakeholder</w:t>
            </w:r>
            <w:r w:rsidRPr="001E3F8A">
              <w:rPr>
                <w:sz w:val="18"/>
                <w:szCs w:val="18"/>
              </w:rPr>
              <w:t xml:space="preserve"> wherein HRHIS system is utilized for sending reports to </w:t>
            </w:r>
            <w:r w:rsidRPr="001E3F8A">
              <w:rPr>
                <w:rStyle w:val="IntenseQuoteChar"/>
                <w:sz w:val="18"/>
                <w:szCs w:val="16"/>
              </w:rPr>
              <w:t>WHO</w:t>
            </w:r>
            <w:r w:rsidRPr="001E3F8A">
              <w:rPr>
                <w:sz w:val="18"/>
                <w:szCs w:val="18"/>
              </w:rPr>
              <w:t xml:space="preserve"> in terms of </w:t>
            </w:r>
            <w:r w:rsidRPr="001E3F8A">
              <w:rPr>
                <w:rStyle w:val="IntenseQuoteChar"/>
                <w:sz w:val="18"/>
                <w:szCs w:val="16"/>
              </w:rPr>
              <w:t xml:space="preserve">international recruitment </w:t>
            </w:r>
            <w:r w:rsidRPr="001E3F8A">
              <w:rPr>
                <w:sz w:val="18"/>
                <w:szCs w:val="18"/>
              </w:rPr>
              <w:t xml:space="preserve">of </w:t>
            </w:r>
            <w:r w:rsidRPr="001E3F8A">
              <w:rPr>
                <w:rStyle w:val="IntenseQuoteChar"/>
                <w:sz w:val="18"/>
                <w:szCs w:val="16"/>
              </w:rPr>
              <w:t>migrant workers</w:t>
            </w:r>
            <w:r w:rsidRPr="001E3F8A">
              <w:rPr>
                <w:sz w:val="18"/>
                <w:szCs w:val="18"/>
              </w:rPr>
              <w:t xml:space="preserve"> in the UAE.</w:t>
            </w:r>
          </w:p>
        </w:tc>
      </w:tr>
    </w:tbl>
    <w:p w14:paraId="502AF996" w14:textId="77777777" w:rsidR="001C3FD8" w:rsidRPr="001E3F8A" w:rsidRDefault="001C3FD8" w:rsidP="001C3FD8">
      <w:pPr>
        <w:rPr>
          <w:sz w:val="20"/>
          <w:szCs w:val="20"/>
        </w:rPr>
      </w:pPr>
    </w:p>
    <w:p w14:paraId="1BB5D3C0" w14:textId="77777777" w:rsidR="001C3FD8" w:rsidRPr="001E3F8A" w:rsidRDefault="001C3FD8" w:rsidP="001C3FD8">
      <w:pPr>
        <w:tabs>
          <w:tab w:val="left" w:pos="2257"/>
        </w:tabs>
        <w:rPr>
          <w:sz w:val="20"/>
          <w:szCs w:val="20"/>
        </w:rPr>
      </w:pPr>
      <w:r w:rsidRPr="001E3F8A">
        <w:rPr>
          <w:sz w:val="20"/>
          <w:szCs w:val="20"/>
        </w:rPr>
        <w:tab/>
      </w:r>
    </w:p>
    <w:p w14:paraId="29892193" w14:textId="77777777" w:rsidR="00D94272" w:rsidRPr="001E3F8A" w:rsidRDefault="00D94272" w:rsidP="00D563E1">
      <w:pPr>
        <w:rPr>
          <w:sz w:val="20"/>
          <w:szCs w:val="20"/>
        </w:rPr>
      </w:pPr>
    </w:p>
    <w:p w14:paraId="0CD9E06B" w14:textId="77777777" w:rsidR="00C915E9" w:rsidRPr="001E3F8A" w:rsidRDefault="00C915E9">
      <w:pPr>
        <w:spacing w:line="264" w:lineRule="auto"/>
        <w:rPr>
          <w:sz w:val="20"/>
          <w:szCs w:val="20"/>
        </w:rPr>
      </w:pPr>
      <w:r w:rsidRPr="001E3F8A">
        <w:rPr>
          <w:sz w:val="20"/>
          <w:szCs w:val="20"/>
        </w:rPr>
        <w:br w:type="page"/>
      </w:r>
    </w:p>
    <w:p w14:paraId="1D831E72" w14:textId="77777777" w:rsidR="00C915E9" w:rsidRPr="001E3F8A" w:rsidRDefault="00C915E9" w:rsidP="00C915E9">
      <w:pPr>
        <w:pStyle w:val="Heading1"/>
        <w:rPr>
          <w:sz w:val="32"/>
          <w:szCs w:val="32"/>
        </w:rPr>
      </w:pPr>
      <w:bookmarkStart w:id="154" w:name="_Toc61959492"/>
      <w:r w:rsidRPr="001E3F8A">
        <w:rPr>
          <w:sz w:val="32"/>
          <w:szCs w:val="32"/>
        </w:rPr>
        <w:lastRenderedPageBreak/>
        <w:t>Glossary</w:t>
      </w:r>
      <w:bookmarkEnd w:id="154"/>
    </w:p>
    <w:p w14:paraId="4A33D062" w14:textId="77777777" w:rsidR="00C915E9" w:rsidRPr="001E3F8A" w:rsidRDefault="00C915E9" w:rsidP="00C915E9">
      <w:pPr>
        <w:rPr>
          <w:sz w:val="20"/>
          <w:szCs w:val="20"/>
        </w:rPr>
      </w:pPr>
    </w:p>
    <w:p w14:paraId="3D961704" w14:textId="5C6A79D4" w:rsidR="00C915E9" w:rsidRPr="001E3F8A" w:rsidRDefault="00C915E9" w:rsidP="001577E8">
      <w:pPr>
        <w:spacing w:after="240"/>
        <w:rPr>
          <w:sz w:val="20"/>
          <w:szCs w:val="20"/>
        </w:rPr>
      </w:pPr>
      <w:r w:rsidRPr="001E3F8A">
        <w:rPr>
          <w:rFonts w:ascii="Segoe UI Semibold" w:hAnsi="Segoe UI Semibold" w:cs="Segoe UI Semibold"/>
          <w:sz w:val="20"/>
          <w:szCs w:val="20"/>
        </w:rPr>
        <w:t>Source:</w:t>
      </w:r>
      <w:r w:rsidRPr="001E3F8A">
        <w:rPr>
          <w:sz w:val="20"/>
          <w:szCs w:val="20"/>
        </w:rPr>
        <w:t xml:space="preserve"> WHO - (National Health Workforce Account - A Handbook)</w:t>
      </w:r>
    </w:p>
    <w:tbl>
      <w:tblPr>
        <w:tblStyle w:val="Table1"/>
        <w:tblW w:w="8910" w:type="dxa"/>
        <w:tblCellMar>
          <w:top w:w="43" w:type="dxa"/>
          <w:left w:w="115" w:type="dxa"/>
          <w:bottom w:w="43" w:type="dxa"/>
          <w:right w:w="115" w:type="dxa"/>
        </w:tblCellMar>
        <w:tblLook w:val="04A0" w:firstRow="1" w:lastRow="0" w:firstColumn="1" w:lastColumn="0" w:noHBand="0" w:noVBand="1"/>
      </w:tblPr>
      <w:tblGrid>
        <w:gridCol w:w="2250"/>
        <w:gridCol w:w="6660"/>
      </w:tblGrid>
      <w:tr w:rsidR="00C915E9" w:rsidRPr="001E3F8A" w14:paraId="312B2143" w14:textId="77777777" w:rsidTr="00251F27">
        <w:trPr>
          <w:cnfStyle w:val="100000000000" w:firstRow="1" w:lastRow="0" w:firstColumn="0" w:lastColumn="0" w:oddVBand="0" w:evenVBand="0" w:oddHBand="0" w:evenHBand="0" w:firstRowFirstColumn="0" w:firstRowLastColumn="0" w:lastRowFirstColumn="0" w:lastRowLastColumn="0"/>
          <w:trHeight w:val="576"/>
          <w:tblHeader/>
        </w:trPr>
        <w:tc>
          <w:tcPr>
            <w:tcW w:w="2250" w:type="dxa"/>
          </w:tcPr>
          <w:p w14:paraId="41FDD0B1" w14:textId="77777777" w:rsidR="00C915E9" w:rsidRPr="001E3F8A" w:rsidRDefault="00C915E9" w:rsidP="003029E5">
            <w:pPr>
              <w:jc w:val="left"/>
              <w:rPr>
                <w:color w:val="FFFFFF" w:themeColor="background1"/>
                <w:sz w:val="20"/>
                <w:szCs w:val="20"/>
              </w:rPr>
            </w:pPr>
            <w:r w:rsidRPr="001E3F8A">
              <w:rPr>
                <w:color w:val="FFFFFF" w:themeColor="background1"/>
                <w:sz w:val="20"/>
                <w:szCs w:val="20"/>
              </w:rPr>
              <w:t>Term</w:t>
            </w:r>
          </w:p>
        </w:tc>
        <w:tc>
          <w:tcPr>
            <w:tcW w:w="6660" w:type="dxa"/>
          </w:tcPr>
          <w:p w14:paraId="413BE0C8" w14:textId="77777777" w:rsidR="00C915E9" w:rsidRPr="001E3F8A" w:rsidRDefault="00251F27" w:rsidP="003029E5">
            <w:pPr>
              <w:jc w:val="left"/>
              <w:rPr>
                <w:color w:val="FFFFFF" w:themeColor="background1"/>
                <w:sz w:val="20"/>
                <w:szCs w:val="20"/>
              </w:rPr>
            </w:pPr>
            <w:r w:rsidRPr="001E3F8A">
              <w:rPr>
                <w:color w:val="FFFFFF" w:themeColor="background1"/>
                <w:sz w:val="20"/>
                <w:szCs w:val="20"/>
              </w:rPr>
              <w:t>Definition</w:t>
            </w:r>
          </w:p>
        </w:tc>
      </w:tr>
      <w:tr w:rsidR="00C915E9" w:rsidRPr="001E3F8A" w14:paraId="6D68831F"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5EA7E18D" w14:textId="77777777" w:rsidR="00C915E9" w:rsidRPr="001E3F8A" w:rsidRDefault="00C915E9"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Accreditation</w:t>
            </w:r>
          </w:p>
        </w:tc>
        <w:tc>
          <w:tcPr>
            <w:tcW w:w="6660" w:type="dxa"/>
          </w:tcPr>
          <w:p w14:paraId="6984D2BC" w14:textId="77777777" w:rsidR="00C915E9" w:rsidRPr="001E3F8A" w:rsidRDefault="00C915E9" w:rsidP="003029E5">
            <w:pPr>
              <w:jc w:val="left"/>
              <w:rPr>
                <w:rFonts w:cs="Segoe UI"/>
                <w:sz w:val="18"/>
                <w:szCs w:val="18"/>
              </w:rPr>
            </w:pPr>
            <w:r w:rsidRPr="001E3F8A">
              <w:rPr>
                <w:rFonts w:cs="Segoe UI"/>
                <w:sz w:val="18"/>
                <w:szCs w:val="18"/>
              </w:rPr>
              <w:t>A process by which an officially approved body, on the basis of assessment of learning outcomes and/ or competences according to different purposes and methods, awards qualifications (certificates, diplomas or titles), or grants equivalences, credit units or exemptions, or issues documents such as portfolios of competences. The term accreditation applies to the evaluation of the quality of an institution or a programme as a whole.</w:t>
            </w:r>
          </w:p>
          <w:p w14:paraId="27956172" w14:textId="77777777" w:rsidR="003029E5" w:rsidRPr="001E3F8A" w:rsidRDefault="003029E5" w:rsidP="003029E5">
            <w:pPr>
              <w:pStyle w:val="ListParagraph"/>
              <w:numPr>
                <w:ilvl w:val="0"/>
                <w:numId w:val="40"/>
              </w:numPr>
              <w:jc w:val="left"/>
              <w:rPr>
                <w:rFonts w:cs="Segoe UI"/>
                <w:sz w:val="18"/>
                <w:szCs w:val="18"/>
              </w:rPr>
            </w:pPr>
            <w:r w:rsidRPr="001E3F8A">
              <w:rPr>
                <w:rFonts w:ascii="Segoe UI Semibold" w:hAnsi="Segoe UI Semibold" w:cs="Segoe UI Semibold"/>
                <w:sz w:val="18"/>
                <w:szCs w:val="18"/>
              </w:rPr>
              <w:t>Accreditation mechanisms:</w:t>
            </w:r>
            <w:r w:rsidRPr="001E3F8A">
              <w:rPr>
                <w:rFonts w:cs="Segoe UI"/>
                <w:sz w:val="18"/>
                <w:szCs w:val="18"/>
              </w:rPr>
              <w:t xml:space="preserve"> Mechanisms and procedures for implementation of an accreditation process.</w:t>
            </w:r>
          </w:p>
          <w:p w14:paraId="28C82284" w14:textId="77777777" w:rsidR="003029E5" w:rsidRPr="001E3F8A" w:rsidRDefault="003029E5" w:rsidP="003029E5">
            <w:pPr>
              <w:pStyle w:val="ListParagraph"/>
              <w:numPr>
                <w:ilvl w:val="0"/>
                <w:numId w:val="40"/>
              </w:numPr>
              <w:jc w:val="left"/>
              <w:rPr>
                <w:rFonts w:cs="Segoe UI"/>
                <w:sz w:val="18"/>
                <w:szCs w:val="18"/>
              </w:rPr>
            </w:pPr>
            <w:r w:rsidRPr="001E3F8A">
              <w:rPr>
                <w:rFonts w:ascii="Segoe UI Semibold" w:hAnsi="Segoe UI Semibold" w:cs="Segoe UI Semibold"/>
                <w:sz w:val="18"/>
                <w:szCs w:val="18"/>
              </w:rPr>
              <w:t>Accreditation standards:</w:t>
            </w:r>
            <w:r w:rsidRPr="001E3F8A">
              <w:rPr>
                <w:rFonts w:cs="Segoe UI"/>
                <w:sz w:val="18"/>
                <w:szCs w:val="18"/>
              </w:rPr>
              <w:t xml:space="preserve"> Standards that guide health workforce education programme development and evaluation, facilitate diagnosis of strengths and weaknesses relating to the education programme, and stimulate quality improvement.</w:t>
            </w:r>
          </w:p>
          <w:p w14:paraId="20E0DC1A" w14:textId="77777777" w:rsidR="003029E5" w:rsidRPr="001E3F8A" w:rsidRDefault="003029E5" w:rsidP="003029E5">
            <w:pPr>
              <w:pStyle w:val="ListParagraph"/>
              <w:numPr>
                <w:ilvl w:val="0"/>
                <w:numId w:val="40"/>
              </w:numPr>
              <w:jc w:val="left"/>
              <w:rPr>
                <w:rFonts w:cs="Segoe UI"/>
                <w:sz w:val="18"/>
                <w:szCs w:val="18"/>
              </w:rPr>
            </w:pPr>
            <w:r w:rsidRPr="001E3F8A">
              <w:rPr>
                <w:rFonts w:ascii="Segoe UI Semibold" w:hAnsi="Segoe UI Semibold" w:cs="Segoe UI Semibold"/>
                <w:sz w:val="18"/>
                <w:szCs w:val="18"/>
              </w:rPr>
              <w:t>Accreditation systems:</w:t>
            </w:r>
            <w:r w:rsidRPr="001E3F8A">
              <w:rPr>
                <w:rFonts w:cs="Segoe UI"/>
                <w:sz w:val="18"/>
                <w:szCs w:val="18"/>
              </w:rPr>
              <w:t xml:space="preserve"> A system that is: based on standards; supported by a legislative or legal instrument; independent; transparent; non-profit-making; accountable; representative of, but independent from all major stakeholders; and efficiently administered.</w:t>
            </w:r>
          </w:p>
        </w:tc>
      </w:tr>
      <w:tr w:rsidR="00C915E9" w:rsidRPr="001E3F8A" w14:paraId="70726F15"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5D7B2682" w14:textId="77777777" w:rsidR="00C915E9" w:rsidRPr="001E3F8A" w:rsidRDefault="00C915E9"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Active health worker</w:t>
            </w:r>
          </w:p>
        </w:tc>
        <w:tc>
          <w:tcPr>
            <w:tcW w:w="6660" w:type="dxa"/>
          </w:tcPr>
          <w:p w14:paraId="588138F2" w14:textId="77777777" w:rsidR="00C915E9" w:rsidRPr="001E3F8A" w:rsidRDefault="003029E5" w:rsidP="003029E5">
            <w:pPr>
              <w:spacing w:before="120" w:after="240"/>
              <w:jc w:val="left"/>
              <w:rPr>
                <w:sz w:val="18"/>
                <w:szCs w:val="18"/>
              </w:rPr>
            </w:pPr>
            <w:r w:rsidRPr="001E3F8A">
              <w:rPr>
                <w:sz w:val="18"/>
                <w:szCs w:val="18"/>
              </w:rPr>
              <w:t>One who provides services to patients and communities (practising health worker) or whose medical education is a prerequisite for the execution of the job (e.g. education, research, public administration) even if the health worker is not directly providing services (professionally active health worker). If data are not available for practising or professionally active health workers, data with the closest definition can be used, such as “health worker licensed to practice”.</w:t>
            </w:r>
          </w:p>
        </w:tc>
      </w:tr>
      <w:tr w:rsidR="00C915E9" w:rsidRPr="001E3F8A" w14:paraId="68F64E44"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711C6A4B" w14:textId="77777777" w:rsidR="00C915E9" w:rsidRPr="001E3F8A" w:rsidRDefault="00C915E9"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Active health workforce stock</w:t>
            </w:r>
          </w:p>
        </w:tc>
        <w:tc>
          <w:tcPr>
            <w:tcW w:w="6660" w:type="dxa"/>
          </w:tcPr>
          <w:p w14:paraId="6A26AE36" w14:textId="77777777" w:rsidR="00C915E9" w:rsidRPr="001E3F8A" w:rsidRDefault="003029E5" w:rsidP="003029E5">
            <w:pPr>
              <w:spacing w:before="120" w:after="240"/>
              <w:jc w:val="left"/>
              <w:rPr>
                <w:sz w:val="18"/>
                <w:szCs w:val="18"/>
              </w:rPr>
            </w:pPr>
            <w:r w:rsidRPr="001E3F8A">
              <w:rPr>
                <w:sz w:val="18"/>
                <w:szCs w:val="18"/>
              </w:rPr>
              <w:t>This comprises of the size, composition and distribution of health workforce within a country.</w:t>
            </w:r>
          </w:p>
        </w:tc>
      </w:tr>
      <w:tr w:rsidR="003029E5" w:rsidRPr="001E3F8A" w14:paraId="5FA8B1EB"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4C25822F"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Advanced practice nurse</w:t>
            </w:r>
          </w:p>
        </w:tc>
        <w:tc>
          <w:tcPr>
            <w:tcW w:w="6660" w:type="dxa"/>
          </w:tcPr>
          <w:p w14:paraId="56002C19" w14:textId="77777777" w:rsidR="003029E5" w:rsidRPr="001E3F8A" w:rsidRDefault="003029E5" w:rsidP="003029E5">
            <w:pPr>
              <w:spacing w:before="120" w:after="240"/>
              <w:jc w:val="left"/>
              <w:rPr>
                <w:sz w:val="18"/>
                <w:szCs w:val="18"/>
              </w:rPr>
            </w:pPr>
            <w:r w:rsidRPr="001E3F8A">
              <w:rPr>
                <w:sz w:val="18"/>
                <w:szCs w:val="18"/>
              </w:rPr>
              <w:t>A registered or other professional nurse who has acquired the expert knowledge base, complex decision-making skills and clinical competencies for expanded practice, the characteristics of which are shaped by the context and/or country in which the nurse has credentials to practise. A master’s degree is recommended for entry level.</w:t>
            </w:r>
          </w:p>
        </w:tc>
      </w:tr>
      <w:tr w:rsidR="003029E5" w:rsidRPr="001E3F8A" w14:paraId="33B1C2AE"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65BE615B"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Ambulatory care</w:t>
            </w:r>
          </w:p>
        </w:tc>
        <w:tc>
          <w:tcPr>
            <w:tcW w:w="6660" w:type="dxa"/>
          </w:tcPr>
          <w:p w14:paraId="53A9C9DB" w14:textId="77777777" w:rsidR="003029E5" w:rsidRPr="001E3F8A" w:rsidRDefault="003029E5" w:rsidP="003029E5">
            <w:pPr>
              <w:spacing w:before="120" w:after="240"/>
              <w:jc w:val="left"/>
              <w:rPr>
                <w:sz w:val="18"/>
                <w:szCs w:val="18"/>
              </w:rPr>
            </w:pPr>
            <w:r w:rsidRPr="001E3F8A">
              <w:rPr>
                <w:sz w:val="18"/>
                <w:szCs w:val="18"/>
              </w:rPr>
              <w:t>Personal health-care services delivered by individuals and organizations on an outpatient basis.</w:t>
            </w:r>
          </w:p>
        </w:tc>
      </w:tr>
      <w:tr w:rsidR="003029E5" w:rsidRPr="001E3F8A" w14:paraId="7B43CF10"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45866B2C"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Compensation of employees</w:t>
            </w:r>
          </w:p>
        </w:tc>
        <w:tc>
          <w:tcPr>
            <w:tcW w:w="6660" w:type="dxa"/>
          </w:tcPr>
          <w:p w14:paraId="50CA4848" w14:textId="77777777" w:rsidR="003029E5" w:rsidRPr="001E3F8A" w:rsidRDefault="003029E5" w:rsidP="003029E5">
            <w:pPr>
              <w:spacing w:before="120" w:after="240"/>
              <w:jc w:val="left"/>
              <w:rPr>
                <w:sz w:val="18"/>
                <w:szCs w:val="18"/>
              </w:rPr>
            </w:pPr>
            <w:r w:rsidRPr="001E3F8A">
              <w:rPr>
                <w:sz w:val="18"/>
                <w:szCs w:val="18"/>
              </w:rPr>
              <w:t>The total remuneration, in cash or in kind, paid by an enterprise to an employee in return for work performed by the latter during the accounting period. It includes wages, salaries, and all forms of social benefits, payments for overtime or night work, bonuses, allowances, as well as the value of in-kind payments such as the provision of uniforms for medical staff.</w:t>
            </w:r>
          </w:p>
        </w:tc>
      </w:tr>
      <w:tr w:rsidR="003029E5" w:rsidRPr="001E3F8A" w14:paraId="35349C57"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736BA201"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Continuing professional development</w:t>
            </w:r>
          </w:p>
        </w:tc>
        <w:tc>
          <w:tcPr>
            <w:tcW w:w="6660" w:type="dxa"/>
          </w:tcPr>
          <w:p w14:paraId="0332F0AF" w14:textId="77777777" w:rsidR="003029E5" w:rsidRPr="001E3F8A" w:rsidRDefault="003029E5" w:rsidP="003029E5">
            <w:pPr>
              <w:spacing w:before="120" w:after="240"/>
              <w:jc w:val="left"/>
              <w:rPr>
                <w:sz w:val="18"/>
                <w:szCs w:val="18"/>
              </w:rPr>
            </w:pPr>
            <w:r w:rsidRPr="001E3F8A">
              <w:rPr>
                <w:sz w:val="18"/>
                <w:szCs w:val="18"/>
              </w:rPr>
              <w:t xml:space="preserve">Training that is beyond clinical update and includes wide-ranging competences like research and scientific writing; multidisciplinary context of patient care; </w:t>
            </w:r>
            <w:r w:rsidRPr="001E3F8A">
              <w:rPr>
                <w:sz w:val="18"/>
                <w:szCs w:val="18"/>
              </w:rPr>
              <w:lastRenderedPageBreak/>
              <w:t>professionalism and ethical practice; communication, leadership, management and behavioral skills; team building; information technology; auditing; and appropriate attitudinal change to ensure improved patient service, research outcomes, and attainment of the highest degree of satisfaction by stakeholders. The form of continuing professional development (CPD) may include: courses and lectures; training days; peer review; clinical audit; reading journals; attending conferences; e-learning activity. CPD may be included in national standards of conduct, performance and ethics that govern health workers.</w:t>
            </w:r>
          </w:p>
          <w:p w14:paraId="544827D7" w14:textId="77777777" w:rsidR="003029E5" w:rsidRPr="001E3F8A" w:rsidRDefault="003029E5" w:rsidP="003029E5">
            <w:pPr>
              <w:spacing w:before="120"/>
              <w:jc w:val="left"/>
              <w:rPr>
                <w:sz w:val="18"/>
                <w:szCs w:val="18"/>
              </w:rPr>
            </w:pPr>
            <w:r w:rsidRPr="001E3F8A">
              <w:rPr>
                <w:sz w:val="18"/>
                <w:szCs w:val="18"/>
              </w:rPr>
              <w:t xml:space="preserve">Continuing professional development (mandatory) </w:t>
            </w:r>
          </w:p>
          <w:p w14:paraId="6F2D3AC5" w14:textId="77777777" w:rsidR="003029E5" w:rsidRPr="001E3F8A" w:rsidRDefault="003029E5" w:rsidP="003029E5">
            <w:pPr>
              <w:spacing w:before="120"/>
              <w:jc w:val="left"/>
              <w:rPr>
                <w:sz w:val="18"/>
                <w:szCs w:val="18"/>
              </w:rPr>
            </w:pPr>
            <w:r w:rsidRPr="001E3F8A">
              <w:rPr>
                <w:sz w:val="18"/>
                <w:szCs w:val="18"/>
              </w:rPr>
              <w:t>National systems for continuing CPD may be voluntary or mandatory. Mandatory systems may include the requirement for both verifiable and general and non-verifiable CPD. Verifiable CPD is activity that meets an agreed definition of CPD and for which there is documentary evidence that the health worker has undertaken CPD with concise educational aims and objectives; clear anticipated outcomes; and quality controls.</w:t>
            </w:r>
          </w:p>
        </w:tc>
      </w:tr>
      <w:tr w:rsidR="003029E5" w:rsidRPr="001E3F8A" w14:paraId="135436D2"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3E5E8A5A"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lastRenderedPageBreak/>
              <w:t>Domestic trained health worker</w:t>
            </w:r>
          </w:p>
        </w:tc>
        <w:tc>
          <w:tcPr>
            <w:tcW w:w="6660" w:type="dxa"/>
          </w:tcPr>
          <w:p w14:paraId="4BEE62E1" w14:textId="77777777" w:rsidR="003029E5" w:rsidRPr="001E3F8A" w:rsidRDefault="003029E5" w:rsidP="003029E5">
            <w:pPr>
              <w:spacing w:before="120" w:after="240"/>
              <w:jc w:val="left"/>
              <w:rPr>
                <w:sz w:val="18"/>
                <w:szCs w:val="18"/>
              </w:rPr>
            </w:pPr>
            <w:r w:rsidRPr="001E3F8A">
              <w:rPr>
                <w:sz w:val="18"/>
                <w:szCs w:val="18"/>
              </w:rPr>
              <w:t>A health worker who obtained his/her first qualification in the country where s/he is entitled to practice.</w:t>
            </w:r>
          </w:p>
        </w:tc>
      </w:tr>
      <w:tr w:rsidR="003029E5" w:rsidRPr="001E3F8A" w14:paraId="4290B3E8"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20C7CB0A"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Enrolment</w:t>
            </w:r>
          </w:p>
        </w:tc>
        <w:tc>
          <w:tcPr>
            <w:tcW w:w="6660" w:type="dxa"/>
          </w:tcPr>
          <w:p w14:paraId="2BC513AE" w14:textId="77777777" w:rsidR="003029E5" w:rsidRPr="001E3F8A" w:rsidRDefault="003029E5" w:rsidP="003029E5">
            <w:pPr>
              <w:spacing w:before="120" w:after="240"/>
              <w:jc w:val="left"/>
              <w:rPr>
                <w:sz w:val="18"/>
                <w:szCs w:val="18"/>
              </w:rPr>
            </w:pPr>
            <w:r w:rsidRPr="001E3F8A">
              <w:rPr>
                <w:sz w:val="18"/>
                <w:szCs w:val="18"/>
              </w:rPr>
              <w:t>Number of new entrants in the first year of an education programme.</w:t>
            </w:r>
          </w:p>
        </w:tc>
      </w:tr>
      <w:tr w:rsidR="003029E5" w:rsidRPr="001E3F8A" w14:paraId="248020DF"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44529FE0"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Family medicine practitioner</w:t>
            </w:r>
          </w:p>
        </w:tc>
        <w:tc>
          <w:tcPr>
            <w:tcW w:w="6660" w:type="dxa"/>
          </w:tcPr>
          <w:p w14:paraId="30CC30FD" w14:textId="77777777" w:rsidR="003029E5" w:rsidRPr="001E3F8A" w:rsidRDefault="003029E5" w:rsidP="003029E5">
            <w:pPr>
              <w:spacing w:before="120" w:after="240"/>
              <w:jc w:val="left"/>
              <w:rPr>
                <w:sz w:val="18"/>
                <w:szCs w:val="18"/>
              </w:rPr>
            </w:pPr>
            <w:r w:rsidRPr="001E3F8A">
              <w:rPr>
                <w:sz w:val="18"/>
                <w:szCs w:val="18"/>
              </w:rPr>
              <w:t>Part of generalist medical practitioners classified in ISCO-08 code 2212. Also referred to as general practitioners and in some countries considered as a specialization, they provide person-centred continuous and comprehensive medical care to individuals and families in their communities. This group does not include resident medical officers, medical interns or other generalist medical practitioners not in general practice activities.</w:t>
            </w:r>
          </w:p>
        </w:tc>
      </w:tr>
      <w:tr w:rsidR="003029E5" w:rsidRPr="001E3F8A" w14:paraId="20B6EF13"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6279BF03"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Field epidemiology training programme (FETP)</w:t>
            </w:r>
          </w:p>
        </w:tc>
        <w:tc>
          <w:tcPr>
            <w:tcW w:w="6660" w:type="dxa"/>
          </w:tcPr>
          <w:p w14:paraId="73A1B22D" w14:textId="77777777" w:rsidR="003029E5" w:rsidRPr="001E3F8A" w:rsidRDefault="003029E5" w:rsidP="003029E5">
            <w:pPr>
              <w:spacing w:before="120" w:after="240"/>
              <w:jc w:val="left"/>
              <w:rPr>
                <w:sz w:val="18"/>
                <w:szCs w:val="18"/>
              </w:rPr>
            </w:pPr>
            <w:r w:rsidRPr="001E3F8A">
              <w:rPr>
                <w:sz w:val="18"/>
                <w:szCs w:val="18"/>
              </w:rPr>
              <w:t>A health training programme with field investigations to develop experience and specialist skills based on practical application of epidemiological methods. FETP training levels are defined as:</w:t>
            </w:r>
          </w:p>
          <w:p w14:paraId="1D3D4B41" w14:textId="77777777" w:rsidR="003029E5" w:rsidRPr="001E3F8A" w:rsidRDefault="003029E5" w:rsidP="003029E5">
            <w:pPr>
              <w:pStyle w:val="ListParagraph"/>
              <w:numPr>
                <w:ilvl w:val="0"/>
                <w:numId w:val="41"/>
              </w:numPr>
              <w:spacing w:before="120" w:after="240"/>
              <w:jc w:val="left"/>
              <w:rPr>
                <w:sz w:val="18"/>
                <w:szCs w:val="18"/>
              </w:rPr>
            </w:pPr>
            <w:r w:rsidRPr="001E3F8A">
              <w:rPr>
                <w:rFonts w:ascii="Segoe UI Semibold" w:hAnsi="Segoe UI Semibold" w:cs="Segoe UI Semibold"/>
                <w:sz w:val="18"/>
                <w:szCs w:val="18"/>
              </w:rPr>
              <w:t>Basic level:</w:t>
            </w:r>
            <w:r w:rsidRPr="001E3F8A">
              <w:rPr>
                <w:sz w:val="18"/>
                <w:szCs w:val="18"/>
              </w:rPr>
              <w:t xml:space="preserve"> for local health staff, comprising limited classroom hours interspersed throughout 3–5 month on-the-job field assignments to build capacity to conduct timely outbreak detection, public health response, and public health surveillance.</w:t>
            </w:r>
          </w:p>
          <w:p w14:paraId="537CCD76" w14:textId="77777777" w:rsidR="003029E5" w:rsidRPr="001E3F8A" w:rsidRDefault="003029E5" w:rsidP="003029E5">
            <w:pPr>
              <w:pStyle w:val="ListParagraph"/>
              <w:numPr>
                <w:ilvl w:val="0"/>
                <w:numId w:val="41"/>
              </w:numPr>
              <w:spacing w:before="120" w:after="240"/>
              <w:jc w:val="left"/>
              <w:rPr>
                <w:sz w:val="18"/>
                <w:szCs w:val="18"/>
              </w:rPr>
            </w:pPr>
            <w:r w:rsidRPr="001E3F8A">
              <w:rPr>
                <w:rFonts w:ascii="Segoe UI Semibold" w:hAnsi="Segoe UI Semibold" w:cs="Segoe UI Semibold"/>
                <w:sz w:val="18"/>
                <w:szCs w:val="18"/>
              </w:rPr>
              <w:t>Intermediate level:</w:t>
            </w:r>
            <w:r w:rsidRPr="001E3F8A">
              <w:rPr>
                <w:sz w:val="18"/>
                <w:szCs w:val="18"/>
              </w:rPr>
              <w:t xml:space="preserve"> for district/regional epidemiologists, comprising limited classroom hours interspersed throughout 6–9 month on-the-job mentored field assignments to build capacity to conduct outbreak investigations, planned epidemiologic studies, and public health surveillance analyses and evaluations.</w:t>
            </w:r>
          </w:p>
          <w:p w14:paraId="75E30154" w14:textId="77777777" w:rsidR="003029E5" w:rsidRPr="001E3F8A" w:rsidRDefault="003029E5" w:rsidP="003029E5">
            <w:pPr>
              <w:pStyle w:val="ListParagraph"/>
              <w:numPr>
                <w:ilvl w:val="0"/>
                <w:numId w:val="41"/>
              </w:numPr>
              <w:spacing w:before="120" w:after="240"/>
              <w:jc w:val="left"/>
              <w:rPr>
                <w:sz w:val="18"/>
                <w:szCs w:val="18"/>
              </w:rPr>
            </w:pPr>
            <w:r w:rsidRPr="001E3F8A">
              <w:rPr>
                <w:rFonts w:ascii="Segoe UI Semibold" w:hAnsi="Segoe UI Semibold" w:cs="Segoe UI Semibold"/>
                <w:sz w:val="18"/>
                <w:szCs w:val="18"/>
              </w:rPr>
              <w:t>Advanced level:</w:t>
            </w:r>
            <w:r w:rsidRPr="001E3F8A">
              <w:rPr>
                <w:sz w:val="18"/>
                <w:szCs w:val="18"/>
              </w:rPr>
              <w:t xml:space="preserve"> using a national focus for advanced epidemiologists, it consists of limited classroom hours interspersed throughout 24-month mentored field assignments to build capacity in outbreak investigations, planned epidemiologic studies, public health surveillance analyses and evaluations, scientific communication and evidence-based decision-making for development of effective public health programming.</w:t>
            </w:r>
          </w:p>
        </w:tc>
      </w:tr>
      <w:tr w:rsidR="003029E5" w:rsidRPr="001E3F8A" w14:paraId="0A9ABB84"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24FE739C"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lastRenderedPageBreak/>
              <w:t>Foreign-born health worker</w:t>
            </w:r>
          </w:p>
        </w:tc>
        <w:tc>
          <w:tcPr>
            <w:tcW w:w="6660" w:type="dxa"/>
          </w:tcPr>
          <w:p w14:paraId="50A5FAFE" w14:textId="77777777" w:rsidR="003029E5" w:rsidRPr="001E3F8A" w:rsidRDefault="003029E5" w:rsidP="003029E5">
            <w:pPr>
              <w:spacing w:before="120" w:after="240"/>
              <w:jc w:val="left"/>
              <w:rPr>
                <w:sz w:val="18"/>
                <w:szCs w:val="18"/>
              </w:rPr>
            </w:pPr>
            <w:r w:rsidRPr="001E3F8A">
              <w:rPr>
                <w:sz w:val="18"/>
                <w:szCs w:val="18"/>
              </w:rPr>
              <w:t>A health worker born in a country other than the one in which s/he performs health-related activities.</w:t>
            </w:r>
          </w:p>
        </w:tc>
      </w:tr>
      <w:tr w:rsidR="003029E5" w:rsidRPr="001E3F8A" w14:paraId="3BAE0E9F"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6D18773D"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Foreign-trained health worker</w:t>
            </w:r>
          </w:p>
        </w:tc>
        <w:tc>
          <w:tcPr>
            <w:tcW w:w="6660" w:type="dxa"/>
          </w:tcPr>
          <w:p w14:paraId="5EA35984" w14:textId="1F25DB59" w:rsidR="003029E5" w:rsidRPr="001E3F8A" w:rsidRDefault="003029E5" w:rsidP="003029E5">
            <w:pPr>
              <w:spacing w:before="120" w:after="240"/>
              <w:jc w:val="left"/>
              <w:rPr>
                <w:sz w:val="18"/>
                <w:szCs w:val="18"/>
              </w:rPr>
            </w:pPr>
            <w:r w:rsidRPr="001E3F8A">
              <w:rPr>
                <w:sz w:val="18"/>
                <w:szCs w:val="18"/>
              </w:rPr>
              <w:t>A domestic health worker who obtained his/her qualification (degree) in another country and is entitled to practise in the receiving country</w:t>
            </w:r>
            <w:r w:rsidR="007D5EE7" w:rsidRPr="001E3F8A">
              <w:rPr>
                <w:sz w:val="18"/>
                <w:szCs w:val="18"/>
              </w:rPr>
              <w:t>.</w:t>
            </w:r>
          </w:p>
        </w:tc>
      </w:tr>
      <w:tr w:rsidR="003029E5" w:rsidRPr="001E3F8A" w14:paraId="6F7E460B"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1F73B24B"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Graduate</w:t>
            </w:r>
          </w:p>
        </w:tc>
        <w:tc>
          <w:tcPr>
            <w:tcW w:w="6660" w:type="dxa"/>
          </w:tcPr>
          <w:p w14:paraId="348BBA7E" w14:textId="77777777" w:rsidR="003029E5" w:rsidRPr="001E3F8A" w:rsidRDefault="00251F27" w:rsidP="003029E5">
            <w:pPr>
              <w:spacing w:before="120" w:after="240"/>
              <w:jc w:val="left"/>
              <w:rPr>
                <w:sz w:val="18"/>
                <w:szCs w:val="18"/>
              </w:rPr>
            </w:pPr>
            <w:r w:rsidRPr="001E3F8A">
              <w:rPr>
                <w:sz w:val="18"/>
                <w:szCs w:val="18"/>
              </w:rPr>
              <w:t>An individual who has successfully completed an education programme, according to the International Standard Classification of Education 2011.</w:t>
            </w:r>
          </w:p>
        </w:tc>
      </w:tr>
      <w:tr w:rsidR="003029E5" w:rsidRPr="001E3F8A" w14:paraId="029D4880"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5A51FEC5"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Health information system</w:t>
            </w:r>
          </w:p>
        </w:tc>
        <w:tc>
          <w:tcPr>
            <w:tcW w:w="6660" w:type="dxa"/>
          </w:tcPr>
          <w:p w14:paraId="16A79F44" w14:textId="77777777" w:rsidR="00251F27" w:rsidRPr="001E3F8A" w:rsidRDefault="00251F27" w:rsidP="00251F27">
            <w:pPr>
              <w:spacing w:before="120" w:after="240"/>
              <w:jc w:val="left"/>
              <w:rPr>
                <w:sz w:val="18"/>
                <w:szCs w:val="18"/>
              </w:rPr>
            </w:pPr>
            <w:r w:rsidRPr="001E3F8A">
              <w:rPr>
                <w:sz w:val="18"/>
                <w:szCs w:val="18"/>
              </w:rPr>
              <w:t>The health information system provides the underpinnings for decision-making and has four key functions:</w:t>
            </w:r>
          </w:p>
          <w:p w14:paraId="3795A30F" w14:textId="77777777" w:rsidR="003029E5" w:rsidRPr="001E3F8A" w:rsidRDefault="00251F27" w:rsidP="00251F27">
            <w:pPr>
              <w:spacing w:before="120" w:after="240"/>
              <w:jc w:val="left"/>
              <w:rPr>
                <w:sz w:val="18"/>
                <w:szCs w:val="18"/>
              </w:rPr>
            </w:pPr>
            <w:r w:rsidRPr="001E3F8A">
              <w:rPr>
                <w:sz w:val="18"/>
                <w:szCs w:val="18"/>
              </w:rPr>
              <w:t>(i) data generation, (ii) compilation, (iii) analysis and synthesis, and (iv) communication and use. The health information system collects data from health and other relevant sectors, analyses the data, ensures their overall quality, relevance and timeliness, and converts the data into information for health-related decision-making.</w:t>
            </w:r>
          </w:p>
        </w:tc>
      </w:tr>
      <w:tr w:rsidR="003029E5" w:rsidRPr="001E3F8A" w14:paraId="17F71EF7"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66F30601"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Health workforce education and training institution</w:t>
            </w:r>
          </w:p>
        </w:tc>
        <w:tc>
          <w:tcPr>
            <w:tcW w:w="6660" w:type="dxa"/>
          </w:tcPr>
          <w:p w14:paraId="143A345A" w14:textId="77777777" w:rsidR="003029E5" w:rsidRPr="001E3F8A" w:rsidRDefault="00251F27" w:rsidP="003029E5">
            <w:pPr>
              <w:spacing w:before="120" w:after="240"/>
              <w:jc w:val="left"/>
              <w:rPr>
                <w:sz w:val="18"/>
                <w:szCs w:val="18"/>
              </w:rPr>
            </w:pPr>
            <w:r w:rsidRPr="001E3F8A">
              <w:rPr>
                <w:sz w:val="18"/>
                <w:szCs w:val="18"/>
              </w:rPr>
              <w:t>An established institution that provides education as its main purpose, such as a school, college, university or training centre. Such institutions are normally accredited or sanctioned by the relevant national education authorities or equivalent to award qualifications. Educational institutions may also be operated by private organizations, such as religious bodies, special interest groups or private educational and training enterprises, both for profit and non-profit.</w:t>
            </w:r>
          </w:p>
        </w:tc>
      </w:tr>
      <w:tr w:rsidR="003029E5" w:rsidRPr="001E3F8A" w14:paraId="60F41DBB"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7E6B9B08"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Health workforce education and training place</w:t>
            </w:r>
          </w:p>
        </w:tc>
        <w:tc>
          <w:tcPr>
            <w:tcW w:w="6660" w:type="dxa"/>
          </w:tcPr>
          <w:p w14:paraId="01276FAE" w14:textId="77777777" w:rsidR="003029E5" w:rsidRPr="001E3F8A" w:rsidRDefault="00251F27" w:rsidP="003029E5">
            <w:pPr>
              <w:spacing w:before="120" w:after="240"/>
              <w:jc w:val="left"/>
              <w:rPr>
                <w:sz w:val="18"/>
                <w:szCs w:val="18"/>
              </w:rPr>
            </w:pPr>
            <w:r w:rsidRPr="001E3F8A">
              <w:rPr>
                <w:sz w:val="18"/>
                <w:szCs w:val="18"/>
              </w:rPr>
              <w:t>A place may be offered, by a health workforce education and training institution, to an applicant who meets the published minimum admission requirements for a particular programme. The number of places denotes the capacity of an education and training institution and its programmes.</w:t>
            </w:r>
          </w:p>
        </w:tc>
      </w:tr>
      <w:tr w:rsidR="003029E5" w:rsidRPr="001E3F8A" w14:paraId="0EE3F334"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10257FA1"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Health workforce education and training programme</w:t>
            </w:r>
          </w:p>
        </w:tc>
        <w:tc>
          <w:tcPr>
            <w:tcW w:w="6660" w:type="dxa"/>
          </w:tcPr>
          <w:p w14:paraId="099E09A0" w14:textId="4C200178" w:rsidR="003029E5" w:rsidRPr="001E3F8A" w:rsidRDefault="00251F27" w:rsidP="003029E5">
            <w:pPr>
              <w:spacing w:before="120" w:after="240"/>
              <w:jc w:val="left"/>
              <w:rPr>
                <w:sz w:val="18"/>
                <w:szCs w:val="18"/>
              </w:rPr>
            </w:pPr>
            <w:r w:rsidRPr="001E3F8A">
              <w:rPr>
                <w:sz w:val="18"/>
                <w:szCs w:val="18"/>
              </w:rPr>
              <w:t xml:space="preserve">A “coherent set or sequence of educational activities or communication designed and organized to achieve pre-determined learning objectives or accomplish a specific set of educational tasks over a sustained period” with the objective to improve health knowledge, skills and competencies applied to health and enable the training of new health workers. Health workforce education and training programmes will often have a numerus </w:t>
            </w:r>
            <w:r w:rsidR="002C57CF" w:rsidRPr="001E3F8A">
              <w:rPr>
                <w:sz w:val="18"/>
                <w:szCs w:val="18"/>
              </w:rPr>
              <w:t>clauses</w:t>
            </w:r>
            <w:r w:rsidRPr="001E3F8A">
              <w:rPr>
                <w:sz w:val="18"/>
                <w:szCs w:val="18"/>
              </w:rPr>
              <w:t xml:space="preserve"> that restricts the number of places for a given programme</w:t>
            </w:r>
            <w:r w:rsidR="00DF197D" w:rsidRPr="001E3F8A">
              <w:rPr>
                <w:sz w:val="18"/>
                <w:szCs w:val="18"/>
              </w:rPr>
              <w:t>.</w:t>
            </w:r>
          </w:p>
        </w:tc>
      </w:tr>
      <w:tr w:rsidR="003029E5" w:rsidRPr="001E3F8A" w14:paraId="7D79CA3A"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59F5CE95"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Health workforce planning</w:t>
            </w:r>
          </w:p>
        </w:tc>
        <w:tc>
          <w:tcPr>
            <w:tcW w:w="6660" w:type="dxa"/>
          </w:tcPr>
          <w:p w14:paraId="460308EA" w14:textId="77777777" w:rsidR="003029E5" w:rsidRPr="001E3F8A" w:rsidRDefault="00251F27" w:rsidP="003029E5">
            <w:pPr>
              <w:spacing w:before="120" w:after="240"/>
              <w:jc w:val="left"/>
              <w:rPr>
                <w:sz w:val="18"/>
                <w:szCs w:val="18"/>
              </w:rPr>
            </w:pPr>
            <w:r w:rsidRPr="001E3F8A">
              <w:rPr>
                <w:sz w:val="18"/>
                <w:szCs w:val="18"/>
              </w:rPr>
              <w:t>Strategies that address the adequacy of the supply and distribution of the health workforce according to policy objectives and the consequential demand for health labour.</w:t>
            </w:r>
          </w:p>
        </w:tc>
      </w:tr>
      <w:tr w:rsidR="003029E5" w:rsidRPr="001E3F8A" w14:paraId="6FDDBA63"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44500F60"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Health Worker Density</w:t>
            </w:r>
          </w:p>
        </w:tc>
        <w:tc>
          <w:tcPr>
            <w:tcW w:w="6660" w:type="dxa"/>
          </w:tcPr>
          <w:p w14:paraId="4E6ABCE7" w14:textId="59F4CB3D" w:rsidR="003029E5" w:rsidRPr="001E3F8A" w:rsidRDefault="00251F27" w:rsidP="003029E5">
            <w:pPr>
              <w:spacing w:before="120" w:after="240"/>
              <w:jc w:val="left"/>
              <w:rPr>
                <w:sz w:val="18"/>
                <w:szCs w:val="18"/>
              </w:rPr>
            </w:pPr>
            <w:r w:rsidRPr="001E3F8A">
              <w:rPr>
                <w:sz w:val="18"/>
                <w:szCs w:val="18"/>
              </w:rPr>
              <w:t>Health Worker Density includes the total number of health workers across healthcare specializations such as Medical Doctors, Nurses, Dentists, Pharmacists, Technicians etc in a given country in terms of 10,000 population</w:t>
            </w:r>
            <w:r w:rsidR="007D5EE7" w:rsidRPr="001E3F8A">
              <w:rPr>
                <w:sz w:val="18"/>
                <w:szCs w:val="18"/>
              </w:rPr>
              <w:t>.</w:t>
            </w:r>
          </w:p>
        </w:tc>
      </w:tr>
      <w:tr w:rsidR="003029E5" w:rsidRPr="001E3F8A" w14:paraId="1B1754EB"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28446B51"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lastRenderedPageBreak/>
              <w:t>Higher education</w:t>
            </w:r>
          </w:p>
        </w:tc>
        <w:tc>
          <w:tcPr>
            <w:tcW w:w="6660" w:type="dxa"/>
          </w:tcPr>
          <w:p w14:paraId="63D5C5EF" w14:textId="463AD471" w:rsidR="003029E5" w:rsidRPr="001E3F8A" w:rsidRDefault="00251F27" w:rsidP="003029E5">
            <w:pPr>
              <w:spacing w:before="120" w:after="240"/>
              <w:jc w:val="left"/>
              <w:rPr>
                <w:sz w:val="18"/>
                <w:szCs w:val="18"/>
              </w:rPr>
            </w:pPr>
            <w:r w:rsidRPr="001E3F8A">
              <w:rPr>
                <w:sz w:val="18"/>
                <w:szCs w:val="18"/>
              </w:rPr>
              <w:t>Includes “all types of studies, training or training for research at the post-secondary level, provided by universities or other educational establishments that are approved as institutions of higher education by the competent State authorities”</w:t>
            </w:r>
            <w:r w:rsidR="007D5EE7" w:rsidRPr="001E3F8A">
              <w:rPr>
                <w:sz w:val="18"/>
                <w:szCs w:val="18"/>
              </w:rPr>
              <w:t>.</w:t>
            </w:r>
          </w:p>
        </w:tc>
      </w:tr>
      <w:tr w:rsidR="003029E5" w:rsidRPr="001E3F8A" w14:paraId="2F34FB67"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69216ED8"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Human resources for health</w:t>
            </w:r>
          </w:p>
        </w:tc>
        <w:tc>
          <w:tcPr>
            <w:tcW w:w="6660" w:type="dxa"/>
          </w:tcPr>
          <w:p w14:paraId="42A64C81" w14:textId="77777777" w:rsidR="00251F27" w:rsidRPr="001E3F8A" w:rsidRDefault="00251F27" w:rsidP="00251F27">
            <w:pPr>
              <w:spacing w:before="120" w:after="240"/>
              <w:jc w:val="left"/>
              <w:rPr>
                <w:sz w:val="18"/>
                <w:szCs w:val="18"/>
              </w:rPr>
            </w:pPr>
            <w:r w:rsidRPr="001E3F8A">
              <w:rPr>
                <w:sz w:val="18"/>
                <w:szCs w:val="18"/>
              </w:rPr>
              <w:t xml:space="preserve">All persons engaged in actions whose primary intent is to enhance health (WHO definition). Three categories of workers relevant for health workforce analysis can be distinguished: </w:t>
            </w:r>
          </w:p>
          <w:p w14:paraId="00D1CA42" w14:textId="77777777" w:rsidR="00251F27" w:rsidRPr="001E3F8A" w:rsidRDefault="00251F27" w:rsidP="00251F27">
            <w:pPr>
              <w:pStyle w:val="ListParagraph"/>
              <w:numPr>
                <w:ilvl w:val="0"/>
                <w:numId w:val="42"/>
              </w:numPr>
              <w:spacing w:before="120" w:after="240"/>
              <w:jc w:val="left"/>
              <w:rPr>
                <w:sz w:val="18"/>
                <w:szCs w:val="18"/>
              </w:rPr>
            </w:pPr>
            <w:r w:rsidRPr="001E3F8A">
              <w:rPr>
                <w:sz w:val="18"/>
                <w:szCs w:val="18"/>
              </w:rPr>
              <w:t>Those with health vocational education and training working in the health services industry</w:t>
            </w:r>
          </w:p>
          <w:p w14:paraId="0B48EDD8" w14:textId="77777777" w:rsidR="00251F27" w:rsidRPr="001E3F8A" w:rsidRDefault="00251F27" w:rsidP="00251F27">
            <w:pPr>
              <w:pStyle w:val="ListParagraph"/>
              <w:numPr>
                <w:ilvl w:val="0"/>
                <w:numId w:val="42"/>
              </w:numPr>
              <w:spacing w:before="120" w:after="240"/>
              <w:jc w:val="left"/>
              <w:rPr>
                <w:sz w:val="18"/>
                <w:szCs w:val="18"/>
              </w:rPr>
            </w:pPr>
            <w:r w:rsidRPr="001E3F8A">
              <w:rPr>
                <w:sz w:val="18"/>
                <w:szCs w:val="18"/>
              </w:rPr>
              <w:t xml:space="preserve">Those with training in a non-health field (or with no formal training) working in the health services industry, and </w:t>
            </w:r>
          </w:p>
          <w:p w14:paraId="07D91CDD" w14:textId="26F2A89A" w:rsidR="003029E5" w:rsidRPr="001E3F8A" w:rsidRDefault="00251F27" w:rsidP="00251F27">
            <w:pPr>
              <w:pStyle w:val="ListParagraph"/>
              <w:numPr>
                <w:ilvl w:val="0"/>
                <w:numId w:val="42"/>
              </w:numPr>
              <w:spacing w:before="120" w:after="240"/>
              <w:jc w:val="left"/>
              <w:rPr>
                <w:sz w:val="18"/>
                <w:szCs w:val="18"/>
              </w:rPr>
            </w:pPr>
            <w:r w:rsidRPr="001E3F8A">
              <w:rPr>
                <w:sz w:val="18"/>
                <w:szCs w:val="18"/>
              </w:rPr>
              <w:t xml:space="preserve">Those with health training who are either working in a non-healthcare related industry, or who are currently unemployed or </w:t>
            </w:r>
            <w:r w:rsidR="007D5EE7" w:rsidRPr="001E3F8A">
              <w:rPr>
                <w:sz w:val="18"/>
                <w:szCs w:val="18"/>
              </w:rPr>
              <w:t>not active in the labour market</w:t>
            </w:r>
          </w:p>
        </w:tc>
      </w:tr>
      <w:tr w:rsidR="00251F27" w:rsidRPr="001E3F8A" w14:paraId="4C4BAA05" w14:textId="77777777" w:rsidTr="00251F27">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1E9D6796"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In-service training</w:t>
            </w:r>
          </w:p>
        </w:tc>
        <w:tc>
          <w:tcPr>
            <w:tcW w:w="6660" w:type="dxa"/>
          </w:tcPr>
          <w:p w14:paraId="179BBA6D" w14:textId="77777777" w:rsidR="00251F27" w:rsidRPr="001E3F8A" w:rsidRDefault="00251F27" w:rsidP="00251F27">
            <w:pPr>
              <w:jc w:val="left"/>
              <w:rPr>
                <w:sz w:val="18"/>
                <w:szCs w:val="18"/>
              </w:rPr>
            </w:pPr>
            <w:r w:rsidRPr="001E3F8A">
              <w:rPr>
                <w:sz w:val="18"/>
                <w:szCs w:val="18"/>
              </w:rPr>
              <w:t>Training received while one is employed in the health sector.</w:t>
            </w:r>
          </w:p>
        </w:tc>
      </w:tr>
      <w:tr w:rsidR="00251F27" w:rsidRPr="001E3F8A" w14:paraId="6B6E2B7C" w14:textId="77777777" w:rsidTr="00251F27">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0DC66FC7"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International Health Regulations (2005)</w:t>
            </w:r>
          </w:p>
        </w:tc>
        <w:tc>
          <w:tcPr>
            <w:tcW w:w="6660" w:type="dxa"/>
          </w:tcPr>
          <w:p w14:paraId="10BADAF2" w14:textId="77777777" w:rsidR="00251F27" w:rsidRPr="001E3F8A" w:rsidRDefault="00251F27" w:rsidP="00251F27">
            <w:pPr>
              <w:jc w:val="left"/>
              <w:rPr>
                <w:sz w:val="18"/>
                <w:szCs w:val="18"/>
              </w:rPr>
            </w:pPr>
            <w:r w:rsidRPr="001E3F8A">
              <w:rPr>
                <w:sz w:val="18"/>
                <w:szCs w:val="18"/>
              </w:rPr>
              <w:t>An international legal instrument that is binding on 196 countries across the globe, including all Member States of WHO. Its aim is to help the international community prevent and respond to acute public health risks that have the potential to cross borders and threaten people worldwide.</w:t>
            </w:r>
          </w:p>
        </w:tc>
      </w:tr>
      <w:tr w:rsidR="00251F27" w:rsidRPr="001E3F8A" w14:paraId="2974B00C" w14:textId="77777777" w:rsidTr="00251F27">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7C872F60"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Inter-professional education</w:t>
            </w:r>
          </w:p>
        </w:tc>
        <w:tc>
          <w:tcPr>
            <w:tcW w:w="6660" w:type="dxa"/>
          </w:tcPr>
          <w:p w14:paraId="6931757A" w14:textId="77777777" w:rsidR="00251F27" w:rsidRPr="001E3F8A" w:rsidRDefault="00251F27" w:rsidP="00251F27">
            <w:pPr>
              <w:jc w:val="left"/>
              <w:rPr>
                <w:sz w:val="18"/>
                <w:szCs w:val="18"/>
              </w:rPr>
            </w:pPr>
            <w:r w:rsidRPr="001E3F8A">
              <w:rPr>
                <w:sz w:val="18"/>
                <w:szCs w:val="18"/>
              </w:rPr>
              <w:t>When two or more health professionals learn about, from and with each other to enable effective collaboration and improve health outcomes. “Professional” is an all-encompassing term that includes individuals with the knowledge and/or skills to contribute to the physical, mental and social well-being of a community.</w:t>
            </w:r>
          </w:p>
        </w:tc>
      </w:tr>
      <w:tr w:rsidR="00251F27" w:rsidRPr="001E3F8A" w14:paraId="62FD565A" w14:textId="77777777" w:rsidTr="00251F27">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7C929752"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Licensure</w:t>
            </w:r>
          </w:p>
        </w:tc>
        <w:tc>
          <w:tcPr>
            <w:tcW w:w="6660" w:type="dxa"/>
          </w:tcPr>
          <w:p w14:paraId="1EC41243" w14:textId="77777777" w:rsidR="00251F27" w:rsidRPr="001E3F8A" w:rsidRDefault="00251F27" w:rsidP="00251F27">
            <w:pPr>
              <w:jc w:val="left"/>
              <w:rPr>
                <w:sz w:val="18"/>
                <w:szCs w:val="18"/>
              </w:rPr>
            </w:pPr>
            <w:r w:rsidRPr="001E3F8A">
              <w:rPr>
                <w:sz w:val="18"/>
                <w:szCs w:val="18"/>
              </w:rPr>
              <w:t>The granting of a permit (licence) or mandatory certification to practise in the appropriate field of health, issued by a legitimate regulatory body within the profession.</w:t>
            </w:r>
          </w:p>
        </w:tc>
      </w:tr>
      <w:tr w:rsidR="00251F27" w:rsidRPr="001E3F8A" w14:paraId="2252B205" w14:textId="77777777" w:rsidTr="00251F27">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2BE69583"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Lifelong learning</w:t>
            </w:r>
          </w:p>
        </w:tc>
        <w:tc>
          <w:tcPr>
            <w:tcW w:w="6660" w:type="dxa"/>
          </w:tcPr>
          <w:p w14:paraId="48027BC3" w14:textId="77777777" w:rsidR="00251F27" w:rsidRPr="001E3F8A" w:rsidRDefault="00251F27" w:rsidP="00251F27">
            <w:pPr>
              <w:jc w:val="left"/>
              <w:rPr>
                <w:sz w:val="18"/>
                <w:szCs w:val="18"/>
              </w:rPr>
            </w:pPr>
            <w:r w:rsidRPr="001E3F8A">
              <w:rPr>
                <w:sz w:val="18"/>
                <w:szCs w:val="18"/>
              </w:rPr>
              <w:t>All general education, vocational education and training, non-formal education and informal learning undertaken throughout life, at all levels and all settings, resulting in an improvement in knowledge, skills and competences, which may include professional ethics.</w:t>
            </w:r>
          </w:p>
        </w:tc>
      </w:tr>
      <w:tr w:rsidR="00251F27" w:rsidRPr="001E3F8A" w14:paraId="4237799F" w14:textId="77777777" w:rsidTr="00251F27">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59843CE9"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Medical doctor or physician: generalist</w:t>
            </w:r>
          </w:p>
        </w:tc>
        <w:tc>
          <w:tcPr>
            <w:tcW w:w="6660" w:type="dxa"/>
          </w:tcPr>
          <w:p w14:paraId="4121A158" w14:textId="77777777" w:rsidR="00251F27" w:rsidRPr="001E3F8A" w:rsidRDefault="00251F27" w:rsidP="00251F27">
            <w:pPr>
              <w:jc w:val="left"/>
              <w:rPr>
                <w:sz w:val="18"/>
                <w:szCs w:val="18"/>
              </w:rPr>
            </w:pPr>
            <w:r w:rsidRPr="001E3F8A">
              <w:rPr>
                <w:sz w:val="18"/>
                <w:szCs w:val="18"/>
              </w:rPr>
              <w:t>Generalist medical practitioners (ISCO 2008 code 2211) including family and primary care doctors, who diagnose, treat and prevent illness, disease, injury, and other physical and mental impairments and maintain general health in humans through application of the principles and procedures of modern medicine. They plan, supervise and evaluate the implementation of care and treatment plans by other health-care providers. They do not limit their practice to certain disease categories or methods of treatment, and may assume responsibility for the provision of continuing and comprehensive medical care to individuals, families and communities.</w:t>
            </w:r>
          </w:p>
        </w:tc>
      </w:tr>
      <w:tr w:rsidR="00251F27" w:rsidRPr="001E3F8A" w14:paraId="0EBA71F6" w14:textId="77777777" w:rsidTr="00251F27">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65419BA1"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Medical doctor: specialist</w:t>
            </w:r>
          </w:p>
        </w:tc>
        <w:tc>
          <w:tcPr>
            <w:tcW w:w="6660" w:type="dxa"/>
          </w:tcPr>
          <w:p w14:paraId="20FC6BA6" w14:textId="77777777" w:rsidR="00251F27" w:rsidRPr="001E3F8A" w:rsidRDefault="00251F27" w:rsidP="00251F27">
            <w:pPr>
              <w:jc w:val="left"/>
              <w:rPr>
                <w:sz w:val="18"/>
                <w:szCs w:val="18"/>
              </w:rPr>
            </w:pPr>
            <w:r w:rsidRPr="001E3F8A">
              <w:rPr>
                <w:sz w:val="18"/>
                <w:szCs w:val="18"/>
              </w:rPr>
              <w:t xml:space="preserve">Specialist medical doctors (ISCO 2008 code 2212) diagnose, treat and prevent illness, disease, injury and other physical and mental impairments using specialized testing, diagnostic, medical, surgical, physical and psychiatric techniques, through application of the principles and procedures of modern medicine. They plan, supervise and evaluate the implementation of care and treatment plans by other health-care providers. They specialize in certain disease </w:t>
            </w:r>
            <w:r w:rsidRPr="001E3F8A">
              <w:rPr>
                <w:sz w:val="18"/>
                <w:szCs w:val="18"/>
              </w:rPr>
              <w:lastRenderedPageBreak/>
              <w:t>categories, types of patient or methods of treatment, and may conduct medical education and research activities in their chosen areas of specialization.</w:t>
            </w:r>
          </w:p>
        </w:tc>
      </w:tr>
      <w:tr w:rsidR="00251F27" w:rsidRPr="001E3F8A" w14:paraId="200E4747" w14:textId="77777777" w:rsidTr="00251F27">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21B295C1"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lastRenderedPageBreak/>
              <w:t>Newly active health worker</w:t>
            </w:r>
          </w:p>
        </w:tc>
        <w:tc>
          <w:tcPr>
            <w:tcW w:w="6660" w:type="dxa"/>
          </w:tcPr>
          <w:p w14:paraId="5B27C71B" w14:textId="77777777" w:rsidR="00251F27" w:rsidRPr="001E3F8A" w:rsidRDefault="00251F27" w:rsidP="00251F27">
            <w:pPr>
              <w:jc w:val="left"/>
              <w:rPr>
                <w:sz w:val="18"/>
                <w:szCs w:val="18"/>
              </w:rPr>
            </w:pPr>
            <w:r w:rsidRPr="001E3F8A">
              <w:rPr>
                <w:sz w:val="18"/>
                <w:szCs w:val="18"/>
              </w:rPr>
              <w:t>A health worker who starts activity in the given year in the given profession.</w:t>
            </w:r>
          </w:p>
        </w:tc>
      </w:tr>
      <w:tr w:rsidR="00251F27" w:rsidRPr="001E3F8A" w14:paraId="514E7C14" w14:textId="77777777" w:rsidTr="00251F27">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5ED13AEB"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Public expenditure</w:t>
            </w:r>
          </w:p>
        </w:tc>
        <w:tc>
          <w:tcPr>
            <w:tcW w:w="6660" w:type="dxa"/>
          </w:tcPr>
          <w:p w14:paraId="1BCE3831" w14:textId="77777777" w:rsidR="00251F27" w:rsidRPr="001E3F8A" w:rsidRDefault="00251F27" w:rsidP="00251F27">
            <w:pPr>
              <w:jc w:val="left"/>
              <w:rPr>
                <w:sz w:val="18"/>
                <w:szCs w:val="18"/>
              </w:rPr>
            </w:pPr>
            <w:r w:rsidRPr="001E3F8A">
              <w:rPr>
                <w:sz w:val="18"/>
                <w:szCs w:val="18"/>
              </w:rPr>
              <w:t xml:space="preserve">Expenditure from public funds. Public funds are state, regional and local government bodies and social security schemes. Public capital formation includes publicly-financed investment in facilities plus capital transfers to the private sector for construction and equipment. </w:t>
            </w:r>
          </w:p>
        </w:tc>
      </w:tr>
      <w:tr w:rsidR="00251F27" w:rsidRPr="001E3F8A" w14:paraId="1575571B" w14:textId="77777777" w:rsidTr="00251F27">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4AFAE1A8"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Relicensure</w:t>
            </w:r>
          </w:p>
        </w:tc>
        <w:tc>
          <w:tcPr>
            <w:tcW w:w="6660" w:type="dxa"/>
          </w:tcPr>
          <w:p w14:paraId="15AFD46F" w14:textId="77777777" w:rsidR="00251F27" w:rsidRPr="001E3F8A" w:rsidRDefault="00251F27" w:rsidP="00251F27">
            <w:pPr>
              <w:jc w:val="left"/>
              <w:rPr>
                <w:sz w:val="18"/>
                <w:szCs w:val="18"/>
              </w:rPr>
            </w:pPr>
            <w:r w:rsidRPr="001E3F8A">
              <w:rPr>
                <w:sz w:val="18"/>
                <w:szCs w:val="18"/>
              </w:rPr>
              <w:t>Recertifying a health worker as having attained the standards required to practise a particular occupation.</w:t>
            </w:r>
          </w:p>
        </w:tc>
      </w:tr>
      <w:tr w:rsidR="00251F27" w:rsidRPr="001E3F8A" w14:paraId="18DBDD4F" w14:textId="77777777" w:rsidTr="00251F27">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519B63CD"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Remuneration</w:t>
            </w:r>
          </w:p>
        </w:tc>
        <w:tc>
          <w:tcPr>
            <w:tcW w:w="6660" w:type="dxa"/>
          </w:tcPr>
          <w:p w14:paraId="515083C4" w14:textId="77777777" w:rsidR="00251F27" w:rsidRPr="001E3F8A" w:rsidRDefault="00251F27" w:rsidP="00251F27">
            <w:pPr>
              <w:jc w:val="left"/>
              <w:rPr>
                <w:sz w:val="18"/>
                <w:szCs w:val="18"/>
              </w:rPr>
            </w:pPr>
            <w:r w:rsidRPr="001E3F8A">
              <w:rPr>
                <w:sz w:val="18"/>
                <w:szCs w:val="18"/>
              </w:rPr>
              <w:t>Average gross annual income, earned by employees or those self-employed, i.e. income per year and per person, before any deductions are made for social security contributions or income tax. A person may have more than one qualifying job in any given reference period.</w:t>
            </w:r>
          </w:p>
        </w:tc>
      </w:tr>
      <w:tr w:rsidR="003029E5" w:rsidRPr="001E3F8A" w14:paraId="6D8F419F" w14:textId="77777777" w:rsidTr="00251F27">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45C5D0C7" w14:textId="77777777" w:rsidR="003029E5" w:rsidRPr="001E3F8A" w:rsidRDefault="003029E5" w:rsidP="003029E5">
            <w:pPr>
              <w:jc w:val="left"/>
              <w:rPr>
                <w:rFonts w:ascii="Segoe UI Semibold" w:hAnsi="Segoe UI Semibold" w:cs="Segoe UI Semibold"/>
                <w:sz w:val="18"/>
                <w:szCs w:val="18"/>
              </w:rPr>
            </w:pPr>
            <w:r w:rsidRPr="001E3F8A">
              <w:rPr>
                <w:rFonts w:ascii="Segoe UI Semibold" w:hAnsi="Segoe UI Semibold" w:cs="Segoe UI Semibold"/>
                <w:sz w:val="18"/>
                <w:szCs w:val="18"/>
              </w:rPr>
              <w:t>Skill mix</w:t>
            </w:r>
          </w:p>
        </w:tc>
        <w:tc>
          <w:tcPr>
            <w:tcW w:w="6660" w:type="dxa"/>
          </w:tcPr>
          <w:p w14:paraId="50E73B28" w14:textId="77777777" w:rsidR="00251F27" w:rsidRPr="001E3F8A" w:rsidRDefault="00251F27" w:rsidP="00251F27">
            <w:pPr>
              <w:spacing w:before="120" w:after="240"/>
              <w:jc w:val="left"/>
              <w:rPr>
                <w:sz w:val="18"/>
                <w:szCs w:val="18"/>
              </w:rPr>
            </w:pPr>
            <w:r w:rsidRPr="001E3F8A">
              <w:rPr>
                <w:sz w:val="18"/>
                <w:szCs w:val="18"/>
              </w:rPr>
              <w:t>A broad term that refers to the combination or grouping of different categories of staff in the workforce, or the demarcation of their roles and activities. It is also used to describe the mix of posts, grades or occupations in an organization (as in ‘‘grade mix’’).</w:t>
            </w:r>
          </w:p>
          <w:p w14:paraId="51D557B4" w14:textId="77777777" w:rsidR="00251F27" w:rsidRPr="001E3F8A" w:rsidRDefault="00251F27" w:rsidP="00251F27">
            <w:pPr>
              <w:spacing w:before="120" w:after="240"/>
              <w:jc w:val="left"/>
              <w:rPr>
                <w:sz w:val="18"/>
                <w:szCs w:val="18"/>
              </w:rPr>
            </w:pPr>
            <w:r w:rsidRPr="001E3F8A">
              <w:rPr>
                <w:sz w:val="18"/>
                <w:szCs w:val="18"/>
              </w:rPr>
              <w:t xml:space="preserve">Buchan and O’May offer the following definition in the context of health-care provision: </w:t>
            </w:r>
          </w:p>
          <w:p w14:paraId="00927CFF" w14:textId="77777777" w:rsidR="00251F27" w:rsidRPr="001E3F8A" w:rsidRDefault="00251F27" w:rsidP="00251F27">
            <w:pPr>
              <w:pStyle w:val="ListParagraph"/>
              <w:numPr>
                <w:ilvl w:val="0"/>
                <w:numId w:val="43"/>
              </w:numPr>
              <w:spacing w:before="120" w:after="240"/>
              <w:jc w:val="left"/>
              <w:rPr>
                <w:sz w:val="18"/>
                <w:szCs w:val="18"/>
              </w:rPr>
            </w:pPr>
            <w:r w:rsidRPr="001E3F8A">
              <w:rPr>
                <w:sz w:val="18"/>
                <w:szCs w:val="18"/>
              </w:rPr>
              <w:t xml:space="preserve">a combination of skills available at a specific time </w:t>
            </w:r>
          </w:p>
          <w:p w14:paraId="0ED1E5A2" w14:textId="77777777" w:rsidR="00251F27" w:rsidRPr="001E3F8A" w:rsidRDefault="00251F27" w:rsidP="00251F27">
            <w:pPr>
              <w:pStyle w:val="ListParagraph"/>
              <w:numPr>
                <w:ilvl w:val="0"/>
                <w:numId w:val="43"/>
              </w:numPr>
              <w:spacing w:before="120" w:after="240"/>
              <w:jc w:val="left"/>
              <w:rPr>
                <w:sz w:val="18"/>
                <w:szCs w:val="18"/>
              </w:rPr>
            </w:pPr>
            <w:r w:rsidRPr="001E3F8A">
              <w:rPr>
                <w:sz w:val="18"/>
                <w:szCs w:val="18"/>
              </w:rPr>
              <w:t xml:space="preserve">a mix of posts in a given facility </w:t>
            </w:r>
          </w:p>
          <w:p w14:paraId="256324A9" w14:textId="77777777" w:rsidR="00251F27" w:rsidRPr="001E3F8A" w:rsidRDefault="00251F27" w:rsidP="00251F27">
            <w:pPr>
              <w:pStyle w:val="ListParagraph"/>
              <w:numPr>
                <w:ilvl w:val="0"/>
                <w:numId w:val="43"/>
              </w:numPr>
              <w:spacing w:before="120" w:after="240"/>
              <w:jc w:val="left"/>
              <w:rPr>
                <w:sz w:val="18"/>
                <w:szCs w:val="18"/>
              </w:rPr>
            </w:pPr>
            <w:r w:rsidRPr="001E3F8A">
              <w:rPr>
                <w:sz w:val="18"/>
                <w:szCs w:val="18"/>
              </w:rPr>
              <w:t xml:space="preserve">a mix of employees in a post </w:t>
            </w:r>
          </w:p>
          <w:p w14:paraId="67823E32" w14:textId="77777777" w:rsidR="00251F27" w:rsidRPr="001E3F8A" w:rsidRDefault="00251F27" w:rsidP="00251F27">
            <w:pPr>
              <w:pStyle w:val="ListParagraph"/>
              <w:numPr>
                <w:ilvl w:val="0"/>
                <w:numId w:val="43"/>
              </w:numPr>
              <w:spacing w:before="120" w:after="240"/>
              <w:jc w:val="left"/>
              <w:rPr>
                <w:sz w:val="18"/>
                <w:szCs w:val="18"/>
              </w:rPr>
            </w:pPr>
            <w:r w:rsidRPr="001E3F8A">
              <w:rPr>
                <w:sz w:val="18"/>
                <w:szCs w:val="18"/>
              </w:rPr>
              <w:t xml:space="preserve">a combination of activities that are comprised in each role </w:t>
            </w:r>
          </w:p>
          <w:p w14:paraId="0A9901B6" w14:textId="77777777" w:rsidR="00251F27" w:rsidRPr="001E3F8A" w:rsidRDefault="00251F27" w:rsidP="00251F27">
            <w:pPr>
              <w:pStyle w:val="ListParagraph"/>
              <w:numPr>
                <w:ilvl w:val="0"/>
                <w:numId w:val="43"/>
              </w:numPr>
              <w:spacing w:before="120" w:after="240"/>
              <w:jc w:val="left"/>
              <w:rPr>
                <w:sz w:val="18"/>
                <w:szCs w:val="18"/>
              </w:rPr>
            </w:pPr>
            <w:r w:rsidRPr="001E3F8A">
              <w:rPr>
                <w:sz w:val="18"/>
                <w:szCs w:val="18"/>
              </w:rPr>
              <w:t xml:space="preserve">differences across occupational groups such as nurses and physicians or between various sectors of the health system, or </w:t>
            </w:r>
          </w:p>
          <w:p w14:paraId="2AE35060" w14:textId="77777777" w:rsidR="003029E5" w:rsidRPr="001E3F8A" w:rsidRDefault="00251F27" w:rsidP="00251F27">
            <w:pPr>
              <w:pStyle w:val="ListParagraph"/>
              <w:numPr>
                <w:ilvl w:val="0"/>
                <w:numId w:val="43"/>
              </w:numPr>
              <w:spacing w:before="120" w:after="240"/>
              <w:jc w:val="left"/>
              <w:rPr>
                <w:sz w:val="18"/>
                <w:szCs w:val="18"/>
              </w:rPr>
            </w:pPr>
            <w:r w:rsidRPr="001E3F8A">
              <w:rPr>
                <w:sz w:val="18"/>
                <w:szCs w:val="18"/>
              </w:rPr>
              <w:t>a mix within an occupational group such as the different types of nursing providers with different levels of training and different wage rates.</w:t>
            </w:r>
          </w:p>
        </w:tc>
      </w:tr>
      <w:tr w:rsidR="00251F27" w:rsidRPr="001E3F8A" w14:paraId="54A514E8"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2BD56D4B"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Social accountability</w:t>
            </w:r>
          </w:p>
        </w:tc>
        <w:tc>
          <w:tcPr>
            <w:tcW w:w="6660" w:type="dxa"/>
          </w:tcPr>
          <w:p w14:paraId="35CEABE4" w14:textId="77777777" w:rsidR="00251F27" w:rsidRPr="001E3F8A" w:rsidRDefault="00251F27" w:rsidP="00251F27">
            <w:pPr>
              <w:pStyle w:val="TableParagraph"/>
              <w:spacing w:before="112"/>
              <w:ind w:left="113"/>
              <w:jc w:val="left"/>
              <w:rPr>
                <w:rFonts w:ascii="Segoe UI" w:hAnsi="Segoe UI" w:cs="Segoe UI"/>
                <w:color w:val="404040" w:themeColor="text1" w:themeTint="BF"/>
                <w:sz w:val="18"/>
                <w:szCs w:val="18"/>
              </w:rPr>
            </w:pPr>
            <w:r w:rsidRPr="001E3F8A">
              <w:rPr>
                <w:rFonts w:ascii="Segoe UI" w:hAnsi="Segoe UI" w:cs="Segoe UI"/>
                <w:color w:val="404040" w:themeColor="text1" w:themeTint="BF"/>
                <w:sz w:val="18"/>
                <w:szCs w:val="18"/>
              </w:rPr>
              <w:t>The obligation of an authorized body to direct its education, research, and service activities towards addressing the priority health concerns of the community, region, and/or nation it has a mandate to serve.</w:t>
            </w:r>
          </w:p>
        </w:tc>
      </w:tr>
      <w:tr w:rsidR="00251F27" w:rsidRPr="001E3F8A" w14:paraId="617BCDFE"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5C1FE245"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Social determinants of health</w:t>
            </w:r>
          </w:p>
        </w:tc>
        <w:tc>
          <w:tcPr>
            <w:tcW w:w="6660" w:type="dxa"/>
          </w:tcPr>
          <w:p w14:paraId="4E3850AD" w14:textId="77777777" w:rsidR="00251F27" w:rsidRPr="001E3F8A" w:rsidRDefault="00251F27" w:rsidP="00251F27">
            <w:pPr>
              <w:pStyle w:val="TableParagraph"/>
              <w:spacing w:before="112"/>
              <w:ind w:left="113"/>
              <w:jc w:val="left"/>
              <w:rPr>
                <w:rFonts w:ascii="Segoe UI" w:hAnsi="Segoe UI" w:cs="Segoe UI"/>
                <w:color w:val="404040" w:themeColor="text1" w:themeTint="BF"/>
                <w:sz w:val="18"/>
                <w:szCs w:val="18"/>
              </w:rPr>
            </w:pPr>
            <w:r w:rsidRPr="001E3F8A">
              <w:rPr>
                <w:rFonts w:ascii="Segoe UI" w:hAnsi="Segoe UI" w:cs="Segoe UI"/>
                <w:color w:val="404040" w:themeColor="text1" w:themeTint="BF"/>
                <w:sz w:val="18"/>
                <w:szCs w:val="18"/>
              </w:rPr>
              <w:t>The conditions in which people are born, grow, work, live, and age, and the wider set of forces and systems shaping the conditions of daily life. These forces and systems include economic policies and systems, development agendas, social norms, social policies and political systems.</w:t>
            </w:r>
          </w:p>
        </w:tc>
      </w:tr>
      <w:tr w:rsidR="00251F27" w:rsidRPr="001E3F8A" w14:paraId="31CD9585"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659A7E9C"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Specialist surgical workforce</w:t>
            </w:r>
          </w:p>
        </w:tc>
        <w:tc>
          <w:tcPr>
            <w:tcW w:w="6660" w:type="dxa"/>
          </w:tcPr>
          <w:p w14:paraId="72F811BE" w14:textId="77777777" w:rsidR="00251F27" w:rsidRPr="001E3F8A" w:rsidRDefault="00251F27" w:rsidP="00251F27">
            <w:pPr>
              <w:pStyle w:val="TableParagraph"/>
              <w:spacing w:before="112"/>
              <w:ind w:left="113"/>
              <w:jc w:val="left"/>
              <w:rPr>
                <w:rFonts w:ascii="Segoe UI" w:hAnsi="Segoe UI" w:cs="Segoe UI"/>
                <w:color w:val="404040" w:themeColor="text1" w:themeTint="BF"/>
                <w:sz w:val="18"/>
                <w:szCs w:val="18"/>
              </w:rPr>
            </w:pPr>
            <w:r w:rsidRPr="001E3F8A">
              <w:rPr>
                <w:rFonts w:ascii="Segoe UI" w:hAnsi="Segoe UI" w:cs="Segoe UI"/>
                <w:color w:val="404040" w:themeColor="text1" w:themeTint="BF"/>
                <w:sz w:val="18"/>
                <w:szCs w:val="18"/>
              </w:rPr>
              <w:t>Includes licensed and qualified physician surgeons, anaesthesiologists and obstetricians.</w:t>
            </w:r>
          </w:p>
        </w:tc>
      </w:tr>
      <w:tr w:rsidR="00251F27" w:rsidRPr="001E3F8A" w14:paraId="5362ED84"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36EDCD95"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Subnational level</w:t>
            </w:r>
          </w:p>
        </w:tc>
        <w:tc>
          <w:tcPr>
            <w:tcW w:w="6660" w:type="dxa"/>
          </w:tcPr>
          <w:p w14:paraId="5BF4A4CB" w14:textId="77777777" w:rsidR="00251F27" w:rsidRPr="001E3F8A" w:rsidRDefault="00251F27" w:rsidP="00251F27">
            <w:pPr>
              <w:pStyle w:val="TableParagraph"/>
              <w:spacing w:before="112"/>
              <w:ind w:left="113"/>
              <w:jc w:val="left"/>
              <w:rPr>
                <w:rFonts w:ascii="Segoe UI" w:hAnsi="Segoe UI" w:cs="Segoe UI"/>
                <w:color w:val="404040" w:themeColor="text1" w:themeTint="BF"/>
                <w:sz w:val="18"/>
                <w:szCs w:val="18"/>
              </w:rPr>
            </w:pPr>
            <w:r w:rsidRPr="001E3F8A">
              <w:rPr>
                <w:rFonts w:ascii="Segoe UI" w:hAnsi="Segoe UI" w:cs="Segoe UI"/>
                <w:color w:val="404040" w:themeColor="text1" w:themeTint="BF"/>
                <w:sz w:val="18"/>
                <w:szCs w:val="18"/>
              </w:rPr>
              <w:t>To be defined according to the specific conditions, governing structures, and constitutional provisions existing in a given country. Disaggregation based on administrative boundaries down to the first or second subnational level is recommended (depending on the structure of administrative boundaries and the size of subnational territories), without overlaps between the administrative units. Examples for subnational administrative units are states, regions, provinces, counties, and districts.</w:t>
            </w:r>
          </w:p>
        </w:tc>
      </w:tr>
      <w:tr w:rsidR="00251F27" w:rsidRPr="001E3F8A" w14:paraId="7D060176"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153EBEC4"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lastRenderedPageBreak/>
              <w:t>Total expenditure on  the health workforce</w:t>
            </w:r>
          </w:p>
        </w:tc>
        <w:tc>
          <w:tcPr>
            <w:tcW w:w="6660" w:type="dxa"/>
          </w:tcPr>
          <w:p w14:paraId="23292891" w14:textId="77777777" w:rsidR="00251F27" w:rsidRPr="001E3F8A" w:rsidRDefault="00251F27" w:rsidP="00251F27">
            <w:pPr>
              <w:pStyle w:val="TableParagraph"/>
              <w:spacing w:before="112"/>
              <w:ind w:left="113"/>
              <w:jc w:val="left"/>
              <w:rPr>
                <w:rFonts w:ascii="Segoe UI" w:hAnsi="Segoe UI" w:cs="Segoe UI"/>
                <w:color w:val="404040" w:themeColor="text1" w:themeTint="BF"/>
                <w:sz w:val="18"/>
                <w:szCs w:val="18"/>
              </w:rPr>
            </w:pPr>
            <w:r w:rsidRPr="001E3F8A">
              <w:rPr>
                <w:rFonts w:ascii="Segoe UI" w:hAnsi="Segoe UI" w:cs="Segoe UI"/>
                <w:color w:val="404040" w:themeColor="text1" w:themeTint="BF"/>
                <w:sz w:val="18"/>
                <w:szCs w:val="18"/>
              </w:rPr>
              <w:t>The sum of expenditures on compensation of employees (FP.1): wages and salaries (FP.1.1); social contributions (FP.1.2); all other costs related to employees (FP.1.3); self-employed professional remuneration (FP.2). Expenditure on mandatory continuing professional development should be included within social contributions.</w:t>
            </w:r>
          </w:p>
        </w:tc>
      </w:tr>
      <w:tr w:rsidR="00251F27" w:rsidRPr="001E3F8A" w14:paraId="17C4B0DA"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6A73144F"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Total public expenditure on health workforce education</w:t>
            </w:r>
          </w:p>
        </w:tc>
        <w:tc>
          <w:tcPr>
            <w:tcW w:w="6660" w:type="dxa"/>
          </w:tcPr>
          <w:p w14:paraId="5BDF120F" w14:textId="77777777" w:rsidR="00251F27" w:rsidRPr="001E3F8A" w:rsidRDefault="00251F27" w:rsidP="00251F27">
            <w:pPr>
              <w:pStyle w:val="TableParagraph"/>
              <w:tabs>
                <w:tab w:val="left" w:pos="1627"/>
              </w:tabs>
              <w:spacing w:before="112"/>
              <w:ind w:left="113"/>
              <w:jc w:val="left"/>
              <w:rPr>
                <w:rFonts w:ascii="Segoe UI" w:hAnsi="Segoe UI" w:cs="Segoe UI"/>
                <w:color w:val="404040" w:themeColor="text1" w:themeTint="BF"/>
                <w:sz w:val="18"/>
                <w:szCs w:val="18"/>
              </w:rPr>
            </w:pPr>
            <w:r w:rsidRPr="001E3F8A">
              <w:rPr>
                <w:rFonts w:ascii="Segoe UI" w:hAnsi="Segoe UI" w:cs="Segoe UI"/>
                <w:color w:val="404040" w:themeColor="text1" w:themeTint="BF"/>
                <w:sz w:val="18"/>
                <w:szCs w:val="18"/>
              </w:rPr>
              <w:t>Current and capital expenditure expressed as a percentage of gross national income (or gross national product) in a given financial year. This indicator shows the proportion of income spent by government authorities on health workforce education over a given financial year. This can also be calculated based on gross domestic product.</w:t>
            </w:r>
          </w:p>
        </w:tc>
      </w:tr>
      <w:tr w:rsidR="00251F27" w:rsidRPr="001E3F8A" w14:paraId="4F88F0E5"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6FC16825"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Transformative (health workforce) education</w:t>
            </w:r>
          </w:p>
        </w:tc>
        <w:tc>
          <w:tcPr>
            <w:tcW w:w="6660" w:type="dxa"/>
          </w:tcPr>
          <w:p w14:paraId="69C5422F" w14:textId="77777777" w:rsidR="00251F27" w:rsidRPr="001E3F8A" w:rsidRDefault="00251F27" w:rsidP="00251F27">
            <w:pPr>
              <w:pStyle w:val="TableParagraph"/>
              <w:spacing w:before="112"/>
              <w:ind w:left="113"/>
              <w:jc w:val="left"/>
              <w:rPr>
                <w:rFonts w:ascii="Segoe UI" w:hAnsi="Segoe UI" w:cs="Segoe UI"/>
                <w:color w:val="404040" w:themeColor="text1" w:themeTint="BF"/>
                <w:sz w:val="18"/>
                <w:szCs w:val="18"/>
              </w:rPr>
            </w:pPr>
            <w:r w:rsidRPr="001E3F8A">
              <w:rPr>
                <w:rFonts w:ascii="Segoe UI" w:hAnsi="Segoe UI" w:cs="Segoe UI"/>
                <w:color w:val="404040" w:themeColor="text1" w:themeTint="BF"/>
                <w:sz w:val="18"/>
                <w:szCs w:val="18"/>
              </w:rPr>
              <w:t>The sustainable expansion and reform of health workforce education and training to increase the quantity, quality and relevance of health workers, and in so doing strengthen national health systems and improve population health outcomes.</w:t>
            </w:r>
          </w:p>
        </w:tc>
      </w:tr>
      <w:tr w:rsidR="00251F27" w:rsidRPr="001E3F8A" w14:paraId="1C6996D6" w14:textId="77777777" w:rsidTr="003029E5">
        <w:trPr>
          <w:cnfStyle w:val="000000010000" w:firstRow="0" w:lastRow="0" w:firstColumn="0" w:lastColumn="0" w:oddVBand="0" w:evenVBand="0" w:oddHBand="0" w:evenHBand="1" w:firstRowFirstColumn="0" w:firstRowLastColumn="0" w:lastRowFirstColumn="0" w:lastRowLastColumn="0"/>
          <w:trHeight w:val="576"/>
        </w:trPr>
        <w:tc>
          <w:tcPr>
            <w:tcW w:w="2250" w:type="dxa"/>
          </w:tcPr>
          <w:p w14:paraId="538E69A4"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Unemployment</w:t>
            </w:r>
          </w:p>
        </w:tc>
        <w:tc>
          <w:tcPr>
            <w:tcW w:w="6660" w:type="dxa"/>
          </w:tcPr>
          <w:p w14:paraId="19779A5D" w14:textId="77777777" w:rsidR="00251F27" w:rsidRPr="001E3F8A" w:rsidRDefault="00251F27" w:rsidP="00251F27">
            <w:pPr>
              <w:pStyle w:val="TableParagraph"/>
              <w:tabs>
                <w:tab w:val="left" w:pos="1636"/>
              </w:tabs>
              <w:spacing w:before="112"/>
              <w:ind w:left="113"/>
              <w:jc w:val="left"/>
              <w:rPr>
                <w:rFonts w:ascii="Segoe UI" w:hAnsi="Segoe UI" w:cs="Segoe UI"/>
                <w:color w:val="404040" w:themeColor="text1" w:themeTint="BF"/>
                <w:sz w:val="18"/>
                <w:szCs w:val="18"/>
              </w:rPr>
            </w:pPr>
            <w:r w:rsidRPr="001E3F8A">
              <w:rPr>
                <w:rFonts w:ascii="Segoe UI" w:hAnsi="Segoe UI" w:cs="Segoe UI"/>
                <w:color w:val="404040" w:themeColor="text1" w:themeTint="BF"/>
                <w:sz w:val="18"/>
                <w:szCs w:val="18"/>
              </w:rPr>
              <w:t>All persons of working age who are qualified for a job, are not in employment, have carried out activities to seek employment during a specified recent period, and are currently available to take up employment given a job opportunity.</w:t>
            </w:r>
          </w:p>
        </w:tc>
      </w:tr>
      <w:tr w:rsidR="00251F27" w:rsidRPr="001E3F8A" w14:paraId="5055122B" w14:textId="77777777" w:rsidTr="003029E5">
        <w:trPr>
          <w:cnfStyle w:val="000000100000" w:firstRow="0" w:lastRow="0" w:firstColumn="0" w:lastColumn="0" w:oddVBand="0" w:evenVBand="0" w:oddHBand="1" w:evenHBand="0" w:firstRowFirstColumn="0" w:firstRowLastColumn="0" w:lastRowFirstColumn="0" w:lastRowLastColumn="0"/>
          <w:trHeight w:val="576"/>
        </w:trPr>
        <w:tc>
          <w:tcPr>
            <w:tcW w:w="2250" w:type="dxa"/>
          </w:tcPr>
          <w:p w14:paraId="19CC5A4C" w14:textId="77777777" w:rsidR="00251F27" w:rsidRPr="001E3F8A" w:rsidRDefault="00251F27" w:rsidP="00251F27">
            <w:pPr>
              <w:jc w:val="left"/>
              <w:rPr>
                <w:rFonts w:ascii="Segoe UI Semibold" w:hAnsi="Segoe UI Semibold" w:cs="Segoe UI Semibold"/>
                <w:sz w:val="18"/>
                <w:szCs w:val="18"/>
              </w:rPr>
            </w:pPr>
            <w:r w:rsidRPr="001E3F8A">
              <w:rPr>
                <w:rFonts w:ascii="Segoe UI Semibold" w:hAnsi="Segoe UI Semibold" w:cs="Segoe UI Semibold"/>
                <w:sz w:val="18"/>
                <w:szCs w:val="18"/>
              </w:rPr>
              <w:t>Vacancy rate</w:t>
            </w:r>
          </w:p>
        </w:tc>
        <w:tc>
          <w:tcPr>
            <w:tcW w:w="6660" w:type="dxa"/>
          </w:tcPr>
          <w:p w14:paraId="4FB0E52F" w14:textId="77777777" w:rsidR="00251F27" w:rsidRPr="001E3F8A" w:rsidRDefault="00251F27" w:rsidP="00251F27">
            <w:pPr>
              <w:pStyle w:val="TableParagraph"/>
              <w:spacing w:before="112"/>
              <w:ind w:left="113"/>
              <w:jc w:val="left"/>
              <w:rPr>
                <w:rFonts w:ascii="Segoe UI" w:hAnsi="Segoe UI" w:cs="Segoe UI"/>
                <w:color w:val="404040" w:themeColor="text1" w:themeTint="BF"/>
                <w:sz w:val="18"/>
                <w:szCs w:val="18"/>
              </w:rPr>
            </w:pPr>
            <w:r w:rsidRPr="001E3F8A">
              <w:rPr>
                <w:rFonts w:ascii="Segoe UI" w:hAnsi="Segoe UI" w:cs="Segoe UI"/>
                <w:color w:val="404040" w:themeColor="text1" w:themeTint="BF"/>
                <w:sz w:val="18"/>
                <w:szCs w:val="18"/>
              </w:rPr>
              <w:t>The proportion of total posts that are vacant according to the definition of the job vacancy, expressed as a percentage of total positions, both filled and unfilled.</w:t>
            </w:r>
          </w:p>
        </w:tc>
      </w:tr>
    </w:tbl>
    <w:p w14:paraId="6AA6CA25" w14:textId="68865E68" w:rsidR="00476F9A" w:rsidRDefault="00476F9A" w:rsidP="00C915E9">
      <w:pPr>
        <w:rPr>
          <w:sz w:val="20"/>
          <w:szCs w:val="20"/>
        </w:rPr>
      </w:pPr>
    </w:p>
    <w:p w14:paraId="05E09C11" w14:textId="77777777" w:rsidR="00476F9A" w:rsidRDefault="00476F9A">
      <w:pPr>
        <w:spacing w:line="264" w:lineRule="auto"/>
        <w:rPr>
          <w:sz w:val="20"/>
          <w:szCs w:val="20"/>
        </w:rPr>
      </w:pPr>
      <w:r>
        <w:rPr>
          <w:sz w:val="20"/>
          <w:szCs w:val="20"/>
        </w:rPr>
        <w:br w:type="page"/>
      </w:r>
    </w:p>
    <w:p w14:paraId="37C8A975" w14:textId="784EDED1" w:rsidR="00476F9A" w:rsidRDefault="00476F9A">
      <w:pPr>
        <w:spacing w:line="264" w:lineRule="auto"/>
        <w:rPr>
          <w:sz w:val="20"/>
          <w:szCs w:val="20"/>
        </w:rPr>
      </w:pPr>
      <w:r>
        <w:rPr>
          <w:noProof/>
          <w:sz w:val="32"/>
          <w:szCs w:val="32"/>
          <w:lang w:val="en-GB" w:eastAsia="en-GB"/>
        </w:rPr>
        <w:lastRenderedPageBreak/>
        <w:drawing>
          <wp:anchor distT="0" distB="0" distL="114300" distR="114300" simplePos="0" relativeHeight="251670528" behindDoc="1" locked="0" layoutInCell="1" allowOverlap="1" wp14:anchorId="04C6FB21" wp14:editId="24D83EE9">
            <wp:simplePos x="0" y="0"/>
            <wp:positionH relativeFrom="column">
              <wp:posOffset>-1438422</wp:posOffset>
            </wp:positionH>
            <wp:positionV relativeFrom="paragraph">
              <wp:posOffset>-1370992</wp:posOffset>
            </wp:positionV>
            <wp:extent cx="7886832" cy="11147452"/>
            <wp:effectExtent l="0" t="0" r="0" b="3175"/>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old Color-01.jpg"/>
                    <pic:cNvPicPr/>
                  </pic:nvPicPr>
                  <pic:blipFill>
                    <a:blip r:embed="rId54" cstate="print">
                      <a:extLst>
                        <a:ext uri="{28A0092B-C50C-407E-A947-70E740481C1C}">
                          <a14:useLocalDpi xmlns:a14="http://schemas.microsoft.com/office/drawing/2010/main" val="0"/>
                        </a:ext>
                      </a:extLst>
                    </a:blip>
                    <a:stretch>
                      <a:fillRect/>
                    </a:stretch>
                  </pic:blipFill>
                  <pic:spPr>
                    <a:xfrm>
                      <a:off x="0" y="0"/>
                      <a:ext cx="7902306" cy="11169324"/>
                    </a:xfrm>
                    <a:prstGeom prst="rect">
                      <a:avLst/>
                    </a:prstGeom>
                  </pic:spPr>
                </pic:pic>
              </a:graphicData>
            </a:graphic>
            <wp14:sizeRelH relativeFrom="page">
              <wp14:pctWidth>0</wp14:pctWidth>
            </wp14:sizeRelH>
            <wp14:sizeRelV relativeFrom="page">
              <wp14:pctHeight>0</wp14:pctHeight>
            </wp14:sizeRelV>
          </wp:anchor>
        </w:drawing>
      </w:r>
      <w:r>
        <w:rPr>
          <w:sz w:val="20"/>
          <w:szCs w:val="20"/>
        </w:rPr>
        <w:br w:type="page"/>
      </w:r>
    </w:p>
    <w:p w14:paraId="5C2091CD" w14:textId="33330314" w:rsidR="00C915E9" w:rsidRPr="001E3F8A" w:rsidRDefault="00476F9A" w:rsidP="00C915E9">
      <w:pPr>
        <w:rPr>
          <w:sz w:val="20"/>
          <w:szCs w:val="20"/>
        </w:rPr>
      </w:pPr>
      <w:r>
        <w:rPr>
          <w:noProof/>
          <w:sz w:val="20"/>
          <w:szCs w:val="20"/>
          <w:lang w:val="en-GB" w:eastAsia="en-GB"/>
        </w:rPr>
        <w:lastRenderedPageBreak/>
        <w:drawing>
          <wp:anchor distT="0" distB="0" distL="114300" distR="114300" simplePos="0" relativeHeight="251669504" behindDoc="1" locked="0" layoutInCell="1" allowOverlap="1" wp14:anchorId="78870A0A" wp14:editId="622E6C7F">
            <wp:simplePos x="0" y="0"/>
            <wp:positionH relativeFrom="column">
              <wp:posOffset>-1634122</wp:posOffset>
            </wp:positionH>
            <wp:positionV relativeFrom="paragraph">
              <wp:posOffset>-1610360</wp:posOffset>
            </wp:positionV>
            <wp:extent cx="8074318" cy="11412450"/>
            <wp:effectExtent l="0" t="0" r="3175" b="508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Back-01.jpg"/>
                    <pic:cNvPicPr/>
                  </pic:nvPicPr>
                  <pic:blipFill>
                    <a:blip r:embed="rId55" cstate="print">
                      <a:extLst>
                        <a:ext uri="{28A0092B-C50C-407E-A947-70E740481C1C}">
                          <a14:useLocalDpi xmlns:a14="http://schemas.microsoft.com/office/drawing/2010/main" val="0"/>
                        </a:ext>
                      </a:extLst>
                    </a:blip>
                    <a:stretch>
                      <a:fillRect/>
                    </a:stretch>
                  </pic:blipFill>
                  <pic:spPr>
                    <a:xfrm>
                      <a:off x="0" y="0"/>
                      <a:ext cx="8074318" cy="11412450"/>
                    </a:xfrm>
                    <a:prstGeom prst="rect">
                      <a:avLst/>
                    </a:prstGeom>
                  </pic:spPr>
                </pic:pic>
              </a:graphicData>
            </a:graphic>
            <wp14:sizeRelH relativeFrom="page">
              <wp14:pctWidth>0</wp14:pctWidth>
            </wp14:sizeRelH>
            <wp14:sizeRelV relativeFrom="page">
              <wp14:pctHeight>0</wp14:pctHeight>
            </wp14:sizeRelV>
          </wp:anchor>
        </w:drawing>
      </w:r>
    </w:p>
    <w:sectPr w:rsidR="00C915E9" w:rsidRPr="001E3F8A" w:rsidSect="000C4B01">
      <w:type w:val="continuous"/>
      <w:pgSz w:w="11906" w:h="16838" w:code="9"/>
      <w:pgMar w:top="1440" w:right="1466" w:bottom="1440" w:left="1800" w:header="0" w:footer="288" w:gutter="0"/>
      <w:pgNumType w:start="2"/>
      <w:cols w:space="720"/>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725A591B" w14:textId="77777777" w:rsidR="001C27B9" w:rsidRDefault="001C27B9" w:rsidP="00EE052C">
      <w:pPr>
        <w:spacing w:after="0"/>
      </w:pPr>
      <w:r>
        <w:separator/>
      </w:r>
    </w:p>
  </w:endnote>
  <w:endnote w:type="continuationSeparator" w:id="0">
    <w:p w14:paraId="57FCAC41" w14:textId="77777777" w:rsidR="001C27B9" w:rsidRDefault="001C27B9" w:rsidP="00EE052C">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Segoe UI Semibold">
    <w:altName w:val="Sylfaen"/>
    <w:panose1 w:val="020B07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54020541" w14:textId="77777777" w:rsidR="00517D4E" w:rsidRDefault="00517D4E">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rPr>
        <w:b/>
        <w:bCs/>
        <w:color w:val="C17529" w:themeColor="accent6"/>
      </w:rPr>
      <w:id w:val="-1720591362"/>
      <w:docPartObj>
        <w:docPartGallery w:val="Page Numbers (Bottom of Page)"/>
        <w:docPartUnique/>
      </w:docPartObj>
    </w:sdtPr>
    <w:sdtEndPr>
      <w:rPr>
        <w:noProof/>
      </w:rPr>
    </w:sdtEndPr>
    <w:sdtContent>
      <w:p w14:paraId="67AB7599" w14:textId="1004821D" w:rsidR="00517D4E" w:rsidRPr="00A72EA7" w:rsidRDefault="00517D4E">
        <w:pPr>
          <w:pStyle w:val="Footer"/>
          <w:jc w:val="center"/>
          <w:rPr>
            <w:b/>
            <w:bCs/>
            <w:color w:val="C17529" w:themeColor="accent6"/>
          </w:rPr>
        </w:pPr>
        <w:r w:rsidRPr="00A72EA7">
          <w:rPr>
            <w:b/>
            <w:bCs/>
            <w:color w:val="C17529" w:themeColor="accent6"/>
          </w:rPr>
          <w:fldChar w:fldCharType="begin"/>
        </w:r>
        <w:r w:rsidRPr="00A72EA7">
          <w:rPr>
            <w:b/>
            <w:bCs/>
            <w:color w:val="C17529" w:themeColor="accent6"/>
          </w:rPr>
          <w:instrText xml:space="preserve"> PAGE   \* MERGEFORMAT </w:instrText>
        </w:r>
        <w:r w:rsidRPr="00A72EA7">
          <w:rPr>
            <w:b/>
            <w:bCs/>
            <w:color w:val="C17529" w:themeColor="accent6"/>
          </w:rPr>
          <w:fldChar w:fldCharType="separate"/>
        </w:r>
        <w:r w:rsidR="00F5001B">
          <w:rPr>
            <w:b/>
            <w:bCs/>
            <w:noProof/>
            <w:color w:val="C17529" w:themeColor="accent6"/>
          </w:rPr>
          <w:t>3</w:t>
        </w:r>
        <w:r w:rsidRPr="00A72EA7">
          <w:rPr>
            <w:b/>
            <w:bCs/>
            <w:noProof/>
            <w:color w:val="C17529" w:themeColor="accent6"/>
          </w:rPr>
          <w:fldChar w:fldCharType="end"/>
        </w:r>
      </w:p>
    </w:sdtContent>
  </w:sdt>
  <w:p w14:paraId="6DA82CB8" w14:textId="7371969A" w:rsidR="00517D4E" w:rsidRDefault="00517D4E">
    <w:pPr>
      <w:pStyle w:val="Foote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rPr>
        <w:b/>
        <w:bCs/>
        <w:noProof/>
        <w:color w:val="C17529" w:themeColor="accent6"/>
      </w:rPr>
      <w:id w:val="-1519154196"/>
      <w:docPartObj>
        <w:docPartGallery w:val="Page Numbers (Bottom of Page)"/>
        <w:docPartUnique/>
      </w:docPartObj>
    </w:sdtPr>
    <w:sdtContent>
      <w:p w14:paraId="21600B81" w14:textId="0A57508E" w:rsidR="00517D4E" w:rsidRPr="00F34AE9" w:rsidRDefault="00517D4E">
        <w:pPr>
          <w:pStyle w:val="Footer"/>
          <w:jc w:val="center"/>
          <w:rPr>
            <w:b/>
            <w:bCs/>
            <w:noProof/>
            <w:color w:val="C17529" w:themeColor="accent6"/>
          </w:rPr>
        </w:pPr>
        <w:r w:rsidRPr="00F34AE9">
          <w:rPr>
            <w:b/>
            <w:bCs/>
            <w:noProof/>
            <w:color w:val="C17529" w:themeColor="accent6"/>
          </w:rPr>
          <w:fldChar w:fldCharType="begin"/>
        </w:r>
        <w:r w:rsidRPr="00F34AE9">
          <w:rPr>
            <w:b/>
            <w:bCs/>
            <w:noProof/>
            <w:color w:val="C17529" w:themeColor="accent6"/>
          </w:rPr>
          <w:instrText xml:space="preserve"> PAGE   \* MERGEFORMAT </w:instrText>
        </w:r>
        <w:r w:rsidRPr="00F34AE9">
          <w:rPr>
            <w:b/>
            <w:bCs/>
            <w:noProof/>
            <w:color w:val="C17529" w:themeColor="accent6"/>
          </w:rPr>
          <w:fldChar w:fldCharType="separate"/>
        </w:r>
        <w:r w:rsidR="00F5001B">
          <w:rPr>
            <w:b/>
            <w:bCs/>
            <w:noProof/>
            <w:color w:val="C17529" w:themeColor="accent6"/>
          </w:rPr>
          <w:t>1</w:t>
        </w:r>
        <w:r w:rsidRPr="00F34AE9">
          <w:rPr>
            <w:b/>
            <w:bCs/>
            <w:noProof/>
            <w:color w:val="C17529" w:themeColor="accent6"/>
          </w:rPr>
          <w:fldChar w:fldCharType="end"/>
        </w:r>
      </w:p>
    </w:sdtContent>
  </w:sdt>
  <w:p w14:paraId="166143B7" w14:textId="2E70BE50" w:rsidR="00517D4E" w:rsidRPr="00F34AE9" w:rsidRDefault="00517D4E" w:rsidP="00F34AE9">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1E772761" w14:textId="77777777" w:rsidR="001C27B9" w:rsidRDefault="001C27B9" w:rsidP="00EE052C">
      <w:pPr>
        <w:spacing w:after="0"/>
      </w:pPr>
      <w:r>
        <w:separator/>
      </w:r>
    </w:p>
  </w:footnote>
  <w:footnote w:type="continuationSeparator" w:id="0">
    <w:p w14:paraId="7EC8C10F" w14:textId="77777777" w:rsidR="001C27B9" w:rsidRDefault="001C27B9" w:rsidP="00EE052C">
      <w:pPr>
        <w:spacing w:after="0"/>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49898500" w14:textId="77777777" w:rsidR="00517D4E" w:rsidRDefault="00517D4E">
    <w:pPr>
      <w:pStyle w:val="Header"/>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065F2A2D" w14:textId="708290CC" w:rsidR="00517D4E" w:rsidRDefault="00517D4E">
    <w:pPr>
      <w:pStyle w:val="Header"/>
    </w:pPr>
    <w:r>
      <w:rPr>
        <w:noProof/>
        <w:lang w:val="en-GB" w:eastAsia="en-GB"/>
      </w:rPr>
      <mc:AlternateContent>
        <mc:Choice Requires="wpg">
          <w:drawing>
            <wp:anchor distT="0" distB="0" distL="114300" distR="114300" simplePos="0" relativeHeight="251659264" behindDoc="0" locked="0" layoutInCell="1" allowOverlap="1" wp14:anchorId="5BF9E070" wp14:editId="63370922">
              <wp:simplePos x="0" y="0"/>
              <wp:positionH relativeFrom="column">
                <wp:posOffset>4970721</wp:posOffset>
              </wp:positionH>
              <wp:positionV relativeFrom="page">
                <wp:posOffset>-10633</wp:posOffset>
              </wp:positionV>
              <wp:extent cx="1700530" cy="1023620"/>
              <wp:effectExtent l="0" t="0" r="0" b="24130"/>
              <wp:wrapNone/>
              <wp:docPr id="168" name="Group 168"/>
              <wp:cNvGraphicFramePr/>
              <a:graphic xmlns:a="http://schemas.openxmlformats.org/drawingml/2006/main">
                <a:graphicData uri="http://schemas.microsoft.com/office/word/2010/wordprocessingGroup">
                  <wpg:wgp>
                    <wpg:cNvGrpSpPr/>
                    <wpg:grpSpPr>
                      <a:xfrm>
                        <a:off x="0" y="0"/>
                        <a:ext cx="1700530" cy="1023620"/>
                        <a:chOff x="0" y="0"/>
                        <a:chExt cx="1700784" cy="1024128"/>
                      </a:xfrm>
                    </wpg:grpSpPr>
                    <wps:wsp>
                      <wps:cNvPr id="169" name="Rectangle 169"/>
                      <wps:cNvSpPr/>
                      <wps:spPr>
                        <a:xfrm>
                          <a:off x="0" y="0"/>
                          <a:ext cx="1700784" cy="1024128"/>
                        </a:xfrm>
                        <a:prstGeom prst="rect">
                          <a:avLst/>
                        </a:prstGeom>
                        <a:solidFill>
                          <a:schemeClr val="bg1">
                            <a:alpha val="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70" name="Rectangle 12"/>
                      <wps:cNvSpPr/>
                      <wps:spPr>
                        <a:xfrm>
                          <a:off x="0" y="0"/>
                          <a:ext cx="1463040" cy="1014984"/>
                        </a:xfrm>
                        <a:custGeom>
                          <a:avLst/>
                          <a:gdLst>
                            <a:gd name="connsiteX0" fmla="*/ 0 w 1462822"/>
                            <a:gd name="connsiteY0" fmla="*/ 0 h 1014481"/>
                            <a:gd name="connsiteX1" fmla="*/ 1462822 w 1462822"/>
                            <a:gd name="connsiteY1" fmla="*/ 0 h 1014481"/>
                            <a:gd name="connsiteX2" fmla="*/ 1462822 w 1462822"/>
                            <a:gd name="connsiteY2" fmla="*/ 1014481 h 1014481"/>
                            <a:gd name="connsiteX3" fmla="*/ 0 w 1462822"/>
                            <a:gd name="connsiteY3" fmla="*/ 1014481 h 1014481"/>
                            <a:gd name="connsiteX4" fmla="*/ 0 w 1462822"/>
                            <a:gd name="connsiteY4" fmla="*/ 0 h 1014481"/>
                            <a:gd name="connsiteX0" fmla="*/ 0 w 1462822"/>
                            <a:gd name="connsiteY0" fmla="*/ 0 h 1014481"/>
                            <a:gd name="connsiteX1" fmla="*/ 1462822 w 1462822"/>
                            <a:gd name="connsiteY1" fmla="*/ 0 h 1014481"/>
                            <a:gd name="connsiteX2" fmla="*/ 1462822 w 1462822"/>
                            <a:gd name="connsiteY2" fmla="*/ 1014481 h 1014481"/>
                            <a:gd name="connsiteX3" fmla="*/ 638269 w 1462822"/>
                            <a:gd name="connsiteY3" fmla="*/ 407899 h 1014481"/>
                            <a:gd name="connsiteX4" fmla="*/ 0 w 1462822"/>
                            <a:gd name="connsiteY4" fmla="*/ 0 h 1014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2822" h="1014481">
                              <a:moveTo>
                                <a:pt x="0" y="0"/>
                              </a:moveTo>
                              <a:lnTo>
                                <a:pt x="1462822" y="0"/>
                              </a:lnTo>
                              <a:lnTo>
                                <a:pt x="1462822" y="1014481"/>
                              </a:lnTo>
                              <a:lnTo>
                                <a:pt x="638269" y="407899"/>
                              </a:lnTo>
                              <a:lnTo>
                                <a:pt x="0" y="0"/>
                              </a:lnTo>
                              <a:close/>
                            </a:path>
                          </a:pathLst>
                        </a:cu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71" name="Rectangle 171"/>
                      <wps:cNvSpPr/>
                      <wps:spPr>
                        <a:xfrm>
                          <a:off x="0" y="0"/>
                          <a:ext cx="1472184" cy="1024128"/>
                        </a:xfrm>
                        <a:prstGeom prst="rect">
                          <a:avLst/>
                        </a:prstGeom>
                        <a:blipFill>
                          <a:blip r:embed="rId1"/>
                          <a:stretch>
                            <a:fillRect/>
                          </a:stretch>
                        </a:blip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xmlns:w16se="http://schemas.microsoft.com/office/word/2015/wordml/symex" xmlns:w16cid="http://schemas.microsoft.com/office/word/2016/wordml/cid" xmlns:am3d="http://schemas.microsoft.com/office/drawing/2017/model3d" xmlns:aink="http://schemas.microsoft.com/office/drawing/2016/ink" xmlns:cx8="http://schemas.microsoft.com/office/drawing/2016/5/14/chartex" xmlns:cx7="http://schemas.microsoft.com/office/drawing/2016/5/13/chartex" xmlns:cx6="http://schemas.microsoft.com/office/drawing/2016/5/12/chartex" xmlns:cx5="http://schemas.microsoft.com/office/drawing/2016/5/11/chartex" xmlns:cx4="http://schemas.microsoft.com/office/drawing/2016/5/10/chartex" xmlns:cx3="http://schemas.microsoft.com/office/drawing/2016/5/9/chartex" xmlns:cx2="http://schemas.microsoft.com/office/drawing/2015/10/21/chartex" xmlns:cx1="http://schemas.microsoft.com/office/drawing/2015/9/8/chartex" xmlns:cx="http://schemas.microsoft.com/office/drawing/2014/chartex">
          <w:pict>
            <v:group w14:anchorId="6BAD7143" id="Group 168" o:spid="_x0000_s1026" style="position:absolute;left:0;text-align:left;margin-left:391.4pt;margin-top:-.85pt;width:133.9pt;height:80.6pt;z-index:251659264;mso-position-vertical-relative:page" coordsize="17007,1024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WcFHa+wQAAN8VAAAOAAAAZHJzL2Uyb0RvYy54bWzsWMtu4zYU3RfoPwha&#10;Fmgsy45fiDMIkiYYIJgJJilmuqQpyhIgkSxJx06/voekqMiOG2fSYtCFvZAl8j7Iw8vDe3n2YVNX&#10;0SNTuhR8HvdPkjhinIqs5Mt5/PvD9a+TONKG8IxUgrN5/MR0/OH855/O1nLGUlGIKmMqghGuZ2s5&#10;jwtj5KzX07RgNdEnQjKOzlyomhh8qmUvU2QN63XVS5Nk1FsLlUklKNMarVe+Mz539vOcUfM5zzUz&#10;UTWPMTbjnso9F/bZOz8js6UisihpMwzyjlHUpORw2pq6IoZEK1W+MFWXVAktcnNCRd0TeV5S5uaA&#10;2fSTndncKLGSbi7L2XopW5gA7Q5O7zZLPz3eqajMsHYjLBUnNRbJ+Y1sA+BZy+UMUjdK3ss71TQs&#10;/Zed8SZXtf3HXKKNA/apBZZtTETR2B8nyekA+FP09ZN0MEob6GmB9XmhR4vfOprjybDVHPZTN6pe&#10;cNyz42uHs5YII/2MlP53SN0XRDK3ANpi0CI1DUh9QYARvqwY0Jp6tJxkC5WeaaD2PTi9Olsyk0qb&#10;GybqyL7MY4UBuMAjj7faYHUATBCxXrWoyuy6rCr3YXcVu6xU9EiwHxbLvletZEF8k1sVmHD7z0o6&#10;g1tGKm5NcWGNen+2BcsQpurezFPFrFzFv7Ac8YUgSJ2z1rJ3SChl3Phx6IJkzDefJvhZPF+MxRm0&#10;lnP4b203BrbnF2x7M428VWWOGFrl5LWBeeVWw3kW3LTKdcmF2megwqwaz14+gOShsSgtRPaEmFLC&#10;05KW9LrEqt4Sbe6IAg9hx4BbzWc88kqs57Fo3uKoEOqvfe1WHkGP3jhag9fmsf5zRRSLo+ojx3aY&#10;9odDS4TuY3g6xkaMVLdn0e3hq/pSIFT6YHFJ3auVN1V4zZWov4KCL6xXdBFO4XseU6PCx6XxfAsS&#10;p+ziwomB/CQxt/xeUmvcomqj9mHzlSjZhLYBe3wSYQuS2U6Ee1mrycXFyoi8dOH/jGuDN+jAktiP&#10;4IUxAPAM2uGF9D+gheFokNhV8/TZH07BiD62AvvSlacFi0cACqdRBlKwTcusGRgVnOvSsG+wltcV&#10;YuyXXpRE66g/HKWT1A12j/gf2+JF1E8QRxMX4XvEvyFeWuuN5cM+ukpJdNBH+h4fW0p+Doc9DTqe&#10;3oBVV7zB6bAPHHEtYm/wsS1+EKvt5Tuu9mux212+0WCSjqaHQ7erM0zGk+n0R644Dsl2p5PC5wFk&#10;Rje82f14AzEja/QnnRTaZlxdKkBaFj6x1T21QMtSxwFlbNqucjjz3qaM3dhVduyDybxNGZh3lQff&#10;NWzsn65yoFPn2Y+gwc4mWLZ4qFzxYHD4IemKIxQPC+sQ5xYxFvLwGuGUDlwaFTbb9URp+2sc3w/C&#10;SZqdnBc+n3sr3pVqrWHAYW2CRPiXzl5XMvj1axnkwr+X99HtkPBB20AYpMK/lwaH7BkBrYRm3olF&#10;wmVsLSQWyc7BtJVH/kMi6E1tSR4zzvyYcR4zzn2V6Bj0+yLjRCN2kU15UbO+txIdjtP+a3X3c5n5&#10;xkp0UZUyFKL2vbnNAJ3u3GXsufPx9yRXgq5qVIv+4kexihjcOumilBq0PGP1gmUg549Zk5Zqo5ih&#10;oKRQLNKmQG47wE/dYXmi2eKeHZayJfMLhoKVYwl8LIH/5yWwuyjDLaI7oZsbT3tN2f12JfPzvez5&#10;3wAAAP//AwBQSwMEFAAGAAgAAAAhAKomDr68AAAAIQEAABkAAABkcnMvX3JlbHMvZTJvRG9jLnht&#10;bC5yZWxzhI9BasMwEEX3hdxBzD6WnUUoxbI3oeBtSA4wSGNZxBoJSS317SPIJoFAl/M//z2mH//8&#10;Kn4pZRdYQde0IIh1MI6tguvle/8JIhdkg2tgUrBRhnHYffRnWrHUUV5czKJSOCtYSolfUma9kMfc&#10;hEhcmzkkj6WeycqI+oaW5KFtjzI9M2B4YYrJKEiT6UBctljN/7PDPDtNp6B/PHF5o5DOV3cFYrJU&#10;FHgyDh9h10S2IIdevjw23AEAAP//AwBQSwMEFAAGAAgAAAAhAJRwiCXiAAAACwEAAA8AAABkcnMv&#10;ZG93bnJldi54bWxMj81qwzAQhO+FvoPYQm+J5BTnx7UcQmh7CoUmhZLbxt7YJtbKWIrtvH2VU3vb&#10;YYeZb9L1aBrRU+dqyxqiqQJBnNui5lLD9+F9sgThPHKBjWXScCMH6+zxIcWksAN/Ub/3pQgh7BLU&#10;UHnfJlK6vCKDbmpb4vA7286gD7IrZdHhEMJNI2dKzaXBmkNDhS1tK8ov+6vR8DHgsHmJ3vrd5by9&#10;HQ/x588uIq2fn8bNKwhPo/8zwx0/oEMWmE72yoUTjYbFchbQvYZJtABxN6hYzUGcwhWvYpBZKv9v&#10;yH4BAAD//wMAUEsDBAoAAAAAAAAAIQCiPdYt8BoAAPAaAAAUAAAAZHJzL21lZGlhL2ltYWdlMS5w&#10;bmeJUE5HDQoaCgAAAA1JSERSAAAB5AAAAVAIBgAAAG71DZoAAAAJcEhZcwAALiMAAC4jAXilP3YA&#10;AAAZdEVYdFNvZnR3YXJlAEFkb2JlIEltYWdlUmVhZHlxyWU8AAAafUlEQVR42uzd/bNdVX0H4BWS&#10;qLzaEbQFsVAFStsxVkFKfaG8iCKiTBWojIyMTn/tX6P+oKWlo2VUZqxTX8aqQ3WgBQZFbWITmiGY&#10;EEnIldSESBpvCHR9OfuYG7g597zsfc7eaz/PzDIzCvdl72s+d639WWtvePHFF/8upbQ5j7PS4j2b&#10;x9HUDgfzeL6Bj7sxj/+d8/dyRuqW9Xmclrpn57p16/YngCmsy4H8YvxFksc/53FfHme6LI06JY9T&#10;8/hFQ4HPYm3PoXzIZQCmDeSV7s3ja3ns7+gspSsilPfl8RuXoijH8tiaQ3nZpQBmDeShn+XxL9Ws&#10;+WyXqhHxC8/TQrk4h6uZ8jGXAqgjkIcO5HF3HvdXv/1T/0w5np3/yqUoyoEcyDtcBqDOQF7p22mw&#10;nP1kspxdp1fnEUucT7kURVnKobzbZQCaCOShnXl8Pg3a2etdxlpE2WtDdW0ph+Y10GggD8Vy9vfy&#10;+HIeR9JgSw+zhbIGdnm25VA+7DIATQbySv+Zx1fz2JosZ89KA7ss0b3YouQFzCuQh3bm8a08vpHH&#10;a1ziqWlgl0XzGph7IK90bxXM8QzNcvZ0M2UN7HLsz4G802UAFhHIQ8M9zbF16iyXfSIa2GXZm0N5&#10;j8sALCqQh6IENjyi09Ld+DSwy6J5DSw8kFeKdnbsaY7DE5TAxgtlDewyxC+j2zWvgbYE8u9mC3n8&#10;Yx6PJnuax6GBXYZ4DLFVyQtoUyAPxXL2D/L4YrKcvZZYUXimumZ01+EcyNtcBqBtgbxS7GmO58z3&#10;J8vZJ/Pqapasgd1tmtdAqwN5KP6i+m4abJ2ynL16KB/N45cuRaftzqG85DKAQH6xI19r7Gl+KI/H&#10;kj3NKw0b2BHKyl7dtSOHskcQIJA75b/T4IjOB5Pl7JVOTxrYXaZ5DQK5c4E8FLOJ4RGdR9zKlzhu&#10;s9scrwkCufO+VwVz7Gnu+3K2Bna3HcqBvN1lAIHcdTvT4LCRB/J4ocf3VQO72zSvQSAXI2aH/5HH&#10;P6T+7mnWwO74L5eO1wSBXJpH0mBPc4y+lcA0sLstnicfchlAIBc346hCOd461bc9zRrY3RSrO3G8&#10;5rJLAQK5VF9Pg1PAdvToe9bA7ibNaxDIvRB7mr+W+nNEpwZ2Nx3IgbzDZQCB3Iu/8NLxIzpLf2an&#10;gd1NSzmUd7sMIJD7JPY0xxGdD6dy9zRrYHeT5jUI5F56Ko+vVOFcYqkmGtivyuPJpOzVJdscrwkC&#10;ua+Ge5pjOfvpAr8/DexuiXLXFiUvEMh9F3uaowAW26dKWs4+I489SQO7KzSvQSBT2VmFcoTzrwv5&#10;nqKBvb+g76d0jtcEgczLfKsK5xK2pWhgd8veHMp7XAYQyJwo3tATe5ofTd0ugcVS/LpqFYD207wG&#10;gcxJHEjHj+js6p5mDezuiOfI2zWvQSAz2g/S4Dnzox39+jWwuyFWZLYqeYFAZm2xp3l4RGfXlrM1&#10;sLvhcA7kbS4DCGTGE8vZcQLYN/Po0jGIGtjdoHkNApkpxJ7mOAXs31I39jRrYHfD7hzKSy4DCGQm&#10;91QVyhHObf+LVAO7G3bkUPZGLxDIzCD2NMdz5sda/DVqYLef5jUIZGoSe5rj7OxoZz/X0q9RA7vd&#10;HK8JApkaDfc0Rzi3sVClgd1uh3Igb3cZQCBTr5+n4yeBtYmyV7tpXoNApiFLVTDHzLkte5ojlI/k&#10;sdftaSXHa4JApmHDIzrbsKc5yl4bkgZ2W8Xz5EMuAwhkmvXTdPw9zYsO5Zgt70rKXm0T5a44XnPZ&#10;pQCBTPOikT08onORe5pPr2btR9ySVtG8BoHMAsRhIw/ksWVBnz+O23w6aWC3zYEcyDtcBhDIzF/M&#10;lL+cBmdoz3tPswZ2S38mcijvdhlAILMYz1Wz5u+k+S5na2C3k+Y1CGRaIPY0f6OaNc+DBnY7bXO8&#10;Jghk2mGpCub7UvPL2RrY7RPlri1KXiCQaZfhEZ2/aPjzaGC3i+Y1CGRa6udVODe5p1kDu10crwkC&#10;mRZ7Lh1fzm6iBKaB3S57cyjvcRlAINNuUf76Zqp/T7MGdrtoXoNApiOa2NOsgd0e8Rx5u+Y1CGS6&#10;47kqlL+c6lnOjlCOslecIKWBvVhx1vVWJS8QyHRPnXuaT81jX1L2WrTDOZC3uQwgkOmmmCkPt07N&#10;spytgd0OmtcgkCnArHuaY6b8bNLAXrTdOZSXXAYQyHTfL9LxrVOTigZ2PM98ymVcqB05lA+4DCCQ&#10;KcO0e5o1sBdP8xoEMoWadE9zhPKp1WxbA3sxHK8JApmCTbqnWQN7sQ7lQN7uMoBAplyT7GnWwF4s&#10;zWsQyPTEOHuaNbAXy/GaIJDpkbX2NGtgL1Y8Tz7kMoBApl8imP89vbIEpoG9OFHuiuM1l10KEMj0&#10;z2p7mjWwF0fzGgQyPfdcOr6cPSyBaWAvxoEcyDtcBhDIsHJPczSwn4mQcFnmaimH8m6XAQQypGqm&#10;HDPmB/PYmzSw503zGgQynCCWs3+ax915/JfLMVfbHK8JAhlW82gVzA+7FHMR5a4tSl4gkGE1R9Pg&#10;GfP30+A58xGXpFGa1yCQYWQob87jfyIs8nggj4MuS2McrwlT2uASULiNeVxW/fmaPDbl8WQej1QB&#10;Tb3Ozr/jL+dQ3uNSgBkynMyuNHi2PHSwCmbL2fXTvAaBDCPFXuWH0mApe+hIspxdt3iOvF3zGgQy&#10;jHKwCuXVwsJydn3irOutSl4gkGGUmCHfP2JGbDm7HodzIG9zGUAgw1qhHA3sXSP+GcvZs9O8BoEM&#10;Y4lQfnyMf85y9vR251BechlAIMNaXt7AHuVgNWPenixnT2JHDmUv/wCBDGtarYE9SoTxlmrWbDl7&#10;bZrXIJBhbBGs908QykMxW/5RGv08GsdrgkCGCazVwF4r0C1nj3YoB7Ln8CCQYexQjmfK0x4BaTl7&#10;NM1rEMgwkQjlWZehLWevzvGaIJBhIpM0sEexnL3KLys5lA+5DCCQYVx7qlA+WsPHspx9XJS74njN&#10;ZT9iCGSBDJPMcKdpYI+cISbL2ZrXIJBhYrM0sNcK+1jO3tzT63ogB/IOP14IZGDSUJ6lgT3KkWrG&#10;vDn1bzl7KYfybj9eCGRgUnU0sEeJUN6S+rWcrXmNQAamUlcDe5R9K2bNfbDN8ZoIZGAadTawR+nL&#10;cnaUu7YoeSGQgWk00cAepfTlbM1rBDIwtaYa2KOUvJzteE0EMjBTKDfVwB6l1OXsvTmU9/ixQiAD&#10;02q6gT1KacvZmtcIZGAmj6fFLiWXspwdz5G3a14jkIFZ7KoC8egCv4aD1dcQ4dzVl1rEWddblbwQ&#10;yMCsgTjPBvYow2De18HreDgH8jY/TghkYKYwyeOh1J7C1ZNVOHdtOVvzGoEMzCxmyA/n8auWzd67&#10;tpy9O4fykh8nBDIwq0U2sEfp0nL2jhzKB/woIZCBWS26gT1KF5azNa8RyEBt2tDAHqXty9mO10Qg&#10;A7WGXlsa2KO0dTn7UA7k7X6MEMhAXTO9NjWwR2njcrbmNQIZqE0bG9hrzewfSYMjOtuwnO14TQQy&#10;UKu2NrBPJsI4lowfaMEMP54nH/IjhEAG6tLmBvYoT1az5kU9041yVxyvuexHCIEM1KXtDexRFrmc&#10;rXmNQAYaCbYuNLBPZlHL2QdyIO/w44NABuoO5R+nbjSwR5n3cvZSDuXdfnwQyECdjlYz5YMFfC/z&#10;XM7WvEYgA43oWgN7lHktZ29zvCYCGWgkYKpRkiaXs6PctUXJC4EMNGFXNVsuzcFqxrw91bucrXmN&#10;QAYaDa8uN7BHiTDeUs2a61rOdrwmAhloNJRLaGCPErPlH6V6np3vzaG8x48NAhloQkkN7LV++ahj&#10;OVvzGoEMNKqkBvYosy5nx3Pk7ZrXCGSgSSU2sEeZdjlb8xqBDDSu1Ab2KNMsZx/OgbzNjwsCGWg6&#10;oEptYI8y6XK25jUCGZhLKJfewB5l3OXs3TmUl/y4IJCBJvWlgb3WLyaxnD3q/dI7cigf8OOCQAaa&#10;1pcG9ihHqhnz5lV+QdG8RiADcxNB9LjL8LtrseVlv6Qs57FV8xqBDMxDHxvYo+xbMWsOh3Igb3dZ&#10;EMjAPDyTx0Opfw3sUVYuZz+heY1ABublYBXKnpm+UoTy13Mob3YpEMjAPGhgj/aZNHjOfMBzZQQy&#10;MI9QjpngLpfiFZ7L4+48fp1HvIxiXw7mZZcFgQw0SQN7dfGqxi+lwbaoEHuV99uzjEAGmqSBvcrf&#10;j3n8LI9vv+y/j5nyviqcLWcjkIHaaWC/0vo87svjwZP877GcveRQEQQyUDcN7FeKvyO/mscTI/6Z&#10;w1Uw73e5EMhAXTSwV/m7Mg2a18+u8c/FEna8rOIZJTAEMlBXKGtgnyia13dVf47jQDVrPuTSIZCB&#10;WWlgnzhL3pnHV9Lx5vU4lMAQyEAtNLBPDOWH06DoNaljK2bNntEjkIGpaGAfF83r2Ar1kxk+xqFq&#10;xqwEhkAGJqaBfaJYun5ixo8Ry9kRykpgCGRgIhrYx/02j79Pazevx7W/mjUrgQlkgLFDOZ4p73Ep&#10;XlotiO1QdZa1lqtr68UWAhlgLBHKfd8WNWxe39PAxx6WwPZYzhbIAGvRwE7plDR4tn5fg58jlrGX&#10;vNiibBtcAmAGF+SxsQrlvjawX8jjXXnszWNrQ5/jzBh5/jQsge2znG2GDLCaKHndn2yLuifNbxlf&#10;CUwgA6xKAzul3+TxT6m+5vU4vNhCIAOsGsp9b2D/Oo8vpHqb1+M4lo4vZyuBCWSAl/S5gR3N6x1p&#10;cHDIokT5a78SmEAGSKnfDew4XvOHeTyw4K/Diy0EMsBL9qT+NrBjF8u9eTzWkq8nlrO92EIgAz3W&#10;9wZ2vEN5qUVfjxdbCGSgx/rcwH4uj7vTfJvX4zhW/aLgxRYCGehhKPe1gR2Hhnwxzb95Pa7he5rt&#10;aRbIQI/0sYEdzes4xevrLf86lcAEMtAzfWxgR/M6zrt+sANfqxdbLICzrIFFuKD6c3PqT9krQu76&#10;PJ7O44kO/PJwdow8Z1MCM0MGeqCPDexYvo53KD/bsa97+GILJTCBDBQq9sU+lPrVwI7m9V3Vn13k&#10;xRYCGShUzJAfzuNXPZol70yD4zW7XJ6KmXK05g8ogQlkoCx9amBHKP8kj+8U8L14sYVABgr0eBqU&#10;vfogylPfr1YHShHL2EtebDE5LWugbS7KY2PqRwM7ZpbXpsGJWU8U8j2dGSPP9ZZXzJotZ5shAx3W&#10;pwZ2/D38udS95vW4lMAEMtBxfWpgx/f6mdTtktc43+OSPc0CGeimvjSwh83re3pwT5XABDLQYX1o&#10;YJ9SrQjc16P7GuWv/UpgAhnolj40sKN5/c08ftaze9v7F1sIZKBrdqV+NLDvSf17K1YYvtginjUf&#10;FsgA7daHBnbMGL+Qym1ej6NXL7YQyEBX9aGBHWddfzaV3bwed9Yce7WLfrHFKf4/DXTUaXlclcdr&#10;C/4ez8jjVrf6pefq5+bx1jyHfEseZ5ohA7RTyQ3sCKMf5vGA23yC4l5sIZCBUmyrRonimON783jM&#10;bX6FYQlsT9eXswUyUJJd1Wy5VF/M45du80l1ugQmkIHSlNzAjpLX3anfzetxDF9s0akSmEAGSg3l&#10;H6cyG9gRNHclzetJrlcnXmwhkIFSHa1myqWFcpx5HSeWfdUtnshLL7ZILS6BCWSgdCU2sKN5Hedd&#10;P+j2Tqy1L7YQyEAflNjA3pjHl/J4wu2dWixjL7XlxRYCGeiLEhvYsXz9+TyecXtnsrxi1ryw5WyB&#10;DPRJiQ3saF7fVf3J7PanBb3YQiADfQzlkhrYMUuOE6tij7LmdX0OV8E8tz3NAhnoo9Ia2BHKP8/j&#10;X93a2s2tBCaQgT4rqYEdzevv5/Gw29qY4XuaG9nTLJCBviutgf2VpHndtJgp70uDA0dqe0wgkAHK&#10;amDH3+mfS47XnIdjK2bNM5fABDLAQGwdeiiV0cCOcIjtUP/nts7NzC+2EMgAxx2sQvlwx7+PKHnt&#10;zOMet3Qhs+Y4onPiF1sIZIATldLAPiUNluG/45YuzEQvthDIAKuH8ubU/QZ2NK+/m8cjbulCxUw5&#10;9oqPfLGFQAY4uQjlxwv4Pu5J5b1go4uGJbA9qy1nC2SA0UpoYMdf/l9Imtdt8ooSmEAGWFsJDew4&#10;6/qzyfGabfxl6aWTwE5xLQDWdE4eV+VxWoe/hzPyuNWtbJ1X5XFuHm8RyADjeW0e11V/dlGshl5c&#10;fQ+0kEAGGN/GaqZ8QUe//liufncem9xKgQxQQihflsdFHf36n8/jpjzOdysFMkAJNlXB3FW353GW&#10;2yiQAUoQS9dXVbPmLs70I5TXu40CGaAEXW5gx9d+i1sokAFK0dUGdjSvL8njXW6hQAYoRVcb2NG8&#10;vj6PS91CgQxQUihf1sFQjhPIPpbHeW6hQAYoyWWpew3sWL6Ok7xOd/sEMkBJYpZ8ZepWAzuO17wt&#10;aV4LZIDCxBJwl7ZFvVh9zTe5dQIZoDTRvL4hdaeBHaG8qZrdI5ABijJsYHelNHWs+iXizW6dQAYo&#10;MZRj1tmVBna8p/dv0uDwEAQyQHG61MBel8cdeZzqtglkgBJ1qYEd26A+7pYJZIBSdaWBHSWvN+bx&#10;QbdMIAOUqisN7BfyuDyPK9wygQxQqq40sKN5/b7UvWNBBTIAE4VyVxrYn8jjLLdMIAOUrCsN7E8l&#10;zWuBDFC4LjSw48zrm90qgQxQurY3sKN5fXHSvBbIAD0QzetrU3sb2FHyemcanHuNQAYo2unVTPns&#10;ln59z6fBm6HOd6sEMkDpYtn6r1K7G9i3J81rgQzQE9G+fmuLf2m4M4/1bpNABuiDKFK9I7Wz7BUz&#10;5FvcIoEM0BcXpnY2sKN5fUke17hFAhmgL9rawD5W/bJwqVskkAH6oq0N7KN5fCy1/2xugQxAbdra&#10;wI7l61urXxoQyAC90cYGdhyveUfSvBbIAD3TtgZ2zJLPyeOjbo1ABuibC9PgufKGFoVyFLyudGsE&#10;MkDfRPP6utSeBnY0r29ImtcCGaCHhg3s17Xk61nO46/TYAkbgQzQK/Es+eo8/rAlX8+6NCh5nerW&#10;CGSAPro8jz9u0cz9426JQAboqz/L4+1pULJapPj8b8zjZrdEIAP01R/l8b60+Ab2C3lsyuMKt0Qg&#10;A/RVNK/fkxbfwI7m9Y2p3e94FsgANCqa19HAPmPBX0c0rz+RNK8FMkCPRQP7/akdDewIZc1rgQzQ&#10;a21oYMdMXclLIAP03qIb2PF54xzuDwpkAPpu0Q3sKHm9s5qxC2QAem3RDezn8/hAHucLZAD6btEN&#10;7Fi+vjOPswQyAH03bGAvaqY6DOX1AhkABidpLaqBHTPkWwQyAAxEA/vP0/wb2PH5LsnjGoEMAANv&#10;ToMG9ryXkKN5Hc+zNwlkABiI5vV70/xP1Dqax0fyOE8gA8BANLCvS/NvYMfboeJ4zdMFMgAMvCqP&#10;q9P8G9jxeT+dCm9eC2QAJg3HaGBfOMfPGSWvaF5/VCADwInekebbwI7Pc2keVwpkADhRNLCj7DWv&#10;peRoXt9QBbNABoAV3pDm28BeToOl6+Ka1wIZgFktooF9W5r/NiyBDEDrzbuBHdugPimQAWD1UJ5X&#10;AztKXq/P41aBDACrm1cDOw4NubT6JUAgA8Aq5tXAjub1jXlcIJABYHXDBvZrGv480by+I49zBDIA&#10;rC4a2PG2qKYb2LE8Hmded7Z5LZABaNqwgf3Ghj9PhH5nS14CGYB5hfJfpEEDu6myV3zceJZ8s0AG&#10;gNGigf32BkM5Sl5vy+NygQwAo0UDO7YqNdXAfj6PD6T5vyZSIAPQOW9Kgwb2uoY+fszA70yD1zYK&#10;ZAAYIRrYH0rNNbCHodyJ5rVABmCRhg3s1zf08WOG/BGBDADjhXIsX5+X6i97xce7JA2eKQtkABjD&#10;lamZBvax6mO3unktkAFok6Ya2EfzuKGahQtkABhDUw3seDtUHK95ukAGgPE01cCO59WfTs2/hUog&#10;A1CMJhrY8Xw6mtcfFcgAMFkox/L1uam+sld8nEvzuEogA8Bk/jLV28CO5vW1eWwSyAAwmWhgx9al&#10;up7/LudxU2pJ81ogA9Al8XrF99b8Me9ILTheUyAD0DWvq2a2dTWwN+bxSYEMAJMbNrDPrOFjxXPp&#10;aHLfKpABYLpQvj7V08COQ0OieX2FQAaA6UQD+09rCOVoXt+Yx8UCGQCm8ydpsIVp1gZ2NK9vSwto&#10;XgtkAEoRM9s6Gtgx047nyXNtXgtkAEoSDex4rjxrA/uMNOeSl0AGoDTRvL46zdbAjlly7Hm+WSAD&#10;wPTqaGBHyettaXA6mEAGgBnM2sB+Po8P53G+QAaA2czawP5tHnfmcY5ABoDZDBvY086U49+7PTXY&#10;vBbIAPRFNLDfn8dpU/77Z+Vxi0AGgNlF8/raNF0DO2bJF+bxAYEMALMbNrB/P02+hB3N6ytTA81r&#10;gQxAX707DRrYL0z47x3N44ZU8/GaAhmAPosGduw1fn7Cfy9C/FN5nC6QAaAe0cB+X5qugf3pVFPz&#10;WiADwKCBfXWarIEdAR7N65sEMgDU5+w0aGC/esJQvrSaYQtkAKhJNLA/lCZrYEfz+j1pcBqYQAaA&#10;GkUD+6I0fgN7OQ2WrqduXgtkAFjd29LkDew70pQlL4EMACc3aQN7Yx5/K5ABoH6TNLAjuF+bx60C&#10;GQDqN0kDO547R/P6PQIZAOo3bGC/Ia29hB3N61jqvlggA0AzYuYbDey1yl7RvL4tjdm8FsgAMLlo&#10;X799jFCOmXQ8T16zeS2QAWA6sRx9XVp7+fqMNNgOJZABoCFR9rp6jRlwBPYfpDWa1wIZAGYP5Zgp&#10;j2pgR8krXvV4uUAGgOZEA/v6NLqBHc+bP5zHWwQyADQbytHAflM6ednrt3l8PI9zBDIANOuKNLqB&#10;HTPo29PLnjsLZACoXzSw35tOvnx9Vh63CGQAaN65adDAXn+SWfKFafBMWSADQMOigf3BtHoDO5rX&#10;70hV81ogA0CzRjWwj+bxkTzOE8gAMJ9QPlkD+0geNwhkAJifYQP76Mv++2WBDADzFQ3sq9LLlq8F&#10;MgDM37CBfYpABoDFigb2jWnQwH5xQ/6Pa1wTAFiY38vjov8XYADlZMm4NvDW6wAAAABJRU5ErkJg&#10;glBLAQItABQABgAIAAAAIQCxgme2CgEAABMCAAATAAAAAAAAAAAAAAAAAAAAAABbQ29udGVudF9U&#10;eXBlc10ueG1sUEsBAi0AFAAGAAgAAAAhADj9If/WAAAAlAEAAAsAAAAAAAAAAAAAAAAAOwEAAF9y&#10;ZWxzLy5yZWxzUEsBAi0AFAAGAAgAAAAhAFZwUdr7BAAA3xUAAA4AAAAAAAAAAAAAAAAAOgIAAGRy&#10;cy9lMm9Eb2MueG1sUEsBAi0AFAAGAAgAAAAhAKomDr68AAAAIQEAABkAAAAAAAAAAAAAAAAAYQcA&#10;AGRycy9fcmVscy9lMm9Eb2MueG1sLnJlbHNQSwECLQAUAAYACAAAACEAlHCIJeIAAAALAQAADwAA&#10;AAAAAAAAAAAAAABUCAAAZHJzL2Rvd25yZXYueG1sUEsBAi0ACgAAAAAAAAAhAKI91i3wGgAA8BoA&#10;ABQAAAAAAAAAAAAAAAAAYwkAAGRycy9tZWRpYS9pbWFnZTEucG5nUEsFBgAAAAAGAAYAfAEAAIUk&#10;AAAAAA==&#10;">
              <v:rect id="Rectangle 169" o:spid="_x0000_s1027" style="position:absolute;width:17007;height:10241;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ZhBqlsQA&#10;AADcAAAADwAAAGRycy9kb3ducmV2LnhtbERP22rCQBB9F/oPywi+iG4UGzS6iihCpaXgDV+H7JiE&#10;ZmdjdtXUr+8WCn2bw7nObNGYUtypdoVlBYN+BII4tbrgTMHxsOmNQTiPrLG0TAq+ycFi/tKaYaLt&#10;g3d03/tMhBB2CSrIva8SKV2ak0HXtxVx4C62NugDrDOpa3yEcFPKYRTF0mDBoSHHilY5pV/7m1Fw&#10;HY15e3wfxh/+cn4+z6fu4XX9qVSn3SynIDw1/l/8537TYX48gd9nwgVy/gMAAP//AwBQSwECLQAU&#10;AAYACAAAACEA8PeKu/0AAADiAQAAEwAAAAAAAAAAAAAAAAAAAAAAW0NvbnRlbnRfVHlwZXNdLnht&#10;bFBLAQItABQABgAIAAAAIQAx3V9h0gAAAI8BAAALAAAAAAAAAAAAAAAAAC4BAABfcmVscy8ucmVs&#10;c1BLAQItABQABgAIAAAAIQAzLwWeQQAAADkAAAAQAAAAAAAAAAAAAAAAACkCAABkcnMvc2hhcGV4&#10;bWwueG1sUEsBAi0AFAAGAAgAAAAhAGYQapbEAAAA3AAAAA8AAAAAAAAAAAAAAAAAmAIAAGRycy9k&#10;b3ducmV2LnhtbFBLBQYAAAAABAAEAPUAAACJAwAAAAA=&#10;" fillcolor="white [3212]" stroked="f" strokeweight="1pt">
                <v:fill opacity="0"/>
              </v:rect>
              <v:shape id="Rectangle 12" o:spid="_x0000_s1028" style="position:absolute;width:14630;height:10149;visibility:visible;mso-wrap-style:square;v-text-anchor:middle" coordsize="1462822,1014481"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7l12RcUA&#10;AADcAAAADwAAAGRycy9kb3ducmV2LnhtbESPQUsDQQyF74L/YYjgReysHtq6dlpKUdGDlLYePIad&#10;uLN0J7PsxHb89+YgeEt4L+99WaxK7M2JxtwldnA3qcAQN8l33Dr4ODzfzsFkQfbYJyYHP5Rhtby8&#10;WGDt05l3dNpLazSEc40OgshQW5ubQBHzJA3Eqn2lMaLoOrbWj3jW8Njb+6qa2ogda0PAgTaBmuP+&#10;OzpoZDt7oik/bD/f+7fjTQkvUopz11dl/QhGqMi/+e/61Sv+TPH1GZ3ALn8B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DuXXZFxQAAANwAAAAPAAAAAAAAAAAAAAAAAJgCAABkcnMv&#10;ZG93bnJldi54bWxQSwUGAAAAAAQABAD1AAAAigMAAAAA&#10;" path="m,l1462822,r,1014481l638269,407899,,xe" fillcolor="#b68a35 [3204]" stroked="f" strokeweight="1pt">
                <v:stroke joinstyle="miter"/>
                <v:path arrowok="t" o:connecttype="custom" o:connectlocs="0,0;1463040,0;1463040,1014984;638364,408101;0,0" o:connectangles="0,0,0,0,0"/>
              </v:shape>
              <v:rect id="Rectangle 171" o:spid="_x0000_s1029" style="position:absolute;width:14721;height:10241;visibility:visible;mso-wrap-style:square;v-text-anchor:middle" o:gfxdata="UEsDBBQABgAIAAAAIQDw94q7/QAAAOIBAAATAAAAW0NvbnRlbnRfVHlwZXNdLnhtbJSRzUrEMBDH&#10;74LvEOYqbaoHEWm6B6tHFV0fYEimbdg2CZlYd9/edD8u4goeZ+b/8SOpV9tpFDNFtt4puC4rEOS0&#10;N9b1Cj7WT8UdCE7oDI7ekYIdMayay4t6vQvEIrsdKxhSCvdSsh5oQi59IJcvnY8TpjzGXgbUG+xJ&#10;3lTVrdTeJXKpSEsGNHVLHX6OSTxu8/pAEmlkEA8H4dKlAEMYrcaUSeXszI+W4thQZudew4MNfJUx&#10;QP7asFzOFxx9L/lpojUkXjGmZ5wyhjSRJQ8YKGvKv1MWzIkL33VWU9lGfl98J6hz4cZ/uUjzf7Pb&#10;bHuj+ZQu9z/UfAMAAP//AwBQSwMEFAAGAAgAAAAhADHdX2HSAAAAjwEAAAsAAABfcmVscy8ucmVs&#10;c6SQwWrDMAyG74O9g9G9cdpDGaNOb4VeSwe7CltJTGPLWCZt376mMFhGbzvqF/o+8e/2tzCpmbJ4&#10;jgbWTQuKomXn42Dg63xYfYCSgtHhxJEM3Elg372/7U40YalHMvokqlKiGBhLSZ9aix0poDScKNZN&#10;zzlgqWMedEJ7wYH0pm23Ov9mQLdgqqMzkI9uA+p8T9X8hx28zSzcl8Zy0Nz33r6iasfXeKK5UjAP&#10;VAy4LM8w09zU50C/9q7/6ZURE31X/kL8TKv1x6wXNXYPAAAA//8DAFBLAwQUAAYACAAAACEAMy8F&#10;nkEAAAA5AAAAEAAAAGRycy9zaGFwZXhtbC54bWyysa/IzVEoSy0qzszPs1Uy1DNQUkjNS85PycxL&#10;t1UKDXHTtVBSKC5JzEtJzMnPS7VVqkwtVrK34+UCAAAA//8DAFBLAwQUAAYACAAAACEAL5uN9MUA&#10;AADcAAAADwAAAGRycy9kb3ducmV2LnhtbESPzWrDMBCE74W+g9hCb7XsUPLjWDFtaKHHJDWlvS3W&#10;xjaxVsaSY/fto0Agt11mdr7ZLJ9MK87Uu8aygiSKQRCXVjdcKSi+P1+WIJxH1thaJgX/5CDfPD5k&#10;mGo78p7OB1+JEMIuRQW1910qpStrMugi2xEH7Wh7gz6sfSV1j2MIN62cxfFcGmw4EGrsaFtTeToM&#10;JnDfVz+/iMtidxz164o/hr9iNyj1/DS9rUF4mvzdfLv+0qH+IoHrM2ECubkAAAD//wMAUEsBAi0A&#10;FAAGAAgAAAAhAPD3irv9AAAA4gEAABMAAAAAAAAAAAAAAAAAAAAAAFtDb250ZW50X1R5cGVzXS54&#10;bWxQSwECLQAUAAYACAAAACEAMd1fYdIAAACPAQAACwAAAAAAAAAAAAAAAAAuAQAAX3JlbHMvLnJl&#10;bHNQSwECLQAUAAYACAAAACEAMy8FnkEAAAA5AAAAEAAAAAAAAAAAAAAAAAApAgAAZHJzL3NoYXBl&#10;eG1sLnhtbFBLAQItABQABgAIAAAAIQAvm430xQAAANwAAAAPAAAAAAAAAAAAAAAAAJgCAABkcnMv&#10;ZG93bnJldi54bWxQSwUGAAAAAAQABAD1AAAAigMAAAAA&#10;" strokecolor="white [3212]" strokeweight="1pt">
                <v:fill r:id="rId2" o:title="" recolor="t" rotate="t" type="frame"/>
              </v:rect>
              <w10:wrap anchory="page"/>
            </v:group>
          </w:pict>
        </mc:Fallback>
      </mc:AlternateContent>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7BE151DA" w14:textId="77777777" w:rsidR="00517D4E" w:rsidRDefault="00517D4E">
    <w:pPr>
      <w:pStyle w:val="Heade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110" type="#_x0000_t75" style="width:11.5pt;height:11.5pt" o:bullet="t">
        <v:imagedata r:id="rId1" o:title="mso89F3"/>
      </v:shape>
    </w:pict>
  </w:numPicBullet>
  <w:numPicBullet w:numPicBulletId="1">
    <w:pict>
      <v:shape id="_x0000_i1111" type="#_x0000_t75" style="width:11.5pt;height:11.5pt" o:bullet="t">
        <v:imagedata r:id="rId2" o:title="msoF712"/>
      </v:shape>
    </w:pict>
  </w:numPicBullet>
  <w:abstractNum w:abstractNumId="0" w15:restartNumberingAfterBreak="0">
    <w:nsid w:val="035F00CA"/>
    <w:multiLevelType w:val="hybridMultilevel"/>
    <w:tmpl w:val="F47485C0"/>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AB85414"/>
    <w:multiLevelType w:val="hybridMultilevel"/>
    <w:tmpl w:val="B12097B4"/>
    <w:lvl w:ilvl="0" w:tplc="3E80485C">
      <w:start w:val="1"/>
      <w:numFmt w:val="bullet"/>
      <w:lvlText w:val=""/>
      <w:lvlJc w:val="left"/>
      <w:pPr>
        <w:ind w:left="720" w:hanging="360"/>
      </w:pPr>
      <w:rPr>
        <w:rFonts w:ascii="Symbol" w:hAnsi="Symbol" w:cs="Symbol" w:hint="default"/>
        <w:color w:val="C17529" w:themeColor="accent6"/>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DE70ADD"/>
    <w:multiLevelType w:val="hybridMultilevel"/>
    <w:tmpl w:val="CA2C7596"/>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0DB570A"/>
    <w:multiLevelType w:val="multilevel"/>
    <w:tmpl w:val="6FB264DC"/>
    <w:lvl w:ilvl="0">
      <w:start w:val="1"/>
      <w:numFmt w:val="decimal"/>
      <w:pStyle w:val="Heading1"/>
      <w:lvlText w:val="%1."/>
      <w:lvlJc w:val="left"/>
      <w:pPr>
        <w:ind w:left="720" w:hanging="360"/>
      </w:pPr>
    </w:lvl>
    <w:lvl w:ilvl="1">
      <w:start w:val="1"/>
      <w:numFmt w:val="decimal"/>
      <w:pStyle w:val="Heading2"/>
      <w:isLgl/>
      <w:lvlText w:val="%1.%2"/>
      <w:lvlJc w:val="left"/>
      <w:pPr>
        <w:ind w:left="1080" w:hanging="720"/>
      </w:pPr>
      <w:rPr>
        <w:rFonts w:hint="default"/>
      </w:rPr>
    </w:lvl>
    <w:lvl w:ilvl="2">
      <w:start w:val="1"/>
      <w:numFmt w:val="decimal"/>
      <w:pStyle w:val="Heading3"/>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520" w:hanging="2160"/>
      </w:pPr>
      <w:rPr>
        <w:rFonts w:hint="default"/>
      </w:rPr>
    </w:lvl>
    <w:lvl w:ilvl="8">
      <w:start w:val="1"/>
      <w:numFmt w:val="decimal"/>
      <w:isLgl/>
      <w:lvlText w:val="%1.%2.%3.%4.%5.%6.%7.%8.%9"/>
      <w:lvlJc w:val="left"/>
      <w:pPr>
        <w:ind w:left="2520" w:hanging="2160"/>
      </w:pPr>
      <w:rPr>
        <w:rFonts w:hint="default"/>
      </w:rPr>
    </w:lvl>
  </w:abstractNum>
  <w:abstractNum w:abstractNumId="4" w15:restartNumberingAfterBreak="0">
    <w:nsid w:val="12462AF7"/>
    <w:multiLevelType w:val="hybridMultilevel"/>
    <w:tmpl w:val="03AAF7E0"/>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9AB693E"/>
    <w:multiLevelType w:val="hybridMultilevel"/>
    <w:tmpl w:val="8040AE70"/>
    <w:lvl w:ilvl="0" w:tplc="3E80485C">
      <w:start w:val="1"/>
      <w:numFmt w:val="bullet"/>
      <w:lvlText w:val=""/>
      <w:lvlJc w:val="left"/>
      <w:pPr>
        <w:ind w:left="720" w:hanging="360"/>
      </w:pPr>
      <w:rPr>
        <w:rFonts w:ascii="Symbol" w:hAnsi="Symbol" w:cs="Symbol" w:hint="default"/>
        <w:color w:val="C17529" w:themeColor="accent6"/>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AE334B4"/>
    <w:multiLevelType w:val="hybridMultilevel"/>
    <w:tmpl w:val="10ACF378"/>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B815BEA"/>
    <w:multiLevelType w:val="hybridMultilevel"/>
    <w:tmpl w:val="BF78E520"/>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F554432"/>
    <w:multiLevelType w:val="hybridMultilevel"/>
    <w:tmpl w:val="DD049168"/>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21B250D"/>
    <w:multiLevelType w:val="hybridMultilevel"/>
    <w:tmpl w:val="4B80D482"/>
    <w:lvl w:ilvl="0" w:tplc="04090005">
      <w:start w:val="1"/>
      <w:numFmt w:val="bullet"/>
      <w:lvlText w:val=""/>
      <w:lvlJc w:val="left"/>
      <w:pPr>
        <w:ind w:left="720" w:hanging="360"/>
      </w:pPr>
      <w:rPr>
        <w:rFonts w:ascii="Wingdings" w:hAnsi="Wingdings" w:hint="default"/>
      </w:rPr>
    </w:lvl>
    <w:lvl w:ilvl="1" w:tplc="0409000B">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4905516"/>
    <w:multiLevelType w:val="hybridMultilevel"/>
    <w:tmpl w:val="0EC2922A"/>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2E8A1721"/>
    <w:multiLevelType w:val="hybridMultilevel"/>
    <w:tmpl w:val="E3FA88B6"/>
    <w:lvl w:ilvl="0" w:tplc="04090005">
      <w:start w:val="1"/>
      <w:numFmt w:val="bullet"/>
      <w:lvlText w:val=""/>
      <w:lvlJc w:val="left"/>
      <w:pPr>
        <w:ind w:left="720" w:hanging="360"/>
      </w:pPr>
      <w:rPr>
        <w:rFonts w:ascii="Wingdings" w:hAnsi="Wingdings" w:hint="default"/>
      </w:rPr>
    </w:lvl>
    <w:lvl w:ilvl="1" w:tplc="0409000B">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338B1FFA"/>
    <w:multiLevelType w:val="hybridMultilevel"/>
    <w:tmpl w:val="D890AE0E"/>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60F1A56"/>
    <w:multiLevelType w:val="hybridMultilevel"/>
    <w:tmpl w:val="0F3CD63A"/>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36471317"/>
    <w:multiLevelType w:val="hybridMultilevel"/>
    <w:tmpl w:val="FB86DD1E"/>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36F92861"/>
    <w:multiLevelType w:val="hybridMultilevel"/>
    <w:tmpl w:val="7506018C"/>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6FA5C72"/>
    <w:multiLevelType w:val="hybridMultilevel"/>
    <w:tmpl w:val="9F6A4CC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70A47C4"/>
    <w:multiLevelType w:val="hybridMultilevel"/>
    <w:tmpl w:val="FBC203E8"/>
    <w:lvl w:ilvl="0" w:tplc="04090005">
      <w:start w:val="1"/>
      <w:numFmt w:val="bullet"/>
      <w:lvlText w:val=""/>
      <w:lvlJc w:val="left"/>
      <w:pPr>
        <w:ind w:left="720" w:hanging="360"/>
      </w:pPr>
      <w:rPr>
        <w:rFonts w:ascii="Wingdings" w:hAnsi="Wingdings" w:hint="default"/>
      </w:rPr>
    </w:lvl>
    <w:lvl w:ilvl="1" w:tplc="0409000B">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97904A3"/>
    <w:multiLevelType w:val="hybridMultilevel"/>
    <w:tmpl w:val="472A651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AC839A0"/>
    <w:multiLevelType w:val="hybridMultilevel"/>
    <w:tmpl w:val="E99A397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3E3E0715"/>
    <w:multiLevelType w:val="hybridMultilevel"/>
    <w:tmpl w:val="D5665A42"/>
    <w:lvl w:ilvl="0" w:tplc="DC90307E">
      <w:start w:val="1"/>
      <w:numFmt w:val="decimal"/>
      <w:lvlText w:val="24.2.%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1" w15:restartNumberingAfterBreak="0">
    <w:nsid w:val="405C3DF6"/>
    <w:multiLevelType w:val="hybridMultilevel"/>
    <w:tmpl w:val="7ACC8280"/>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4487357E"/>
    <w:multiLevelType w:val="hybridMultilevel"/>
    <w:tmpl w:val="DCF671D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4AE03D70"/>
    <w:multiLevelType w:val="hybridMultilevel"/>
    <w:tmpl w:val="46046B5C"/>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D660869"/>
    <w:multiLevelType w:val="hybridMultilevel"/>
    <w:tmpl w:val="AFAE323A"/>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58417B4B"/>
    <w:multiLevelType w:val="hybridMultilevel"/>
    <w:tmpl w:val="C30AF7DA"/>
    <w:lvl w:ilvl="0" w:tplc="2236CC6E">
      <w:start w:val="1"/>
      <w:numFmt w:val="decimal"/>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6" w15:restartNumberingAfterBreak="0">
    <w:nsid w:val="58F7466D"/>
    <w:multiLevelType w:val="hybridMultilevel"/>
    <w:tmpl w:val="F14EBE76"/>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59B37BC2"/>
    <w:multiLevelType w:val="hybridMultilevel"/>
    <w:tmpl w:val="274869DE"/>
    <w:lvl w:ilvl="0" w:tplc="3E80485C">
      <w:start w:val="1"/>
      <w:numFmt w:val="bullet"/>
      <w:lvlText w:val=""/>
      <w:lvlJc w:val="left"/>
      <w:pPr>
        <w:ind w:left="720" w:hanging="360"/>
      </w:pPr>
      <w:rPr>
        <w:rFonts w:ascii="Symbol" w:hAnsi="Symbol" w:cs="Symbol" w:hint="default"/>
        <w:color w:val="C17529" w:themeColor="accent6"/>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5A4725EA"/>
    <w:multiLevelType w:val="hybridMultilevel"/>
    <w:tmpl w:val="6D360A7A"/>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5B3C45CA"/>
    <w:multiLevelType w:val="hybridMultilevel"/>
    <w:tmpl w:val="43F8CE28"/>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5BD94E91"/>
    <w:multiLevelType w:val="hybridMultilevel"/>
    <w:tmpl w:val="B6B6FDB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FA75EA2"/>
    <w:multiLevelType w:val="hybridMultilevel"/>
    <w:tmpl w:val="811CB512"/>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62B8723B"/>
    <w:multiLevelType w:val="hybridMultilevel"/>
    <w:tmpl w:val="09D6A64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37D0478"/>
    <w:multiLevelType w:val="hybridMultilevel"/>
    <w:tmpl w:val="23780B6E"/>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6474112B"/>
    <w:multiLevelType w:val="hybridMultilevel"/>
    <w:tmpl w:val="8EACCDCA"/>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66F348D4"/>
    <w:multiLevelType w:val="hybridMultilevel"/>
    <w:tmpl w:val="5228435A"/>
    <w:lvl w:ilvl="0" w:tplc="04090003">
      <w:start w:val="1"/>
      <w:numFmt w:val="bullet"/>
      <w:lvlText w:val="o"/>
      <w:lvlJc w:val="left"/>
      <w:pPr>
        <w:ind w:left="1080" w:hanging="360"/>
      </w:pPr>
      <w:rPr>
        <w:rFonts w:ascii="Courier New" w:hAnsi="Courier New" w:cs="Courier New"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6" w15:restartNumberingAfterBreak="0">
    <w:nsid w:val="707F7583"/>
    <w:multiLevelType w:val="hybridMultilevel"/>
    <w:tmpl w:val="008C5128"/>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7213132A"/>
    <w:multiLevelType w:val="hybridMultilevel"/>
    <w:tmpl w:val="E47627BA"/>
    <w:lvl w:ilvl="0" w:tplc="04090005">
      <w:start w:val="1"/>
      <w:numFmt w:val="bullet"/>
      <w:lvlText w:val=""/>
      <w:lvlJc w:val="left"/>
      <w:pPr>
        <w:ind w:left="720" w:hanging="360"/>
      </w:pPr>
      <w:rPr>
        <w:rFonts w:ascii="Wingdings" w:hAnsi="Wingdings"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771B1A0C"/>
    <w:multiLevelType w:val="hybridMultilevel"/>
    <w:tmpl w:val="DD8E0E6E"/>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779B3884"/>
    <w:multiLevelType w:val="hybridMultilevel"/>
    <w:tmpl w:val="E2E4FBF2"/>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77AC4606"/>
    <w:multiLevelType w:val="hybridMultilevel"/>
    <w:tmpl w:val="2FDA0666"/>
    <w:lvl w:ilvl="0" w:tplc="6A2EC786">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A1D7ED1"/>
    <w:multiLevelType w:val="hybridMultilevel"/>
    <w:tmpl w:val="C9E03A6C"/>
    <w:lvl w:ilvl="0" w:tplc="04090005">
      <w:start w:val="1"/>
      <w:numFmt w:val="bullet"/>
      <w:lvlText w:val=""/>
      <w:lvlJc w:val="left"/>
      <w:pPr>
        <w:ind w:left="720" w:hanging="360"/>
      </w:pPr>
      <w:rPr>
        <w:rFonts w:ascii="Wingdings" w:hAnsi="Wingdings" w:hint="default"/>
      </w:rPr>
    </w:lvl>
    <w:lvl w:ilvl="1" w:tplc="0409000B">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7EC17F4A"/>
    <w:multiLevelType w:val="hybridMultilevel"/>
    <w:tmpl w:val="38DE100E"/>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3"/>
  </w:num>
  <w:num w:numId="2">
    <w:abstractNumId w:val="40"/>
  </w:num>
  <w:num w:numId="3">
    <w:abstractNumId w:val="30"/>
  </w:num>
  <w:num w:numId="4">
    <w:abstractNumId w:val="7"/>
  </w:num>
  <w:num w:numId="5">
    <w:abstractNumId w:val="16"/>
  </w:num>
  <w:num w:numId="6">
    <w:abstractNumId w:val="0"/>
  </w:num>
  <w:num w:numId="7">
    <w:abstractNumId w:val="32"/>
  </w:num>
  <w:num w:numId="8">
    <w:abstractNumId w:val="37"/>
  </w:num>
  <w:num w:numId="9">
    <w:abstractNumId w:val="8"/>
  </w:num>
  <w:num w:numId="10">
    <w:abstractNumId w:val="22"/>
  </w:num>
  <w:num w:numId="11">
    <w:abstractNumId w:val="21"/>
  </w:num>
  <w:num w:numId="12">
    <w:abstractNumId w:val="42"/>
  </w:num>
  <w:num w:numId="13">
    <w:abstractNumId w:val="4"/>
  </w:num>
  <w:num w:numId="14">
    <w:abstractNumId w:val="1"/>
  </w:num>
  <w:num w:numId="15">
    <w:abstractNumId w:val="27"/>
  </w:num>
  <w:num w:numId="16">
    <w:abstractNumId w:val="28"/>
  </w:num>
  <w:num w:numId="17">
    <w:abstractNumId w:val="39"/>
  </w:num>
  <w:num w:numId="18">
    <w:abstractNumId w:val="5"/>
  </w:num>
  <w:num w:numId="19">
    <w:abstractNumId w:val="36"/>
  </w:num>
  <w:num w:numId="20">
    <w:abstractNumId w:val="15"/>
  </w:num>
  <w:num w:numId="21">
    <w:abstractNumId w:val="29"/>
  </w:num>
  <w:num w:numId="22">
    <w:abstractNumId w:val="41"/>
  </w:num>
  <w:num w:numId="23">
    <w:abstractNumId w:val="19"/>
  </w:num>
  <w:num w:numId="24">
    <w:abstractNumId w:val="34"/>
  </w:num>
  <w:num w:numId="25">
    <w:abstractNumId w:val="23"/>
  </w:num>
  <w:num w:numId="26">
    <w:abstractNumId w:val="11"/>
  </w:num>
  <w:num w:numId="27">
    <w:abstractNumId w:val="17"/>
  </w:num>
  <w:num w:numId="28">
    <w:abstractNumId w:val="12"/>
  </w:num>
  <w:num w:numId="29">
    <w:abstractNumId w:val="24"/>
  </w:num>
  <w:num w:numId="30">
    <w:abstractNumId w:val="38"/>
  </w:num>
  <w:num w:numId="31">
    <w:abstractNumId w:val="9"/>
  </w:num>
  <w:num w:numId="32">
    <w:abstractNumId w:val="10"/>
  </w:num>
  <w:num w:numId="33">
    <w:abstractNumId w:val="31"/>
  </w:num>
  <w:num w:numId="34">
    <w:abstractNumId w:val="25"/>
  </w:num>
  <w:num w:numId="35">
    <w:abstractNumId w:val="20"/>
  </w:num>
  <w:num w:numId="36">
    <w:abstractNumId w:val="26"/>
  </w:num>
  <w:num w:numId="37">
    <w:abstractNumId w:val="2"/>
  </w:num>
  <w:num w:numId="38">
    <w:abstractNumId w:val="13"/>
  </w:num>
  <w:num w:numId="39">
    <w:abstractNumId w:val="35"/>
  </w:num>
  <w:num w:numId="40">
    <w:abstractNumId w:val="14"/>
  </w:num>
  <w:num w:numId="41">
    <w:abstractNumId w:val="33"/>
  </w:num>
  <w:num w:numId="42">
    <w:abstractNumId w:val="6"/>
  </w:num>
  <w:num w:numId="43">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30"/>
  <w:proofState w:spelling="clean" w:grammar="clean"/>
  <w:documentProtection w:edit="readOnly" w:enforcement="0"/>
  <w:defaultTabStop w:val="720"/>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B85420"/>
    <w:rsid w:val="00001C97"/>
    <w:rsid w:val="0001170D"/>
    <w:rsid w:val="00012F8A"/>
    <w:rsid w:val="00013101"/>
    <w:rsid w:val="000154E1"/>
    <w:rsid w:val="00016EA8"/>
    <w:rsid w:val="000174E2"/>
    <w:rsid w:val="0001756E"/>
    <w:rsid w:val="00021F2A"/>
    <w:rsid w:val="000310BF"/>
    <w:rsid w:val="000378D2"/>
    <w:rsid w:val="00037D28"/>
    <w:rsid w:val="0004292F"/>
    <w:rsid w:val="000448A3"/>
    <w:rsid w:val="00045024"/>
    <w:rsid w:val="000475F7"/>
    <w:rsid w:val="00050641"/>
    <w:rsid w:val="0005785F"/>
    <w:rsid w:val="000616CD"/>
    <w:rsid w:val="00063725"/>
    <w:rsid w:val="000719CA"/>
    <w:rsid w:val="00074B90"/>
    <w:rsid w:val="000760A7"/>
    <w:rsid w:val="000772D3"/>
    <w:rsid w:val="000801B6"/>
    <w:rsid w:val="00081CD5"/>
    <w:rsid w:val="00083127"/>
    <w:rsid w:val="00084FFF"/>
    <w:rsid w:val="0009251B"/>
    <w:rsid w:val="00093434"/>
    <w:rsid w:val="000956D0"/>
    <w:rsid w:val="00095F16"/>
    <w:rsid w:val="000A0EF3"/>
    <w:rsid w:val="000A2EFA"/>
    <w:rsid w:val="000A309F"/>
    <w:rsid w:val="000A4505"/>
    <w:rsid w:val="000A4FA5"/>
    <w:rsid w:val="000A6A43"/>
    <w:rsid w:val="000B05A8"/>
    <w:rsid w:val="000B11E4"/>
    <w:rsid w:val="000B22FE"/>
    <w:rsid w:val="000B2832"/>
    <w:rsid w:val="000B7739"/>
    <w:rsid w:val="000C4B01"/>
    <w:rsid w:val="000C4E48"/>
    <w:rsid w:val="000C6B75"/>
    <w:rsid w:val="000D115E"/>
    <w:rsid w:val="000D130B"/>
    <w:rsid w:val="000D7C9F"/>
    <w:rsid w:val="000E0D3B"/>
    <w:rsid w:val="000E40A1"/>
    <w:rsid w:val="000F1999"/>
    <w:rsid w:val="000F2D03"/>
    <w:rsid w:val="000F570D"/>
    <w:rsid w:val="000F5C62"/>
    <w:rsid w:val="000F7EF8"/>
    <w:rsid w:val="00105C23"/>
    <w:rsid w:val="00114CBC"/>
    <w:rsid w:val="00125C82"/>
    <w:rsid w:val="0013092A"/>
    <w:rsid w:val="001354F0"/>
    <w:rsid w:val="00135E75"/>
    <w:rsid w:val="00137B65"/>
    <w:rsid w:val="001577E8"/>
    <w:rsid w:val="0016625B"/>
    <w:rsid w:val="00166688"/>
    <w:rsid w:val="0017220B"/>
    <w:rsid w:val="001743D5"/>
    <w:rsid w:val="00175561"/>
    <w:rsid w:val="0017621A"/>
    <w:rsid w:val="00182D54"/>
    <w:rsid w:val="0018547E"/>
    <w:rsid w:val="00187C7E"/>
    <w:rsid w:val="00190502"/>
    <w:rsid w:val="00193ED7"/>
    <w:rsid w:val="00197368"/>
    <w:rsid w:val="00197B02"/>
    <w:rsid w:val="00197B20"/>
    <w:rsid w:val="001A08BB"/>
    <w:rsid w:val="001A283B"/>
    <w:rsid w:val="001A491E"/>
    <w:rsid w:val="001A613C"/>
    <w:rsid w:val="001A6D34"/>
    <w:rsid w:val="001B14AF"/>
    <w:rsid w:val="001B1D78"/>
    <w:rsid w:val="001B1F3B"/>
    <w:rsid w:val="001B7507"/>
    <w:rsid w:val="001C2049"/>
    <w:rsid w:val="001C27B9"/>
    <w:rsid w:val="001C3428"/>
    <w:rsid w:val="001C3C0F"/>
    <w:rsid w:val="001C3FD8"/>
    <w:rsid w:val="001C540B"/>
    <w:rsid w:val="001C73DF"/>
    <w:rsid w:val="001D241F"/>
    <w:rsid w:val="001D3200"/>
    <w:rsid w:val="001D6373"/>
    <w:rsid w:val="001D6CC6"/>
    <w:rsid w:val="001D6D8B"/>
    <w:rsid w:val="001E007E"/>
    <w:rsid w:val="001E088C"/>
    <w:rsid w:val="001E1D25"/>
    <w:rsid w:val="001E2DBB"/>
    <w:rsid w:val="001E3F8A"/>
    <w:rsid w:val="001F2E2A"/>
    <w:rsid w:val="001F366E"/>
    <w:rsid w:val="0020126C"/>
    <w:rsid w:val="00202D00"/>
    <w:rsid w:val="0020374A"/>
    <w:rsid w:val="002040AD"/>
    <w:rsid w:val="00204465"/>
    <w:rsid w:val="00206A1D"/>
    <w:rsid w:val="002075BB"/>
    <w:rsid w:val="002137F0"/>
    <w:rsid w:val="0021413A"/>
    <w:rsid w:val="002233ED"/>
    <w:rsid w:val="00225861"/>
    <w:rsid w:val="00227C6B"/>
    <w:rsid w:val="00230FF1"/>
    <w:rsid w:val="0023193A"/>
    <w:rsid w:val="002336F2"/>
    <w:rsid w:val="00235361"/>
    <w:rsid w:val="0023545A"/>
    <w:rsid w:val="002356D1"/>
    <w:rsid w:val="002406BD"/>
    <w:rsid w:val="00246A31"/>
    <w:rsid w:val="00246A82"/>
    <w:rsid w:val="00251F27"/>
    <w:rsid w:val="002541C9"/>
    <w:rsid w:val="00255ADE"/>
    <w:rsid w:val="00256A97"/>
    <w:rsid w:val="00260B99"/>
    <w:rsid w:val="00260E60"/>
    <w:rsid w:val="0027123F"/>
    <w:rsid w:val="00272BA5"/>
    <w:rsid w:val="002809DD"/>
    <w:rsid w:val="00282C31"/>
    <w:rsid w:val="00283DD8"/>
    <w:rsid w:val="00284490"/>
    <w:rsid w:val="00286487"/>
    <w:rsid w:val="00291FA4"/>
    <w:rsid w:val="00292A94"/>
    <w:rsid w:val="00292E5E"/>
    <w:rsid w:val="0029445C"/>
    <w:rsid w:val="00296094"/>
    <w:rsid w:val="002964BD"/>
    <w:rsid w:val="002A4018"/>
    <w:rsid w:val="002B0376"/>
    <w:rsid w:val="002B0DAB"/>
    <w:rsid w:val="002B2E09"/>
    <w:rsid w:val="002B5577"/>
    <w:rsid w:val="002B5D36"/>
    <w:rsid w:val="002B5F8A"/>
    <w:rsid w:val="002B6683"/>
    <w:rsid w:val="002C1771"/>
    <w:rsid w:val="002C20A4"/>
    <w:rsid w:val="002C4302"/>
    <w:rsid w:val="002C4A5B"/>
    <w:rsid w:val="002C57CF"/>
    <w:rsid w:val="002C69CE"/>
    <w:rsid w:val="002D0C47"/>
    <w:rsid w:val="002D28D7"/>
    <w:rsid w:val="002D332F"/>
    <w:rsid w:val="002D69A9"/>
    <w:rsid w:val="002D6C15"/>
    <w:rsid w:val="002E3A21"/>
    <w:rsid w:val="002E7BBC"/>
    <w:rsid w:val="002F2EB8"/>
    <w:rsid w:val="002F6B47"/>
    <w:rsid w:val="003029E5"/>
    <w:rsid w:val="00305A28"/>
    <w:rsid w:val="00305D4E"/>
    <w:rsid w:val="00311718"/>
    <w:rsid w:val="0031318E"/>
    <w:rsid w:val="00320394"/>
    <w:rsid w:val="00321151"/>
    <w:rsid w:val="00323D0E"/>
    <w:rsid w:val="00325912"/>
    <w:rsid w:val="003277D9"/>
    <w:rsid w:val="003326CB"/>
    <w:rsid w:val="003335B4"/>
    <w:rsid w:val="003445A1"/>
    <w:rsid w:val="00346323"/>
    <w:rsid w:val="003524D6"/>
    <w:rsid w:val="00355999"/>
    <w:rsid w:val="00356AE7"/>
    <w:rsid w:val="0035726E"/>
    <w:rsid w:val="00365874"/>
    <w:rsid w:val="00365F31"/>
    <w:rsid w:val="00374FBE"/>
    <w:rsid w:val="00380C63"/>
    <w:rsid w:val="0038124E"/>
    <w:rsid w:val="003836C3"/>
    <w:rsid w:val="00384105"/>
    <w:rsid w:val="003859BE"/>
    <w:rsid w:val="003876EB"/>
    <w:rsid w:val="00387F47"/>
    <w:rsid w:val="0039046C"/>
    <w:rsid w:val="003954FE"/>
    <w:rsid w:val="003A0738"/>
    <w:rsid w:val="003A5B9F"/>
    <w:rsid w:val="003B1EEF"/>
    <w:rsid w:val="003B3356"/>
    <w:rsid w:val="003B51A4"/>
    <w:rsid w:val="003C1E79"/>
    <w:rsid w:val="003C251A"/>
    <w:rsid w:val="003C2A89"/>
    <w:rsid w:val="003C5C5E"/>
    <w:rsid w:val="003D01A4"/>
    <w:rsid w:val="003D06F5"/>
    <w:rsid w:val="003D1A4D"/>
    <w:rsid w:val="003D709D"/>
    <w:rsid w:val="003E2549"/>
    <w:rsid w:val="003E27B5"/>
    <w:rsid w:val="003E488C"/>
    <w:rsid w:val="003E6585"/>
    <w:rsid w:val="003E68B0"/>
    <w:rsid w:val="003E6A78"/>
    <w:rsid w:val="003E7151"/>
    <w:rsid w:val="003F08B0"/>
    <w:rsid w:val="003F5139"/>
    <w:rsid w:val="003F5714"/>
    <w:rsid w:val="003F7ED7"/>
    <w:rsid w:val="00402C06"/>
    <w:rsid w:val="00403B51"/>
    <w:rsid w:val="004102DB"/>
    <w:rsid w:val="00421C14"/>
    <w:rsid w:val="00421D80"/>
    <w:rsid w:val="0042348F"/>
    <w:rsid w:val="00424BCF"/>
    <w:rsid w:val="00430898"/>
    <w:rsid w:val="004321DB"/>
    <w:rsid w:val="004326F3"/>
    <w:rsid w:val="0044143C"/>
    <w:rsid w:val="0044711C"/>
    <w:rsid w:val="00453184"/>
    <w:rsid w:val="0045407D"/>
    <w:rsid w:val="00454EB0"/>
    <w:rsid w:val="00457FF3"/>
    <w:rsid w:val="00461D2F"/>
    <w:rsid w:val="0046432C"/>
    <w:rsid w:val="00467BC8"/>
    <w:rsid w:val="004720FF"/>
    <w:rsid w:val="00474457"/>
    <w:rsid w:val="00476F9A"/>
    <w:rsid w:val="004773ED"/>
    <w:rsid w:val="00480ED5"/>
    <w:rsid w:val="00481491"/>
    <w:rsid w:val="004903CF"/>
    <w:rsid w:val="004913E5"/>
    <w:rsid w:val="00491C5D"/>
    <w:rsid w:val="004926DA"/>
    <w:rsid w:val="00493042"/>
    <w:rsid w:val="00496F67"/>
    <w:rsid w:val="004A2707"/>
    <w:rsid w:val="004A597D"/>
    <w:rsid w:val="004A5B1E"/>
    <w:rsid w:val="004A5C65"/>
    <w:rsid w:val="004B34F5"/>
    <w:rsid w:val="004B4A72"/>
    <w:rsid w:val="004B7137"/>
    <w:rsid w:val="004B719F"/>
    <w:rsid w:val="004B7728"/>
    <w:rsid w:val="004C316D"/>
    <w:rsid w:val="004C3FB0"/>
    <w:rsid w:val="004C4A11"/>
    <w:rsid w:val="004C6604"/>
    <w:rsid w:val="004D163A"/>
    <w:rsid w:val="004D6966"/>
    <w:rsid w:val="004E0928"/>
    <w:rsid w:val="004E2C69"/>
    <w:rsid w:val="004E4FCE"/>
    <w:rsid w:val="004E6A27"/>
    <w:rsid w:val="004F23B5"/>
    <w:rsid w:val="004F7358"/>
    <w:rsid w:val="005007E7"/>
    <w:rsid w:val="0050776F"/>
    <w:rsid w:val="0051107F"/>
    <w:rsid w:val="005131EA"/>
    <w:rsid w:val="00517D4E"/>
    <w:rsid w:val="00520B5A"/>
    <w:rsid w:val="00521D90"/>
    <w:rsid w:val="005220B7"/>
    <w:rsid w:val="00523F20"/>
    <w:rsid w:val="0052744D"/>
    <w:rsid w:val="00534024"/>
    <w:rsid w:val="00534109"/>
    <w:rsid w:val="005348A6"/>
    <w:rsid w:val="00534F20"/>
    <w:rsid w:val="00536D5D"/>
    <w:rsid w:val="005373BB"/>
    <w:rsid w:val="00540510"/>
    <w:rsid w:val="00540C7F"/>
    <w:rsid w:val="00551D16"/>
    <w:rsid w:val="005564BA"/>
    <w:rsid w:val="005636ED"/>
    <w:rsid w:val="00565661"/>
    <w:rsid w:val="00565D56"/>
    <w:rsid w:val="005701FC"/>
    <w:rsid w:val="0057104A"/>
    <w:rsid w:val="005745FC"/>
    <w:rsid w:val="00577534"/>
    <w:rsid w:val="00582788"/>
    <w:rsid w:val="00584E79"/>
    <w:rsid w:val="005852B8"/>
    <w:rsid w:val="00591F9B"/>
    <w:rsid w:val="00596A72"/>
    <w:rsid w:val="005A1D84"/>
    <w:rsid w:val="005A302D"/>
    <w:rsid w:val="005A3D18"/>
    <w:rsid w:val="005A57BC"/>
    <w:rsid w:val="005B0F6C"/>
    <w:rsid w:val="005B7538"/>
    <w:rsid w:val="005B79C3"/>
    <w:rsid w:val="005C061C"/>
    <w:rsid w:val="005C1007"/>
    <w:rsid w:val="005C1BD0"/>
    <w:rsid w:val="005C1F2E"/>
    <w:rsid w:val="005C4E56"/>
    <w:rsid w:val="005C518B"/>
    <w:rsid w:val="005D2286"/>
    <w:rsid w:val="005D4949"/>
    <w:rsid w:val="005D67B6"/>
    <w:rsid w:val="005D681A"/>
    <w:rsid w:val="0060270D"/>
    <w:rsid w:val="00604388"/>
    <w:rsid w:val="00611DFB"/>
    <w:rsid w:val="006214EA"/>
    <w:rsid w:val="006235DD"/>
    <w:rsid w:val="00631FEB"/>
    <w:rsid w:val="00636470"/>
    <w:rsid w:val="00636F93"/>
    <w:rsid w:val="0063798B"/>
    <w:rsid w:val="006431E5"/>
    <w:rsid w:val="0064440A"/>
    <w:rsid w:val="00644411"/>
    <w:rsid w:val="006445FD"/>
    <w:rsid w:val="00644605"/>
    <w:rsid w:val="006537E2"/>
    <w:rsid w:val="0065482D"/>
    <w:rsid w:val="00657804"/>
    <w:rsid w:val="00660D7C"/>
    <w:rsid w:val="00663FBE"/>
    <w:rsid w:val="00665491"/>
    <w:rsid w:val="00666EC0"/>
    <w:rsid w:val="00671485"/>
    <w:rsid w:val="00674428"/>
    <w:rsid w:val="00675AC2"/>
    <w:rsid w:val="006764EB"/>
    <w:rsid w:val="0068229D"/>
    <w:rsid w:val="006871FA"/>
    <w:rsid w:val="0069193E"/>
    <w:rsid w:val="006921B2"/>
    <w:rsid w:val="006A219C"/>
    <w:rsid w:val="006A247B"/>
    <w:rsid w:val="006A55FF"/>
    <w:rsid w:val="006A6013"/>
    <w:rsid w:val="006B037E"/>
    <w:rsid w:val="006B1B48"/>
    <w:rsid w:val="006B3E87"/>
    <w:rsid w:val="006B41B3"/>
    <w:rsid w:val="006B41C1"/>
    <w:rsid w:val="006B471D"/>
    <w:rsid w:val="006C09AC"/>
    <w:rsid w:val="006C09D7"/>
    <w:rsid w:val="006C311C"/>
    <w:rsid w:val="006C322F"/>
    <w:rsid w:val="006C677E"/>
    <w:rsid w:val="006C7CA0"/>
    <w:rsid w:val="006C7CE3"/>
    <w:rsid w:val="006D0ABA"/>
    <w:rsid w:val="006D27F3"/>
    <w:rsid w:val="006D2DCD"/>
    <w:rsid w:val="006D2F9E"/>
    <w:rsid w:val="006D34B9"/>
    <w:rsid w:val="006D3F03"/>
    <w:rsid w:val="006D6544"/>
    <w:rsid w:val="006E6B9D"/>
    <w:rsid w:val="006E7FFB"/>
    <w:rsid w:val="006F45F4"/>
    <w:rsid w:val="0070293F"/>
    <w:rsid w:val="00715586"/>
    <w:rsid w:val="00715A57"/>
    <w:rsid w:val="00716736"/>
    <w:rsid w:val="00717183"/>
    <w:rsid w:val="007208B9"/>
    <w:rsid w:val="007270C7"/>
    <w:rsid w:val="007323F8"/>
    <w:rsid w:val="00732E70"/>
    <w:rsid w:val="00736ADA"/>
    <w:rsid w:val="0074198C"/>
    <w:rsid w:val="0075582B"/>
    <w:rsid w:val="00757517"/>
    <w:rsid w:val="0075762F"/>
    <w:rsid w:val="007615FF"/>
    <w:rsid w:val="007639A9"/>
    <w:rsid w:val="00764BEB"/>
    <w:rsid w:val="00764E68"/>
    <w:rsid w:val="00780869"/>
    <w:rsid w:val="0078706C"/>
    <w:rsid w:val="00791B1D"/>
    <w:rsid w:val="007960CF"/>
    <w:rsid w:val="007A2202"/>
    <w:rsid w:val="007A2BA3"/>
    <w:rsid w:val="007A427A"/>
    <w:rsid w:val="007A6A72"/>
    <w:rsid w:val="007B48DF"/>
    <w:rsid w:val="007C383F"/>
    <w:rsid w:val="007C42A0"/>
    <w:rsid w:val="007C5FB5"/>
    <w:rsid w:val="007D1C3C"/>
    <w:rsid w:val="007D27CC"/>
    <w:rsid w:val="007D4DC4"/>
    <w:rsid w:val="007D5EE7"/>
    <w:rsid w:val="007D67E7"/>
    <w:rsid w:val="007E15F7"/>
    <w:rsid w:val="007E6565"/>
    <w:rsid w:val="007E7392"/>
    <w:rsid w:val="007F076E"/>
    <w:rsid w:val="007F0908"/>
    <w:rsid w:val="007F1DB7"/>
    <w:rsid w:val="007F5D52"/>
    <w:rsid w:val="007F79EB"/>
    <w:rsid w:val="0081020B"/>
    <w:rsid w:val="00812AE2"/>
    <w:rsid w:val="00812C36"/>
    <w:rsid w:val="008136F5"/>
    <w:rsid w:val="0081682B"/>
    <w:rsid w:val="00816942"/>
    <w:rsid w:val="008170FC"/>
    <w:rsid w:val="00821137"/>
    <w:rsid w:val="00821A2B"/>
    <w:rsid w:val="00825E53"/>
    <w:rsid w:val="00832998"/>
    <w:rsid w:val="0083442D"/>
    <w:rsid w:val="0084221E"/>
    <w:rsid w:val="00842A6D"/>
    <w:rsid w:val="00845679"/>
    <w:rsid w:val="0085043F"/>
    <w:rsid w:val="00852866"/>
    <w:rsid w:val="008625EF"/>
    <w:rsid w:val="0086260B"/>
    <w:rsid w:val="00864964"/>
    <w:rsid w:val="00867C8C"/>
    <w:rsid w:val="008705E0"/>
    <w:rsid w:val="00870EC8"/>
    <w:rsid w:val="00872DB4"/>
    <w:rsid w:val="0087718E"/>
    <w:rsid w:val="0089000B"/>
    <w:rsid w:val="00890FD7"/>
    <w:rsid w:val="00891267"/>
    <w:rsid w:val="00891943"/>
    <w:rsid w:val="0089545A"/>
    <w:rsid w:val="00895934"/>
    <w:rsid w:val="0089603E"/>
    <w:rsid w:val="00897CF8"/>
    <w:rsid w:val="008A1DCC"/>
    <w:rsid w:val="008A2AA4"/>
    <w:rsid w:val="008A5089"/>
    <w:rsid w:val="008B29B3"/>
    <w:rsid w:val="008B3685"/>
    <w:rsid w:val="008B3731"/>
    <w:rsid w:val="008B4BF6"/>
    <w:rsid w:val="008C2003"/>
    <w:rsid w:val="008C5044"/>
    <w:rsid w:val="008D112F"/>
    <w:rsid w:val="008E19F9"/>
    <w:rsid w:val="008E2955"/>
    <w:rsid w:val="008E3CA1"/>
    <w:rsid w:val="008E4E08"/>
    <w:rsid w:val="008E50C6"/>
    <w:rsid w:val="008F653F"/>
    <w:rsid w:val="008F7DF6"/>
    <w:rsid w:val="00902068"/>
    <w:rsid w:val="009040B4"/>
    <w:rsid w:val="00906313"/>
    <w:rsid w:val="00910AC6"/>
    <w:rsid w:val="00910D48"/>
    <w:rsid w:val="00912302"/>
    <w:rsid w:val="00913480"/>
    <w:rsid w:val="00915089"/>
    <w:rsid w:val="00915C71"/>
    <w:rsid w:val="00922ED6"/>
    <w:rsid w:val="009263BF"/>
    <w:rsid w:val="009270C0"/>
    <w:rsid w:val="00933BAE"/>
    <w:rsid w:val="009435F5"/>
    <w:rsid w:val="00947229"/>
    <w:rsid w:val="00950E39"/>
    <w:rsid w:val="00951438"/>
    <w:rsid w:val="00952778"/>
    <w:rsid w:val="0095508B"/>
    <w:rsid w:val="00956B5A"/>
    <w:rsid w:val="00962E9C"/>
    <w:rsid w:val="009655A0"/>
    <w:rsid w:val="009667E2"/>
    <w:rsid w:val="009706EF"/>
    <w:rsid w:val="00972842"/>
    <w:rsid w:val="0098039E"/>
    <w:rsid w:val="00981AA8"/>
    <w:rsid w:val="009868F2"/>
    <w:rsid w:val="00987E13"/>
    <w:rsid w:val="00992582"/>
    <w:rsid w:val="00992B29"/>
    <w:rsid w:val="0099518F"/>
    <w:rsid w:val="009A1389"/>
    <w:rsid w:val="009A3D6B"/>
    <w:rsid w:val="009A68E8"/>
    <w:rsid w:val="009A724B"/>
    <w:rsid w:val="009B0F7C"/>
    <w:rsid w:val="009B53CA"/>
    <w:rsid w:val="009B5D5C"/>
    <w:rsid w:val="009B7F40"/>
    <w:rsid w:val="009C1B7D"/>
    <w:rsid w:val="009C2AA8"/>
    <w:rsid w:val="009C5E31"/>
    <w:rsid w:val="009C6AF9"/>
    <w:rsid w:val="009D28A5"/>
    <w:rsid w:val="009D2EBA"/>
    <w:rsid w:val="009D7146"/>
    <w:rsid w:val="009E39DC"/>
    <w:rsid w:val="009E44E2"/>
    <w:rsid w:val="009E574C"/>
    <w:rsid w:val="009E6F55"/>
    <w:rsid w:val="009F0AAF"/>
    <w:rsid w:val="009F3146"/>
    <w:rsid w:val="009F4CAE"/>
    <w:rsid w:val="009F7A7F"/>
    <w:rsid w:val="00A04139"/>
    <w:rsid w:val="00A04240"/>
    <w:rsid w:val="00A066C4"/>
    <w:rsid w:val="00A17E5A"/>
    <w:rsid w:val="00A24F8C"/>
    <w:rsid w:val="00A27CC2"/>
    <w:rsid w:val="00A30D9F"/>
    <w:rsid w:val="00A315FA"/>
    <w:rsid w:val="00A32AE2"/>
    <w:rsid w:val="00A342D1"/>
    <w:rsid w:val="00A35EBD"/>
    <w:rsid w:val="00A3643D"/>
    <w:rsid w:val="00A401CF"/>
    <w:rsid w:val="00A41AA0"/>
    <w:rsid w:val="00A42624"/>
    <w:rsid w:val="00A42D15"/>
    <w:rsid w:val="00A42D36"/>
    <w:rsid w:val="00A51CF3"/>
    <w:rsid w:val="00A52980"/>
    <w:rsid w:val="00A63069"/>
    <w:rsid w:val="00A66F69"/>
    <w:rsid w:val="00A701CE"/>
    <w:rsid w:val="00A7122B"/>
    <w:rsid w:val="00A72EA7"/>
    <w:rsid w:val="00A80056"/>
    <w:rsid w:val="00A81852"/>
    <w:rsid w:val="00A82488"/>
    <w:rsid w:val="00A83010"/>
    <w:rsid w:val="00A9009A"/>
    <w:rsid w:val="00A92399"/>
    <w:rsid w:val="00A92B3D"/>
    <w:rsid w:val="00A94C51"/>
    <w:rsid w:val="00A964C3"/>
    <w:rsid w:val="00AA4F3A"/>
    <w:rsid w:val="00AA781D"/>
    <w:rsid w:val="00AB2221"/>
    <w:rsid w:val="00AB5765"/>
    <w:rsid w:val="00AC3E77"/>
    <w:rsid w:val="00AC50F2"/>
    <w:rsid w:val="00AD0522"/>
    <w:rsid w:val="00AD0EDB"/>
    <w:rsid w:val="00AD2CD7"/>
    <w:rsid w:val="00AD3055"/>
    <w:rsid w:val="00AD31E7"/>
    <w:rsid w:val="00AD3261"/>
    <w:rsid w:val="00AD3359"/>
    <w:rsid w:val="00AD66D6"/>
    <w:rsid w:val="00AD6A48"/>
    <w:rsid w:val="00AE0A81"/>
    <w:rsid w:val="00AE415E"/>
    <w:rsid w:val="00AE77B8"/>
    <w:rsid w:val="00AF17B1"/>
    <w:rsid w:val="00AF1C82"/>
    <w:rsid w:val="00AF2519"/>
    <w:rsid w:val="00AF2922"/>
    <w:rsid w:val="00AF2A30"/>
    <w:rsid w:val="00AF4747"/>
    <w:rsid w:val="00AF4CE0"/>
    <w:rsid w:val="00AF50C8"/>
    <w:rsid w:val="00B0282D"/>
    <w:rsid w:val="00B044C3"/>
    <w:rsid w:val="00B07883"/>
    <w:rsid w:val="00B07A1A"/>
    <w:rsid w:val="00B1258F"/>
    <w:rsid w:val="00B16DAC"/>
    <w:rsid w:val="00B21757"/>
    <w:rsid w:val="00B22832"/>
    <w:rsid w:val="00B22F6A"/>
    <w:rsid w:val="00B253DB"/>
    <w:rsid w:val="00B315D9"/>
    <w:rsid w:val="00B315DC"/>
    <w:rsid w:val="00B32787"/>
    <w:rsid w:val="00B32C74"/>
    <w:rsid w:val="00B3364E"/>
    <w:rsid w:val="00B37D20"/>
    <w:rsid w:val="00B4055E"/>
    <w:rsid w:val="00B4410B"/>
    <w:rsid w:val="00B45269"/>
    <w:rsid w:val="00B45289"/>
    <w:rsid w:val="00B4576C"/>
    <w:rsid w:val="00B51AFA"/>
    <w:rsid w:val="00B5460D"/>
    <w:rsid w:val="00B61898"/>
    <w:rsid w:val="00B627B2"/>
    <w:rsid w:val="00B63665"/>
    <w:rsid w:val="00B66013"/>
    <w:rsid w:val="00B705CB"/>
    <w:rsid w:val="00B718F8"/>
    <w:rsid w:val="00B85420"/>
    <w:rsid w:val="00B90EB3"/>
    <w:rsid w:val="00B93096"/>
    <w:rsid w:val="00BA515C"/>
    <w:rsid w:val="00BA6177"/>
    <w:rsid w:val="00BB01D1"/>
    <w:rsid w:val="00BB19BD"/>
    <w:rsid w:val="00BB41E2"/>
    <w:rsid w:val="00BB4F7C"/>
    <w:rsid w:val="00BC2182"/>
    <w:rsid w:val="00BC27C4"/>
    <w:rsid w:val="00BC2B66"/>
    <w:rsid w:val="00BC7F0E"/>
    <w:rsid w:val="00BD0ACD"/>
    <w:rsid w:val="00BD1A50"/>
    <w:rsid w:val="00BD34A1"/>
    <w:rsid w:val="00BD4C80"/>
    <w:rsid w:val="00BD57CC"/>
    <w:rsid w:val="00BE0928"/>
    <w:rsid w:val="00BE3863"/>
    <w:rsid w:val="00BE5641"/>
    <w:rsid w:val="00BF0D58"/>
    <w:rsid w:val="00BF5E06"/>
    <w:rsid w:val="00C04B72"/>
    <w:rsid w:val="00C1105F"/>
    <w:rsid w:val="00C13173"/>
    <w:rsid w:val="00C14510"/>
    <w:rsid w:val="00C16B61"/>
    <w:rsid w:val="00C1777B"/>
    <w:rsid w:val="00C21A3A"/>
    <w:rsid w:val="00C225F8"/>
    <w:rsid w:val="00C27CDD"/>
    <w:rsid w:val="00C34E90"/>
    <w:rsid w:val="00C405A6"/>
    <w:rsid w:val="00C41BCC"/>
    <w:rsid w:val="00C47C28"/>
    <w:rsid w:val="00C50E44"/>
    <w:rsid w:val="00C50F47"/>
    <w:rsid w:val="00C55D76"/>
    <w:rsid w:val="00C61894"/>
    <w:rsid w:val="00C64F53"/>
    <w:rsid w:val="00C75768"/>
    <w:rsid w:val="00C77AFD"/>
    <w:rsid w:val="00C812B0"/>
    <w:rsid w:val="00C858F5"/>
    <w:rsid w:val="00C915E9"/>
    <w:rsid w:val="00C930A9"/>
    <w:rsid w:val="00CA0A9B"/>
    <w:rsid w:val="00CA0BA7"/>
    <w:rsid w:val="00CA3267"/>
    <w:rsid w:val="00CB0997"/>
    <w:rsid w:val="00CB1360"/>
    <w:rsid w:val="00CB31F7"/>
    <w:rsid w:val="00CB7886"/>
    <w:rsid w:val="00CC01CF"/>
    <w:rsid w:val="00CC083A"/>
    <w:rsid w:val="00CC36E3"/>
    <w:rsid w:val="00CC6B30"/>
    <w:rsid w:val="00CC6EE0"/>
    <w:rsid w:val="00CD07D3"/>
    <w:rsid w:val="00CD4F4B"/>
    <w:rsid w:val="00CE1418"/>
    <w:rsid w:val="00CE1462"/>
    <w:rsid w:val="00CE3ABC"/>
    <w:rsid w:val="00CE3E3E"/>
    <w:rsid w:val="00CE6CE9"/>
    <w:rsid w:val="00CF0F69"/>
    <w:rsid w:val="00D032AB"/>
    <w:rsid w:val="00D111CA"/>
    <w:rsid w:val="00D11619"/>
    <w:rsid w:val="00D15ADD"/>
    <w:rsid w:val="00D1775E"/>
    <w:rsid w:val="00D17AE7"/>
    <w:rsid w:val="00D21509"/>
    <w:rsid w:val="00D22B68"/>
    <w:rsid w:val="00D254B8"/>
    <w:rsid w:val="00D31E97"/>
    <w:rsid w:val="00D33BDD"/>
    <w:rsid w:val="00D34D2B"/>
    <w:rsid w:val="00D351A9"/>
    <w:rsid w:val="00D35644"/>
    <w:rsid w:val="00D35B85"/>
    <w:rsid w:val="00D430D8"/>
    <w:rsid w:val="00D452D8"/>
    <w:rsid w:val="00D47E16"/>
    <w:rsid w:val="00D528DC"/>
    <w:rsid w:val="00D555B4"/>
    <w:rsid w:val="00D563E1"/>
    <w:rsid w:val="00D62B2E"/>
    <w:rsid w:val="00D63D80"/>
    <w:rsid w:val="00D671DB"/>
    <w:rsid w:val="00D73EFA"/>
    <w:rsid w:val="00D7710C"/>
    <w:rsid w:val="00D80E3C"/>
    <w:rsid w:val="00D82A39"/>
    <w:rsid w:val="00D87FCB"/>
    <w:rsid w:val="00D909DA"/>
    <w:rsid w:val="00D90D54"/>
    <w:rsid w:val="00D91A0A"/>
    <w:rsid w:val="00D92224"/>
    <w:rsid w:val="00D94272"/>
    <w:rsid w:val="00D9538C"/>
    <w:rsid w:val="00D9729D"/>
    <w:rsid w:val="00DA1890"/>
    <w:rsid w:val="00DA2FD6"/>
    <w:rsid w:val="00DA5C04"/>
    <w:rsid w:val="00DA5C52"/>
    <w:rsid w:val="00DB17D8"/>
    <w:rsid w:val="00DB5196"/>
    <w:rsid w:val="00DB5E24"/>
    <w:rsid w:val="00DB7B78"/>
    <w:rsid w:val="00DC2CAE"/>
    <w:rsid w:val="00DC3538"/>
    <w:rsid w:val="00DC4A56"/>
    <w:rsid w:val="00DC73AF"/>
    <w:rsid w:val="00DD04A6"/>
    <w:rsid w:val="00DD14DC"/>
    <w:rsid w:val="00DD4901"/>
    <w:rsid w:val="00DD4C39"/>
    <w:rsid w:val="00DD6CD6"/>
    <w:rsid w:val="00DF00EA"/>
    <w:rsid w:val="00DF055D"/>
    <w:rsid w:val="00DF197D"/>
    <w:rsid w:val="00E00593"/>
    <w:rsid w:val="00E01EAE"/>
    <w:rsid w:val="00E05ECA"/>
    <w:rsid w:val="00E11D01"/>
    <w:rsid w:val="00E12FBB"/>
    <w:rsid w:val="00E137F4"/>
    <w:rsid w:val="00E1733A"/>
    <w:rsid w:val="00E2062C"/>
    <w:rsid w:val="00E20632"/>
    <w:rsid w:val="00E208CE"/>
    <w:rsid w:val="00E23F0C"/>
    <w:rsid w:val="00E241A1"/>
    <w:rsid w:val="00E25644"/>
    <w:rsid w:val="00E32875"/>
    <w:rsid w:val="00E34AF7"/>
    <w:rsid w:val="00E352AA"/>
    <w:rsid w:val="00E36E00"/>
    <w:rsid w:val="00E41C22"/>
    <w:rsid w:val="00E44C33"/>
    <w:rsid w:val="00E4539C"/>
    <w:rsid w:val="00E471A5"/>
    <w:rsid w:val="00E51420"/>
    <w:rsid w:val="00E54826"/>
    <w:rsid w:val="00E5489B"/>
    <w:rsid w:val="00E57077"/>
    <w:rsid w:val="00E6298E"/>
    <w:rsid w:val="00E663AC"/>
    <w:rsid w:val="00E6705D"/>
    <w:rsid w:val="00E71361"/>
    <w:rsid w:val="00E732F8"/>
    <w:rsid w:val="00E7436D"/>
    <w:rsid w:val="00E7566C"/>
    <w:rsid w:val="00E77A16"/>
    <w:rsid w:val="00E80EE6"/>
    <w:rsid w:val="00E84964"/>
    <w:rsid w:val="00E84E9F"/>
    <w:rsid w:val="00E92075"/>
    <w:rsid w:val="00E97BED"/>
    <w:rsid w:val="00EA24CA"/>
    <w:rsid w:val="00EA2E7C"/>
    <w:rsid w:val="00EA3617"/>
    <w:rsid w:val="00EA49DB"/>
    <w:rsid w:val="00EA5013"/>
    <w:rsid w:val="00EA584D"/>
    <w:rsid w:val="00EA710B"/>
    <w:rsid w:val="00EB0489"/>
    <w:rsid w:val="00EB1F09"/>
    <w:rsid w:val="00EB2020"/>
    <w:rsid w:val="00EB3B28"/>
    <w:rsid w:val="00EC0BE8"/>
    <w:rsid w:val="00EC27A4"/>
    <w:rsid w:val="00EC32B5"/>
    <w:rsid w:val="00EC43D1"/>
    <w:rsid w:val="00EC4667"/>
    <w:rsid w:val="00EC4BE3"/>
    <w:rsid w:val="00ED4FA3"/>
    <w:rsid w:val="00ED5A80"/>
    <w:rsid w:val="00EE052C"/>
    <w:rsid w:val="00EE1864"/>
    <w:rsid w:val="00EE1A72"/>
    <w:rsid w:val="00EE1BAE"/>
    <w:rsid w:val="00EE1FB0"/>
    <w:rsid w:val="00EF0EE5"/>
    <w:rsid w:val="00EF15D6"/>
    <w:rsid w:val="00EF3333"/>
    <w:rsid w:val="00EF3C61"/>
    <w:rsid w:val="00EF7D37"/>
    <w:rsid w:val="00F00F24"/>
    <w:rsid w:val="00F05516"/>
    <w:rsid w:val="00F074D2"/>
    <w:rsid w:val="00F1267F"/>
    <w:rsid w:val="00F21ACA"/>
    <w:rsid w:val="00F25EE1"/>
    <w:rsid w:val="00F301E5"/>
    <w:rsid w:val="00F30C07"/>
    <w:rsid w:val="00F31C0E"/>
    <w:rsid w:val="00F32701"/>
    <w:rsid w:val="00F34AE9"/>
    <w:rsid w:val="00F365D7"/>
    <w:rsid w:val="00F40E37"/>
    <w:rsid w:val="00F418D8"/>
    <w:rsid w:val="00F4637D"/>
    <w:rsid w:val="00F5001B"/>
    <w:rsid w:val="00F517FB"/>
    <w:rsid w:val="00F53BC3"/>
    <w:rsid w:val="00F549C9"/>
    <w:rsid w:val="00F54E7A"/>
    <w:rsid w:val="00F55226"/>
    <w:rsid w:val="00F55732"/>
    <w:rsid w:val="00F621A5"/>
    <w:rsid w:val="00F62E2B"/>
    <w:rsid w:val="00F6364C"/>
    <w:rsid w:val="00F66D97"/>
    <w:rsid w:val="00F71E56"/>
    <w:rsid w:val="00F74FB1"/>
    <w:rsid w:val="00F765FE"/>
    <w:rsid w:val="00F84995"/>
    <w:rsid w:val="00F9318B"/>
    <w:rsid w:val="00F948E9"/>
    <w:rsid w:val="00F94C0C"/>
    <w:rsid w:val="00FA0302"/>
    <w:rsid w:val="00FA1404"/>
    <w:rsid w:val="00FA20D7"/>
    <w:rsid w:val="00FA338E"/>
    <w:rsid w:val="00FA738C"/>
    <w:rsid w:val="00FB07FA"/>
    <w:rsid w:val="00FB0DF8"/>
    <w:rsid w:val="00FB22C3"/>
    <w:rsid w:val="00FC1C40"/>
    <w:rsid w:val="00FC3241"/>
    <w:rsid w:val="00FD0A67"/>
    <w:rsid w:val="00FD1D3A"/>
    <w:rsid w:val="00FD1F98"/>
    <w:rsid w:val="00FE2C12"/>
    <w:rsid w:val="00FE3A73"/>
    <w:rsid w:val="00FF0979"/>
    <w:rsid w:val="00FF30A0"/>
    <w:rsid w:val="00FF7620"/>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74B1CB6E"/>
  <w15:chartTrackingRefBased/>
  <w15:docId w15:val="{9F1E14B9-D336-4875-B870-C26DA84E58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EastAsia" w:hAnsiTheme="minorHAnsi" w:cstheme="minorBidi"/>
        <w:sz w:val="21"/>
        <w:szCs w:val="21"/>
        <w:lang w:val="en-US" w:eastAsia="en-US" w:bidi="ar-SA"/>
      </w:rPr>
    </w:rPrDefault>
    <w:pPrDefault>
      <w:pPr>
        <w:spacing w:after="120" w:line="264"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FE3A73"/>
    <w:pPr>
      <w:spacing w:line="240" w:lineRule="auto"/>
    </w:pPr>
    <w:rPr>
      <w:rFonts w:ascii="Segoe UI" w:hAnsi="Segoe UI"/>
      <w:color w:val="404040" w:themeColor="text1" w:themeTint="BF"/>
      <w:sz w:val="22"/>
    </w:rPr>
  </w:style>
  <w:style w:type="paragraph" w:styleId="Heading1">
    <w:name w:val="heading 1"/>
    <w:basedOn w:val="Normal"/>
    <w:next w:val="Normal"/>
    <w:link w:val="Heading1Char"/>
    <w:uiPriority w:val="9"/>
    <w:qFormat/>
    <w:rsid w:val="001D241F"/>
    <w:pPr>
      <w:keepNext/>
      <w:keepLines/>
      <w:numPr>
        <w:numId w:val="1"/>
      </w:numPr>
      <w:pBdr>
        <w:bottom w:val="single" w:sz="4" w:space="1" w:color="B68A35" w:themeColor="accent1"/>
      </w:pBdr>
      <w:spacing w:before="400" w:after="40" w:line="360" w:lineRule="auto"/>
      <w:ind w:left="630" w:hanging="630"/>
      <w:outlineLvl w:val="0"/>
    </w:pPr>
    <w:rPr>
      <w:rFonts w:eastAsiaTheme="majorEastAsia" w:cstheme="majorBidi"/>
      <w:b/>
      <w:color w:val="B68A35"/>
      <w:sz w:val="36"/>
      <w:szCs w:val="36"/>
    </w:rPr>
  </w:style>
  <w:style w:type="paragraph" w:styleId="Heading2">
    <w:name w:val="heading 2"/>
    <w:basedOn w:val="Normal"/>
    <w:next w:val="Normal"/>
    <w:link w:val="Heading2Char"/>
    <w:uiPriority w:val="9"/>
    <w:unhideWhenUsed/>
    <w:qFormat/>
    <w:rsid w:val="00F53BC3"/>
    <w:pPr>
      <w:keepNext/>
      <w:keepLines/>
      <w:numPr>
        <w:ilvl w:val="1"/>
        <w:numId w:val="1"/>
      </w:numPr>
      <w:spacing w:before="160" w:after="0" w:line="360" w:lineRule="auto"/>
      <w:outlineLvl w:val="1"/>
    </w:pPr>
    <w:rPr>
      <w:rFonts w:eastAsiaTheme="majorEastAsia" w:cstheme="majorBidi"/>
      <w:b/>
      <w:color w:val="B68A35"/>
      <w:sz w:val="28"/>
      <w:szCs w:val="28"/>
    </w:rPr>
  </w:style>
  <w:style w:type="paragraph" w:styleId="Heading3">
    <w:name w:val="heading 3"/>
    <w:basedOn w:val="Heading2"/>
    <w:next w:val="Normal"/>
    <w:link w:val="Heading3Char"/>
    <w:uiPriority w:val="9"/>
    <w:unhideWhenUsed/>
    <w:qFormat/>
    <w:rsid w:val="001A08BB"/>
    <w:pPr>
      <w:numPr>
        <w:ilvl w:val="2"/>
      </w:numPr>
      <w:outlineLvl w:val="2"/>
    </w:pPr>
    <w:rPr>
      <w:rFonts w:ascii="Segoe UI Semibold" w:hAnsi="Segoe UI Semibold" w:cs="Segoe UI Semibold"/>
      <w:b w:val="0"/>
      <w:bCs/>
      <w:sz w:val="24"/>
      <w:szCs w:val="24"/>
    </w:rPr>
  </w:style>
  <w:style w:type="paragraph" w:styleId="Heading4">
    <w:name w:val="heading 4"/>
    <w:basedOn w:val="Normal"/>
    <w:next w:val="Normal"/>
    <w:link w:val="Heading4Char"/>
    <w:uiPriority w:val="9"/>
    <w:semiHidden/>
    <w:unhideWhenUsed/>
    <w:qFormat/>
    <w:rsid w:val="00D63D80"/>
    <w:pPr>
      <w:keepNext/>
      <w:keepLines/>
      <w:spacing w:before="80" w:after="0"/>
      <w:outlineLvl w:val="3"/>
    </w:pPr>
    <w:rPr>
      <w:rFonts w:asciiTheme="majorHAnsi" w:eastAsiaTheme="majorEastAsia" w:hAnsiTheme="majorHAnsi" w:cstheme="majorBidi"/>
      <w:sz w:val="24"/>
      <w:szCs w:val="24"/>
    </w:rPr>
  </w:style>
  <w:style w:type="paragraph" w:styleId="Heading5">
    <w:name w:val="heading 5"/>
    <w:basedOn w:val="Normal"/>
    <w:next w:val="Normal"/>
    <w:link w:val="Heading5Char"/>
    <w:uiPriority w:val="9"/>
    <w:semiHidden/>
    <w:unhideWhenUsed/>
    <w:qFormat/>
    <w:rsid w:val="00D63D80"/>
    <w:pPr>
      <w:keepNext/>
      <w:keepLines/>
      <w:spacing w:before="80" w:after="0"/>
      <w:outlineLvl w:val="4"/>
    </w:pPr>
    <w:rPr>
      <w:rFonts w:asciiTheme="majorHAnsi" w:eastAsiaTheme="majorEastAsia" w:hAnsiTheme="majorHAnsi" w:cstheme="majorBidi"/>
      <w:i/>
      <w:iCs/>
      <w:szCs w:val="22"/>
    </w:rPr>
  </w:style>
  <w:style w:type="paragraph" w:styleId="Heading6">
    <w:name w:val="heading 6"/>
    <w:basedOn w:val="Normal"/>
    <w:next w:val="Normal"/>
    <w:link w:val="Heading6Char"/>
    <w:uiPriority w:val="9"/>
    <w:semiHidden/>
    <w:unhideWhenUsed/>
    <w:qFormat/>
    <w:rsid w:val="00D63D80"/>
    <w:pPr>
      <w:keepNext/>
      <w:keepLines/>
      <w:spacing w:before="80" w:after="0"/>
      <w:outlineLvl w:val="5"/>
    </w:pPr>
    <w:rPr>
      <w:rFonts w:asciiTheme="majorHAnsi" w:eastAsiaTheme="majorEastAsia" w:hAnsiTheme="majorHAnsi" w:cstheme="majorBidi"/>
      <w:color w:val="595959" w:themeColor="text1" w:themeTint="A6"/>
    </w:rPr>
  </w:style>
  <w:style w:type="paragraph" w:styleId="Heading7">
    <w:name w:val="heading 7"/>
    <w:basedOn w:val="Normal"/>
    <w:next w:val="Normal"/>
    <w:link w:val="Heading7Char"/>
    <w:uiPriority w:val="9"/>
    <w:semiHidden/>
    <w:unhideWhenUsed/>
    <w:qFormat/>
    <w:rsid w:val="00D63D80"/>
    <w:pPr>
      <w:keepNext/>
      <w:keepLines/>
      <w:spacing w:before="80" w:after="0"/>
      <w:outlineLvl w:val="6"/>
    </w:pPr>
    <w:rPr>
      <w:rFonts w:asciiTheme="majorHAnsi" w:eastAsiaTheme="majorEastAsia" w:hAnsiTheme="majorHAnsi" w:cstheme="majorBidi"/>
      <w:i/>
      <w:iCs/>
      <w:color w:val="595959" w:themeColor="text1" w:themeTint="A6"/>
    </w:rPr>
  </w:style>
  <w:style w:type="paragraph" w:styleId="Heading8">
    <w:name w:val="heading 8"/>
    <w:basedOn w:val="Normal"/>
    <w:next w:val="Normal"/>
    <w:link w:val="Heading8Char"/>
    <w:uiPriority w:val="9"/>
    <w:semiHidden/>
    <w:unhideWhenUsed/>
    <w:qFormat/>
    <w:rsid w:val="00D63D80"/>
    <w:pPr>
      <w:keepNext/>
      <w:keepLines/>
      <w:spacing w:before="80" w:after="0"/>
      <w:outlineLvl w:val="7"/>
    </w:pPr>
    <w:rPr>
      <w:rFonts w:asciiTheme="majorHAnsi" w:eastAsiaTheme="majorEastAsia" w:hAnsiTheme="majorHAnsi" w:cstheme="majorBidi"/>
      <w:smallCaps/>
      <w:color w:val="595959" w:themeColor="text1" w:themeTint="A6"/>
    </w:rPr>
  </w:style>
  <w:style w:type="paragraph" w:styleId="Heading9">
    <w:name w:val="heading 9"/>
    <w:basedOn w:val="Normal"/>
    <w:next w:val="Normal"/>
    <w:link w:val="Heading9Char"/>
    <w:uiPriority w:val="9"/>
    <w:semiHidden/>
    <w:unhideWhenUsed/>
    <w:qFormat/>
    <w:rsid w:val="00D63D80"/>
    <w:pPr>
      <w:keepNext/>
      <w:keepLines/>
      <w:spacing w:before="80" w:after="0"/>
      <w:outlineLvl w:val="8"/>
    </w:pPr>
    <w:rPr>
      <w:rFonts w:asciiTheme="majorHAnsi" w:eastAsiaTheme="majorEastAsia" w:hAnsiTheme="majorHAnsi" w:cstheme="majorBidi"/>
      <w:i/>
      <w:iCs/>
      <w:smallCaps/>
      <w:color w:val="595959" w:themeColor="text1" w:themeTint="A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D241F"/>
    <w:rPr>
      <w:rFonts w:ascii="Segoe UI" w:eastAsiaTheme="majorEastAsia" w:hAnsi="Segoe UI" w:cstheme="majorBidi"/>
      <w:b/>
      <w:color w:val="B68A35"/>
      <w:sz w:val="36"/>
      <w:szCs w:val="36"/>
    </w:rPr>
  </w:style>
  <w:style w:type="character" w:customStyle="1" w:styleId="Heading2Char">
    <w:name w:val="Heading 2 Char"/>
    <w:basedOn w:val="DefaultParagraphFont"/>
    <w:link w:val="Heading2"/>
    <w:uiPriority w:val="9"/>
    <w:rsid w:val="00F53BC3"/>
    <w:rPr>
      <w:rFonts w:ascii="Segoe UI" w:eastAsiaTheme="majorEastAsia" w:hAnsi="Segoe UI" w:cstheme="majorBidi"/>
      <w:b/>
      <w:color w:val="B68A35"/>
      <w:sz w:val="28"/>
      <w:szCs w:val="28"/>
    </w:rPr>
  </w:style>
  <w:style w:type="character" w:customStyle="1" w:styleId="Heading3Char">
    <w:name w:val="Heading 3 Char"/>
    <w:basedOn w:val="DefaultParagraphFont"/>
    <w:link w:val="Heading3"/>
    <w:uiPriority w:val="9"/>
    <w:rsid w:val="001A08BB"/>
    <w:rPr>
      <w:rFonts w:ascii="Segoe UI Semibold" w:eastAsiaTheme="majorEastAsia" w:hAnsi="Segoe UI Semibold" w:cs="Segoe UI Semibold"/>
      <w:bCs/>
      <w:color w:val="B68A35"/>
      <w:sz w:val="24"/>
      <w:szCs w:val="24"/>
    </w:rPr>
  </w:style>
  <w:style w:type="character" w:customStyle="1" w:styleId="Heading4Char">
    <w:name w:val="Heading 4 Char"/>
    <w:basedOn w:val="DefaultParagraphFont"/>
    <w:link w:val="Heading4"/>
    <w:uiPriority w:val="9"/>
    <w:semiHidden/>
    <w:rsid w:val="00D63D80"/>
    <w:rPr>
      <w:rFonts w:asciiTheme="majorHAnsi" w:eastAsiaTheme="majorEastAsia" w:hAnsiTheme="majorHAnsi" w:cstheme="majorBidi"/>
      <w:sz w:val="24"/>
      <w:szCs w:val="24"/>
    </w:rPr>
  </w:style>
  <w:style w:type="character" w:customStyle="1" w:styleId="Heading5Char">
    <w:name w:val="Heading 5 Char"/>
    <w:basedOn w:val="DefaultParagraphFont"/>
    <w:link w:val="Heading5"/>
    <w:uiPriority w:val="9"/>
    <w:semiHidden/>
    <w:rsid w:val="00D63D80"/>
    <w:rPr>
      <w:rFonts w:asciiTheme="majorHAnsi" w:eastAsiaTheme="majorEastAsia" w:hAnsiTheme="majorHAnsi" w:cstheme="majorBidi"/>
      <w:i/>
      <w:iCs/>
      <w:sz w:val="22"/>
      <w:szCs w:val="22"/>
    </w:rPr>
  </w:style>
  <w:style w:type="character" w:customStyle="1" w:styleId="Heading6Char">
    <w:name w:val="Heading 6 Char"/>
    <w:basedOn w:val="DefaultParagraphFont"/>
    <w:link w:val="Heading6"/>
    <w:uiPriority w:val="9"/>
    <w:semiHidden/>
    <w:rsid w:val="00D63D80"/>
    <w:rPr>
      <w:rFonts w:asciiTheme="majorHAnsi" w:eastAsiaTheme="majorEastAsia" w:hAnsiTheme="majorHAnsi" w:cstheme="majorBidi"/>
      <w:color w:val="595959" w:themeColor="text1" w:themeTint="A6"/>
    </w:rPr>
  </w:style>
  <w:style w:type="character" w:customStyle="1" w:styleId="Heading7Char">
    <w:name w:val="Heading 7 Char"/>
    <w:basedOn w:val="DefaultParagraphFont"/>
    <w:link w:val="Heading7"/>
    <w:uiPriority w:val="9"/>
    <w:semiHidden/>
    <w:rsid w:val="00D63D80"/>
    <w:rPr>
      <w:rFonts w:asciiTheme="majorHAnsi" w:eastAsiaTheme="majorEastAsia" w:hAnsiTheme="majorHAnsi" w:cstheme="majorBidi"/>
      <w:i/>
      <w:iCs/>
      <w:color w:val="595959" w:themeColor="text1" w:themeTint="A6"/>
    </w:rPr>
  </w:style>
  <w:style w:type="character" w:customStyle="1" w:styleId="Heading8Char">
    <w:name w:val="Heading 8 Char"/>
    <w:basedOn w:val="DefaultParagraphFont"/>
    <w:link w:val="Heading8"/>
    <w:uiPriority w:val="9"/>
    <w:semiHidden/>
    <w:rsid w:val="00D63D80"/>
    <w:rPr>
      <w:rFonts w:asciiTheme="majorHAnsi" w:eastAsiaTheme="majorEastAsia" w:hAnsiTheme="majorHAnsi" w:cstheme="majorBidi"/>
      <w:smallCaps/>
      <w:color w:val="595959" w:themeColor="text1" w:themeTint="A6"/>
    </w:rPr>
  </w:style>
  <w:style w:type="character" w:customStyle="1" w:styleId="Heading9Char">
    <w:name w:val="Heading 9 Char"/>
    <w:basedOn w:val="DefaultParagraphFont"/>
    <w:link w:val="Heading9"/>
    <w:uiPriority w:val="9"/>
    <w:semiHidden/>
    <w:rsid w:val="00D63D80"/>
    <w:rPr>
      <w:rFonts w:asciiTheme="majorHAnsi" w:eastAsiaTheme="majorEastAsia" w:hAnsiTheme="majorHAnsi" w:cstheme="majorBidi"/>
      <w:i/>
      <w:iCs/>
      <w:smallCaps/>
      <w:color w:val="595959" w:themeColor="text1" w:themeTint="A6"/>
    </w:rPr>
  </w:style>
  <w:style w:type="paragraph" w:styleId="Caption">
    <w:name w:val="caption"/>
    <w:basedOn w:val="Figures"/>
    <w:next w:val="Normal"/>
    <w:uiPriority w:val="35"/>
    <w:unhideWhenUsed/>
    <w:qFormat/>
    <w:rsid w:val="00DD04A6"/>
  </w:style>
  <w:style w:type="paragraph" w:styleId="Title">
    <w:name w:val="Title"/>
    <w:basedOn w:val="Normal"/>
    <w:next w:val="Normal"/>
    <w:link w:val="TitleChar"/>
    <w:uiPriority w:val="10"/>
    <w:qFormat/>
    <w:rsid w:val="009040B4"/>
    <w:pPr>
      <w:spacing w:after="0"/>
      <w:contextualSpacing/>
    </w:pPr>
    <w:rPr>
      <w:rFonts w:ascii="Arial" w:eastAsiaTheme="majorEastAsia" w:hAnsi="Arial" w:cstheme="majorBidi"/>
      <w:color w:val="B68A35"/>
      <w:spacing w:val="-7"/>
      <w:sz w:val="80"/>
      <w:szCs w:val="80"/>
    </w:rPr>
  </w:style>
  <w:style w:type="character" w:customStyle="1" w:styleId="TitleChar">
    <w:name w:val="Title Char"/>
    <w:basedOn w:val="DefaultParagraphFont"/>
    <w:link w:val="Title"/>
    <w:uiPriority w:val="10"/>
    <w:rsid w:val="009040B4"/>
    <w:rPr>
      <w:rFonts w:ascii="Arial" w:eastAsiaTheme="majorEastAsia" w:hAnsi="Arial" w:cstheme="majorBidi"/>
      <w:color w:val="B68A35"/>
      <w:spacing w:val="-7"/>
      <w:sz w:val="80"/>
      <w:szCs w:val="80"/>
    </w:rPr>
  </w:style>
  <w:style w:type="paragraph" w:styleId="Subtitle">
    <w:name w:val="Subtitle"/>
    <w:basedOn w:val="Normal"/>
    <w:next w:val="Normal"/>
    <w:link w:val="SubtitleChar"/>
    <w:uiPriority w:val="11"/>
    <w:qFormat/>
    <w:rsid w:val="00D63D80"/>
    <w:pPr>
      <w:numPr>
        <w:ilvl w:val="1"/>
      </w:numPr>
      <w:spacing w:after="240"/>
    </w:pPr>
    <w:rPr>
      <w:rFonts w:asciiTheme="majorHAnsi" w:eastAsiaTheme="majorEastAsia" w:hAnsiTheme="majorHAnsi" w:cstheme="majorBidi"/>
      <w:sz w:val="30"/>
      <w:szCs w:val="30"/>
    </w:rPr>
  </w:style>
  <w:style w:type="character" w:customStyle="1" w:styleId="SubtitleChar">
    <w:name w:val="Subtitle Char"/>
    <w:basedOn w:val="DefaultParagraphFont"/>
    <w:link w:val="Subtitle"/>
    <w:uiPriority w:val="11"/>
    <w:rsid w:val="00D63D80"/>
    <w:rPr>
      <w:rFonts w:asciiTheme="majorHAnsi" w:eastAsiaTheme="majorEastAsia" w:hAnsiTheme="majorHAnsi" w:cstheme="majorBidi"/>
      <w:color w:val="404040" w:themeColor="text1" w:themeTint="BF"/>
      <w:sz w:val="30"/>
      <w:szCs w:val="30"/>
    </w:rPr>
  </w:style>
  <w:style w:type="character" w:styleId="Strong">
    <w:name w:val="Strong"/>
    <w:basedOn w:val="DefaultParagraphFont"/>
    <w:uiPriority w:val="22"/>
    <w:qFormat/>
    <w:rsid w:val="00D63D80"/>
    <w:rPr>
      <w:b/>
      <w:bCs/>
    </w:rPr>
  </w:style>
  <w:style w:type="character" w:styleId="Emphasis">
    <w:name w:val="Emphasis"/>
    <w:basedOn w:val="DefaultParagraphFont"/>
    <w:uiPriority w:val="20"/>
    <w:qFormat/>
    <w:rsid w:val="00D63D80"/>
    <w:rPr>
      <w:i/>
      <w:iCs/>
    </w:rPr>
  </w:style>
  <w:style w:type="paragraph" w:styleId="NoSpacing">
    <w:name w:val="No Spacing"/>
    <w:link w:val="NoSpacingChar"/>
    <w:uiPriority w:val="1"/>
    <w:qFormat/>
    <w:rsid w:val="00D63D80"/>
    <w:pPr>
      <w:spacing w:after="0" w:line="240" w:lineRule="auto"/>
    </w:pPr>
  </w:style>
  <w:style w:type="character" w:customStyle="1" w:styleId="NoSpacingChar">
    <w:name w:val="No Spacing Char"/>
    <w:basedOn w:val="DefaultParagraphFont"/>
    <w:link w:val="NoSpacing"/>
    <w:uiPriority w:val="1"/>
    <w:rsid w:val="006C09AC"/>
  </w:style>
  <w:style w:type="paragraph" w:styleId="Quote">
    <w:name w:val="Quote"/>
    <w:basedOn w:val="Normal"/>
    <w:next w:val="Normal"/>
    <w:link w:val="QuoteChar"/>
    <w:uiPriority w:val="29"/>
    <w:qFormat/>
    <w:rsid w:val="00D63D80"/>
    <w:pPr>
      <w:spacing w:before="240" w:after="240" w:line="252" w:lineRule="auto"/>
      <w:ind w:left="864" w:right="864"/>
      <w:jc w:val="center"/>
    </w:pPr>
    <w:rPr>
      <w:i/>
      <w:iCs/>
    </w:rPr>
  </w:style>
  <w:style w:type="character" w:customStyle="1" w:styleId="QuoteChar">
    <w:name w:val="Quote Char"/>
    <w:basedOn w:val="DefaultParagraphFont"/>
    <w:link w:val="Quote"/>
    <w:uiPriority w:val="29"/>
    <w:rsid w:val="00D63D80"/>
    <w:rPr>
      <w:i/>
      <w:iCs/>
    </w:rPr>
  </w:style>
  <w:style w:type="paragraph" w:styleId="IntenseQuote">
    <w:name w:val="Intense Quote"/>
    <w:basedOn w:val="Normal"/>
    <w:next w:val="Normal"/>
    <w:link w:val="IntenseQuoteChar"/>
    <w:uiPriority w:val="30"/>
    <w:qFormat/>
    <w:rsid w:val="00F53BC3"/>
    <w:rPr>
      <w:rFonts w:ascii="Segoe UI Semibold" w:hAnsi="Segoe UI Semibold" w:cs="Segoe UI Semibold"/>
      <w:color w:val="B68A35"/>
    </w:rPr>
  </w:style>
  <w:style w:type="character" w:customStyle="1" w:styleId="IntenseQuoteChar">
    <w:name w:val="Intense Quote Char"/>
    <w:basedOn w:val="DefaultParagraphFont"/>
    <w:link w:val="IntenseQuote"/>
    <w:uiPriority w:val="30"/>
    <w:rsid w:val="00F53BC3"/>
    <w:rPr>
      <w:rFonts w:ascii="Segoe UI Semibold" w:hAnsi="Segoe UI Semibold" w:cs="Segoe UI Semibold"/>
      <w:color w:val="B68A35"/>
      <w:sz w:val="24"/>
    </w:rPr>
  </w:style>
  <w:style w:type="character" w:styleId="SubtleEmphasis">
    <w:name w:val="Subtle Emphasis"/>
    <w:basedOn w:val="DefaultParagraphFont"/>
    <w:uiPriority w:val="19"/>
    <w:qFormat/>
    <w:rsid w:val="00D63D80"/>
    <w:rPr>
      <w:i/>
      <w:iCs/>
      <w:color w:val="595959" w:themeColor="text1" w:themeTint="A6"/>
    </w:rPr>
  </w:style>
  <w:style w:type="character" w:styleId="IntenseEmphasis">
    <w:name w:val="Intense Emphasis"/>
    <w:basedOn w:val="DefaultParagraphFont"/>
    <w:uiPriority w:val="21"/>
    <w:qFormat/>
    <w:rsid w:val="00D63D80"/>
    <w:rPr>
      <w:b/>
      <w:bCs/>
      <w:i/>
      <w:iCs/>
    </w:rPr>
  </w:style>
  <w:style w:type="character" w:styleId="SubtleReference">
    <w:name w:val="Subtle Reference"/>
    <w:basedOn w:val="DefaultParagraphFont"/>
    <w:uiPriority w:val="31"/>
    <w:qFormat/>
    <w:rsid w:val="00D63D80"/>
    <w:rPr>
      <w:smallCaps/>
      <w:color w:val="404040" w:themeColor="text1" w:themeTint="BF"/>
    </w:rPr>
  </w:style>
  <w:style w:type="character" w:styleId="IntenseReference">
    <w:name w:val="Intense Reference"/>
    <w:basedOn w:val="DefaultParagraphFont"/>
    <w:uiPriority w:val="32"/>
    <w:qFormat/>
    <w:rsid w:val="00D63D80"/>
    <w:rPr>
      <w:b/>
      <w:bCs/>
      <w:smallCaps/>
      <w:u w:val="single"/>
    </w:rPr>
  </w:style>
  <w:style w:type="character" w:styleId="BookTitle">
    <w:name w:val="Book Title"/>
    <w:basedOn w:val="DefaultParagraphFont"/>
    <w:uiPriority w:val="33"/>
    <w:qFormat/>
    <w:rsid w:val="00D63D80"/>
    <w:rPr>
      <w:b/>
      <w:bCs/>
      <w:smallCaps/>
    </w:rPr>
  </w:style>
  <w:style w:type="paragraph" w:styleId="TOCHeading">
    <w:name w:val="TOC Heading"/>
    <w:basedOn w:val="Heading1"/>
    <w:next w:val="Normal"/>
    <w:uiPriority w:val="39"/>
    <w:unhideWhenUsed/>
    <w:qFormat/>
    <w:rsid w:val="00D63D80"/>
    <w:pPr>
      <w:outlineLvl w:val="9"/>
    </w:pPr>
  </w:style>
  <w:style w:type="paragraph" w:styleId="ListParagraph">
    <w:name w:val="List Paragraph"/>
    <w:basedOn w:val="Normal"/>
    <w:uiPriority w:val="1"/>
    <w:qFormat/>
    <w:rsid w:val="00F32701"/>
    <w:pPr>
      <w:ind w:left="720"/>
      <w:contextualSpacing/>
    </w:pPr>
  </w:style>
  <w:style w:type="paragraph" w:styleId="Header">
    <w:name w:val="header"/>
    <w:basedOn w:val="Normal"/>
    <w:link w:val="HeaderChar"/>
    <w:uiPriority w:val="99"/>
    <w:unhideWhenUsed/>
    <w:rsid w:val="00EE052C"/>
    <w:pPr>
      <w:tabs>
        <w:tab w:val="center" w:pos="4320"/>
        <w:tab w:val="right" w:pos="8640"/>
      </w:tabs>
      <w:spacing w:after="0"/>
    </w:pPr>
  </w:style>
  <w:style w:type="character" w:customStyle="1" w:styleId="HeaderChar">
    <w:name w:val="Header Char"/>
    <w:basedOn w:val="DefaultParagraphFont"/>
    <w:link w:val="Header"/>
    <w:uiPriority w:val="99"/>
    <w:rsid w:val="00EE052C"/>
    <w:rPr>
      <w:rFonts w:ascii="Segoe UI" w:hAnsi="Segoe UI"/>
      <w:color w:val="404040" w:themeColor="text1" w:themeTint="BF"/>
      <w:sz w:val="24"/>
    </w:rPr>
  </w:style>
  <w:style w:type="paragraph" w:styleId="Footer">
    <w:name w:val="footer"/>
    <w:basedOn w:val="Normal"/>
    <w:link w:val="FooterChar"/>
    <w:uiPriority w:val="99"/>
    <w:unhideWhenUsed/>
    <w:rsid w:val="00EE052C"/>
    <w:pPr>
      <w:tabs>
        <w:tab w:val="center" w:pos="4320"/>
        <w:tab w:val="right" w:pos="8640"/>
      </w:tabs>
      <w:spacing w:after="0"/>
    </w:pPr>
  </w:style>
  <w:style w:type="character" w:customStyle="1" w:styleId="FooterChar">
    <w:name w:val="Footer Char"/>
    <w:basedOn w:val="DefaultParagraphFont"/>
    <w:link w:val="Footer"/>
    <w:uiPriority w:val="99"/>
    <w:rsid w:val="00EE052C"/>
    <w:rPr>
      <w:rFonts w:ascii="Segoe UI" w:hAnsi="Segoe UI"/>
      <w:color w:val="404040" w:themeColor="text1" w:themeTint="BF"/>
      <w:sz w:val="24"/>
    </w:rPr>
  </w:style>
  <w:style w:type="character" w:styleId="Hyperlink">
    <w:name w:val="Hyperlink"/>
    <w:basedOn w:val="DefaultParagraphFont"/>
    <w:uiPriority w:val="99"/>
    <w:unhideWhenUsed/>
    <w:rsid w:val="008E4E08"/>
    <w:rPr>
      <w:color w:val="694F07" w:themeColor="hyperlink"/>
      <w:u w:val="single"/>
    </w:rPr>
  </w:style>
  <w:style w:type="character" w:customStyle="1" w:styleId="UnresolvedMention1">
    <w:name w:val="Unresolved Mention1"/>
    <w:basedOn w:val="DefaultParagraphFont"/>
    <w:uiPriority w:val="99"/>
    <w:semiHidden/>
    <w:unhideWhenUsed/>
    <w:rsid w:val="008E4E08"/>
    <w:rPr>
      <w:color w:val="605E5C"/>
      <w:shd w:val="clear" w:color="auto" w:fill="E1DFDD"/>
    </w:rPr>
  </w:style>
  <w:style w:type="paragraph" w:customStyle="1" w:styleId="TableParagraph">
    <w:name w:val="Table Paragraph"/>
    <w:basedOn w:val="Normal"/>
    <w:uiPriority w:val="1"/>
    <w:qFormat/>
    <w:rsid w:val="00AF2A30"/>
    <w:pPr>
      <w:widowControl w:val="0"/>
      <w:autoSpaceDE w:val="0"/>
      <w:autoSpaceDN w:val="0"/>
      <w:spacing w:after="0"/>
      <w:jc w:val="center"/>
    </w:pPr>
    <w:rPr>
      <w:rFonts w:ascii="Calibri" w:eastAsia="Arial" w:hAnsi="Calibri" w:cs="Arial"/>
      <w:color w:val="auto"/>
      <w:szCs w:val="22"/>
      <w:lang w:bidi="en-US"/>
    </w:rPr>
  </w:style>
  <w:style w:type="table" w:styleId="ListTable4">
    <w:name w:val="List Table 4"/>
    <w:basedOn w:val="TableNormal"/>
    <w:uiPriority w:val="49"/>
    <w:rsid w:val="00AF2A30"/>
    <w:pPr>
      <w:widowControl w:val="0"/>
      <w:autoSpaceDE w:val="0"/>
      <w:autoSpaceDN w:val="0"/>
      <w:spacing w:after="0" w:line="240" w:lineRule="auto"/>
    </w:pPr>
    <w:rPr>
      <w:rFonts w:eastAsiaTheme="minorHAnsi"/>
      <w:sz w:val="22"/>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F2A30"/>
    <w:pPr>
      <w:spacing w:after="0" w:line="240" w:lineRule="auto"/>
    </w:pPr>
    <w:tblPr>
      <w:tblStyleRowBandSize w:val="1"/>
      <w:tblStyleColBandSize w:val="1"/>
      <w:tblBorders>
        <w:top w:val="single" w:sz="4" w:space="0" w:color="D9BA7F" w:themeColor="accent1" w:themeTint="99"/>
        <w:left w:val="single" w:sz="4" w:space="0" w:color="D9BA7F" w:themeColor="accent1" w:themeTint="99"/>
        <w:bottom w:val="single" w:sz="4" w:space="0" w:color="D9BA7F" w:themeColor="accent1" w:themeTint="99"/>
        <w:right w:val="single" w:sz="4" w:space="0" w:color="D9BA7F" w:themeColor="accent1" w:themeTint="99"/>
        <w:insideH w:val="single" w:sz="4" w:space="0" w:color="D9BA7F" w:themeColor="accent1" w:themeTint="99"/>
      </w:tblBorders>
    </w:tblPr>
    <w:tblStylePr w:type="firstRow">
      <w:rPr>
        <w:b/>
        <w:bCs/>
        <w:color w:val="FFFFFF" w:themeColor="background1"/>
      </w:rPr>
      <w:tblPr/>
      <w:tcPr>
        <w:tcBorders>
          <w:top w:val="single" w:sz="4" w:space="0" w:color="B68A35" w:themeColor="accent1"/>
          <w:left w:val="single" w:sz="4" w:space="0" w:color="B68A35" w:themeColor="accent1"/>
          <w:bottom w:val="single" w:sz="4" w:space="0" w:color="B68A35" w:themeColor="accent1"/>
          <w:right w:val="single" w:sz="4" w:space="0" w:color="B68A35" w:themeColor="accent1"/>
          <w:insideH w:val="nil"/>
        </w:tcBorders>
        <w:shd w:val="clear" w:color="auto" w:fill="B68A35" w:themeFill="accent1"/>
      </w:tcPr>
    </w:tblStylePr>
    <w:tblStylePr w:type="lastRow">
      <w:rPr>
        <w:b/>
        <w:bCs/>
      </w:rPr>
      <w:tblPr/>
      <w:tcPr>
        <w:tcBorders>
          <w:top w:val="double" w:sz="4" w:space="0" w:color="D9BA7F" w:themeColor="accent1" w:themeTint="99"/>
        </w:tcBorders>
      </w:tcPr>
    </w:tblStylePr>
    <w:tblStylePr w:type="firstCol">
      <w:rPr>
        <w:b/>
        <w:bCs/>
      </w:rPr>
    </w:tblStylePr>
    <w:tblStylePr w:type="lastCol">
      <w:rPr>
        <w:b/>
        <w:bCs/>
      </w:rPr>
    </w:tblStylePr>
    <w:tblStylePr w:type="band1Vert">
      <w:tblPr/>
      <w:tcPr>
        <w:shd w:val="clear" w:color="auto" w:fill="F2E8D4" w:themeFill="accent1" w:themeFillTint="33"/>
      </w:tcPr>
    </w:tblStylePr>
    <w:tblStylePr w:type="band1Horz">
      <w:tblPr/>
      <w:tcPr>
        <w:shd w:val="clear" w:color="auto" w:fill="F2E8D4" w:themeFill="accent1" w:themeFillTint="33"/>
      </w:tcPr>
    </w:tblStylePr>
  </w:style>
  <w:style w:type="table" w:styleId="TableGrid">
    <w:name w:val="Table Grid"/>
    <w:basedOn w:val="TableNormal"/>
    <w:uiPriority w:val="39"/>
    <w:rsid w:val="00AF2A3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igures">
    <w:name w:val="Figures"/>
    <w:basedOn w:val="Normal"/>
    <w:link w:val="FiguresChar"/>
    <w:qFormat/>
    <w:rsid w:val="00D11619"/>
    <w:pPr>
      <w:jc w:val="center"/>
    </w:pPr>
    <w:rPr>
      <w:rFonts w:ascii="Segoe UI Semibold" w:hAnsi="Segoe UI Semibold"/>
      <w:color w:val="B68A35"/>
      <w:sz w:val="18"/>
      <w:szCs w:val="18"/>
    </w:rPr>
  </w:style>
  <w:style w:type="character" w:customStyle="1" w:styleId="FiguresChar">
    <w:name w:val="Figures Char"/>
    <w:basedOn w:val="DefaultParagraphFont"/>
    <w:link w:val="Figures"/>
    <w:rsid w:val="00D11619"/>
    <w:rPr>
      <w:rFonts w:ascii="Segoe UI Semibold" w:hAnsi="Segoe UI Semibold"/>
      <w:color w:val="B68A35"/>
      <w:sz w:val="18"/>
      <w:szCs w:val="18"/>
    </w:rPr>
  </w:style>
  <w:style w:type="table" w:styleId="GridTable4">
    <w:name w:val="Grid Table 4"/>
    <w:basedOn w:val="TableNormal"/>
    <w:uiPriority w:val="49"/>
    <w:rsid w:val="006C311C"/>
    <w:pPr>
      <w:widowControl w:val="0"/>
      <w:autoSpaceDE w:val="0"/>
      <w:autoSpaceDN w:val="0"/>
      <w:spacing w:after="0" w:line="240" w:lineRule="auto"/>
    </w:pPr>
    <w:rPr>
      <w:rFonts w:eastAsiaTheme="minorHAnsi"/>
      <w:sz w:val="22"/>
      <w:szCs w:val="22"/>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6C311C"/>
    <w:pPr>
      <w:spacing w:after="0" w:line="240" w:lineRule="auto"/>
    </w:pPr>
    <w:rPr>
      <w:color w:val="886727" w:themeColor="accent1" w:themeShade="BF"/>
    </w:rPr>
    <w:tblPr>
      <w:tblStyleRowBandSize w:val="1"/>
      <w:tblStyleColBandSize w:val="1"/>
      <w:tblBorders>
        <w:top w:val="single" w:sz="4" w:space="0" w:color="B68A35" w:themeColor="accent1"/>
        <w:bottom w:val="single" w:sz="4" w:space="0" w:color="B68A35" w:themeColor="accent1"/>
      </w:tblBorders>
    </w:tblPr>
    <w:tblStylePr w:type="firstRow">
      <w:rPr>
        <w:b/>
        <w:bCs/>
      </w:rPr>
      <w:tblPr/>
      <w:tcPr>
        <w:tcBorders>
          <w:bottom w:val="single" w:sz="4" w:space="0" w:color="B68A35" w:themeColor="accent1"/>
        </w:tcBorders>
      </w:tcPr>
    </w:tblStylePr>
    <w:tblStylePr w:type="lastRow">
      <w:rPr>
        <w:b/>
        <w:bCs/>
      </w:rPr>
      <w:tblPr/>
      <w:tcPr>
        <w:tcBorders>
          <w:top w:val="double" w:sz="4" w:space="0" w:color="B68A35" w:themeColor="accent1"/>
        </w:tcBorders>
      </w:tcPr>
    </w:tblStylePr>
    <w:tblStylePr w:type="firstCol">
      <w:rPr>
        <w:b/>
        <w:bCs/>
      </w:rPr>
    </w:tblStylePr>
    <w:tblStylePr w:type="lastCol">
      <w:rPr>
        <w:b/>
        <w:bCs/>
      </w:rPr>
    </w:tblStylePr>
    <w:tblStylePr w:type="band1Vert">
      <w:tblPr/>
      <w:tcPr>
        <w:shd w:val="clear" w:color="auto" w:fill="F2E8D4" w:themeFill="accent1" w:themeFillTint="33"/>
      </w:tcPr>
    </w:tblStylePr>
    <w:tblStylePr w:type="band1Horz">
      <w:tblPr/>
      <w:tcPr>
        <w:shd w:val="clear" w:color="auto" w:fill="F2E8D4" w:themeFill="accent1" w:themeFillTint="33"/>
      </w:tcPr>
    </w:tblStylePr>
  </w:style>
  <w:style w:type="table" w:customStyle="1" w:styleId="Table1">
    <w:name w:val="Table 1"/>
    <w:basedOn w:val="TableNormal"/>
    <w:uiPriority w:val="99"/>
    <w:rsid w:val="00EC32B5"/>
    <w:pPr>
      <w:spacing w:after="0" w:line="240" w:lineRule="auto"/>
      <w:jc w:val="center"/>
    </w:pPr>
    <w:tblPr>
      <w:tblStyleRowBandSize w:val="1"/>
    </w:tblPr>
    <w:tcPr>
      <w:vAlign w:val="center"/>
    </w:tcPr>
    <w:tblStylePr w:type="firstRow">
      <w:rPr>
        <w:rFonts w:ascii="Segoe UI" w:hAnsi="Segoe UI"/>
        <w:b/>
        <w:color w:val="FFFFFF" w:themeColor="background1"/>
        <w:sz w:val="20"/>
      </w:rPr>
      <w:tblPr/>
      <w:tcPr>
        <w:tcBorders>
          <w:top w:val="nil"/>
          <w:left w:val="nil"/>
          <w:bottom w:val="single" w:sz="12" w:space="0" w:color="694F08" w:themeColor="background2" w:themeShade="40"/>
          <w:right w:val="nil"/>
          <w:insideH w:val="nil"/>
          <w:insideV w:val="nil"/>
          <w:tl2br w:val="nil"/>
          <w:tr2bl w:val="nil"/>
        </w:tcBorders>
        <w:shd w:val="clear" w:color="auto" w:fill="B68A35"/>
      </w:tcPr>
    </w:tblStylePr>
    <w:tblStylePr w:type="band1Horz">
      <w:rPr>
        <w:rFonts w:ascii="Segoe UI" w:hAnsi="Segoe UI"/>
        <w:color w:val="404040" w:themeColor="text1" w:themeTint="BF"/>
        <w:sz w:val="20"/>
      </w:rPr>
      <w:tblPr/>
      <w:tcPr>
        <w:tcBorders>
          <w:top w:val="nil"/>
          <w:left w:val="nil"/>
          <w:bottom w:val="single" w:sz="4" w:space="0" w:color="694F08" w:themeColor="background2" w:themeShade="40"/>
          <w:right w:val="nil"/>
          <w:insideH w:val="nil"/>
          <w:insideV w:val="nil"/>
        </w:tcBorders>
        <w:shd w:val="clear" w:color="auto" w:fill="F2F2F2" w:themeFill="background1" w:themeFillShade="F2"/>
      </w:tcPr>
    </w:tblStylePr>
    <w:tblStylePr w:type="band2Horz">
      <w:rPr>
        <w:rFonts w:ascii="Segoe UI" w:hAnsi="Segoe UI"/>
        <w:color w:val="404040" w:themeColor="text1" w:themeTint="BF"/>
        <w:sz w:val="20"/>
      </w:rPr>
      <w:tblPr/>
      <w:tcPr>
        <w:tcBorders>
          <w:top w:val="nil"/>
          <w:left w:val="nil"/>
          <w:bottom w:val="single" w:sz="4" w:space="0" w:color="694F08" w:themeColor="background2" w:themeShade="40"/>
          <w:right w:val="nil"/>
          <w:insideH w:val="nil"/>
          <w:insideV w:val="nil"/>
        </w:tcBorders>
      </w:tcPr>
    </w:tblStylePr>
  </w:style>
  <w:style w:type="paragraph" w:customStyle="1" w:styleId="TableName">
    <w:name w:val="Table Name"/>
    <w:basedOn w:val="Normal"/>
    <w:link w:val="TableNameChar"/>
    <w:qFormat/>
    <w:rsid w:val="00EF3C61"/>
    <w:pPr>
      <w:jc w:val="center"/>
    </w:pPr>
    <w:rPr>
      <w:rFonts w:ascii="Segoe UI Semibold" w:hAnsi="Segoe UI Semibold"/>
      <w:color w:val="B68A35"/>
      <w:sz w:val="18"/>
      <w:szCs w:val="18"/>
    </w:rPr>
  </w:style>
  <w:style w:type="character" w:customStyle="1" w:styleId="TableNameChar">
    <w:name w:val="Table Name Char"/>
    <w:basedOn w:val="DefaultParagraphFont"/>
    <w:link w:val="TableName"/>
    <w:rsid w:val="00EF3C61"/>
    <w:rPr>
      <w:rFonts w:ascii="Segoe UI Semibold" w:hAnsi="Segoe UI Semibold"/>
      <w:color w:val="B68A35"/>
      <w:sz w:val="18"/>
      <w:szCs w:val="18"/>
    </w:rPr>
  </w:style>
  <w:style w:type="table" w:styleId="PlainTable4">
    <w:name w:val="Plain Table 4"/>
    <w:basedOn w:val="TableNormal"/>
    <w:uiPriority w:val="44"/>
    <w:rsid w:val="007C5FB5"/>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BodyText">
    <w:name w:val="Body Text"/>
    <w:basedOn w:val="Normal"/>
    <w:link w:val="BodyTextChar"/>
    <w:uiPriority w:val="1"/>
    <w:qFormat/>
    <w:rsid w:val="002B5F8A"/>
    <w:pPr>
      <w:widowControl w:val="0"/>
      <w:autoSpaceDE w:val="0"/>
      <w:autoSpaceDN w:val="0"/>
      <w:spacing w:after="0" w:line="360" w:lineRule="auto"/>
    </w:pPr>
    <w:rPr>
      <w:rFonts w:ascii="Calibri" w:eastAsia="Arial" w:hAnsi="Calibri" w:cs="Arial"/>
      <w:color w:val="auto"/>
      <w:sz w:val="24"/>
      <w:szCs w:val="24"/>
      <w:lang w:bidi="en-US"/>
    </w:rPr>
  </w:style>
  <w:style w:type="character" w:customStyle="1" w:styleId="BodyTextChar">
    <w:name w:val="Body Text Char"/>
    <w:basedOn w:val="DefaultParagraphFont"/>
    <w:link w:val="BodyText"/>
    <w:uiPriority w:val="1"/>
    <w:rsid w:val="002B5F8A"/>
    <w:rPr>
      <w:rFonts w:ascii="Calibri" w:eastAsia="Arial" w:hAnsi="Calibri" w:cs="Arial"/>
      <w:sz w:val="24"/>
      <w:szCs w:val="24"/>
      <w:lang w:bidi="en-US"/>
    </w:rPr>
  </w:style>
  <w:style w:type="paragraph" w:styleId="TableofFigures">
    <w:name w:val="table of figures"/>
    <w:basedOn w:val="Normal"/>
    <w:next w:val="Normal"/>
    <w:uiPriority w:val="99"/>
    <w:unhideWhenUsed/>
    <w:rsid w:val="00F05516"/>
    <w:pPr>
      <w:spacing w:after="0"/>
    </w:pPr>
  </w:style>
  <w:style w:type="paragraph" w:styleId="TOC2">
    <w:name w:val="toc 2"/>
    <w:basedOn w:val="Normal"/>
    <w:next w:val="Normal"/>
    <w:autoRedefine/>
    <w:uiPriority w:val="39"/>
    <w:unhideWhenUsed/>
    <w:rsid w:val="00AD6A48"/>
    <w:pPr>
      <w:tabs>
        <w:tab w:val="left" w:pos="880"/>
        <w:tab w:val="right" w:leader="dot" w:pos="8630"/>
      </w:tabs>
      <w:spacing w:after="100" w:line="259" w:lineRule="auto"/>
      <w:ind w:left="220"/>
    </w:pPr>
    <w:rPr>
      <w:rFonts w:cs="Segoe UI"/>
      <w:noProof/>
      <w:color w:val="auto"/>
      <w:szCs w:val="22"/>
    </w:rPr>
  </w:style>
  <w:style w:type="paragraph" w:styleId="TOC1">
    <w:name w:val="toc 1"/>
    <w:basedOn w:val="Normal"/>
    <w:next w:val="Normal"/>
    <w:autoRedefine/>
    <w:uiPriority w:val="39"/>
    <w:unhideWhenUsed/>
    <w:rsid w:val="00187C7E"/>
    <w:pPr>
      <w:tabs>
        <w:tab w:val="left" w:pos="440"/>
        <w:tab w:val="right" w:leader="dot" w:pos="8630"/>
      </w:tabs>
      <w:spacing w:after="100" w:line="259" w:lineRule="auto"/>
    </w:pPr>
    <w:rPr>
      <w:rFonts w:cs="Segoe UI"/>
      <w:noProof/>
      <w:color w:val="B78A35"/>
      <w:szCs w:val="22"/>
    </w:rPr>
  </w:style>
  <w:style w:type="paragraph" w:styleId="TOC3">
    <w:name w:val="toc 3"/>
    <w:basedOn w:val="Normal"/>
    <w:next w:val="Normal"/>
    <w:autoRedefine/>
    <w:uiPriority w:val="39"/>
    <w:unhideWhenUsed/>
    <w:rsid w:val="004E0928"/>
    <w:pPr>
      <w:spacing w:after="100" w:line="259" w:lineRule="auto"/>
      <w:ind w:left="440"/>
    </w:pPr>
    <w:rPr>
      <w:rFonts w:asciiTheme="minorHAnsi" w:hAnsiTheme="minorHAnsi" w:cs="Times New Roman"/>
      <w:color w:val="auto"/>
      <w:szCs w:val="22"/>
    </w:rPr>
  </w:style>
  <w:style w:type="paragraph" w:styleId="TOC4">
    <w:name w:val="toc 4"/>
    <w:basedOn w:val="Normal"/>
    <w:next w:val="Normal"/>
    <w:autoRedefine/>
    <w:uiPriority w:val="39"/>
    <w:unhideWhenUsed/>
    <w:rsid w:val="004E0928"/>
    <w:pPr>
      <w:bidi/>
      <w:spacing w:after="100" w:line="259" w:lineRule="auto"/>
      <w:ind w:left="660"/>
    </w:pPr>
    <w:rPr>
      <w:rFonts w:asciiTheme="minorHAnsi" w:hAnsiTheme="minorHAnsi"/>
      <w:color w:val="auto"/>
      <w:szCs w:val="22"/>
    </w:rPr>
  </w:style>
  <w:style w:type="paragraph" w:styleId="TOC5">
    <w:name w:val="toc 5"/>
    <w:basedOn w:val="Normal"/>
    <w:next w:val="Normal"/>
    <w:autoRedefine/>
    <w:uiPriority w:val="39"/>
    <w:unhideWhenUsed/>
    <w:rsid w:val="004E0928"/>
    <w:pPr>
      <w:bidi/>
      <w:spacing w:after="100" w:line="259" w:lineRule="auto"/>
      <w:ind w:left="880"/>
    </w:pPr>
    <w:rPr>
      <w:rFonts w:asciiTheme="minorHAnsi" w:hAnsiTheme="minorHAnsi"/>
      <w:color w:val="auto"/>
      <w:szCs w:val="22"/>
    </w:rPr>
  </w:style>
  <w:style w:type="paragraph" w:styleId="TOC6">
    <w:name w:val="toc 6"/>
    <w:basedOn w:val="Normal"/>
    <w:next w:val="Normal"/>
    <w:autoRedefine/>
    <w:uiPriority w:val="39"/>
    <w:unhideWhenUsed/>
    <w:rsid w:val="004E0928"/>
    <w:pPr>
      <w:bidi/>
      <w:spacing w:after="100" w:line="259" w:lineRule="auto"/>
      <w:ind w:left="1100"/>
    </w:pPr>
    <w:rPr>
      <w:rFonts w:asciiTheme="minorHAnsi" w:hAnsiTheme="minorHAnsi"/>
      <w:color w:val="auto"/>
      <w:szCs w:val="22"/>
    </w:rPr>
  </w:style>
  <w:style w:type="paragraph" w:styleId="TOC7">
    <w:name w:val="toc 7"/>
    <w:basedOn w:val="Normal"/>
    <w:next w:val="Normal"/>
    <w:autoRedefine/>
    <w:uiPriority w:val="39"/>
    <w:unhideWhenUsed/>
    <w:rsid w:val="004E0928"/>
    <w:pPr>
      <w:bidi/>
      <w:spacing w:after="100" w:line="259" w:lineRule="auto"/>
      <w:ind w:left="1320"/>
    </w:pPr>
    <w:rPr>
      <w:rFonts w:asciiTheme="minorHAnsi" w:hAnsiTheme="minorHAnsi"/>
      <w:color w:val="auto"/>
      <w:szCs w:val="22"/>
    </w:rPr>
  </w:style>
  <w:style w:type="paragraph" w:styleId="TOC8">
    <w:name w:val="toc 8"/>
    <w:basedOn w:val="Normal"/>
    <w:next w:val="Normal"/>
    <w:autoRedefine/>
    <w:uiPriority w:val="39"/>
    <w:unhideWhenUsed/>
    <w:rsid w:val="004E0928"/>
    <w:pPr>
      <w:bidi/>
      <w:spacing w:after="100" w:line="259" w:lineRule="auto"/>
      <w:ind w:left="1540"/>
    </w:pPr>
    <w:rPr>
      <w:rFonts w:asciiTheme="minorHAnsi" w:hAnsiTheme="minorHAnsi"/>
      <w:color w:val="auto"/>
      <w:szCs w:val="22"/>
    </w:rPr>
  </w:style>
  <w:style w:type="paragraph" w:styleId="TOC9">
    <w:name w:val="toc 9"/>
    <w:basedOn w:val="Normal"/>
    <w:next w:val="Normal"/>
    <w:autoRedefine/>
    <w:uiPriority w:val="39"/>
    <w:unhideWhenUsed/>
    <w:rsid w:val="004E0928"/>
    <w:pPr>
      <w:bidi/>
      <w:spacing w:after="100" w:line="259" w:lineRule="auto"/>
      <w:ind w:left="1760"/>
    </w:pPr>
    <w:rPr>
      <w:rFonts w:asciiTheme="minorHAnsi" w:hAnsiTheme="minorHAnsi"/>
      <w:color w:val="auto"/>
      <w:szCs w:val="22"/>
    </w:rPr>
  </w:style>
  <w:style w:type="paragraph" w:styleId="CommentText">
    <w:name w:val="annotation text"/>
    <w:basedOn w:val="Normal"/>
    <w:link w:val="CommentTextChar"/>
    <w:uiPriority w:val="99"/>
    <w:semiHidden/>
    <w:unhideWhenUsed/>
    <w:rsid w:val="00C915E9"/>
    <w:pPr>
      <w:widowControl w:val="0"/>
      <w:autoSpaceDE w:val="0"/>
      <w:autoSpaceDN w:val="0"/>
      <w:spacing w:after="0"/>
    </w:pPr>
    <w:rPr>
      <w:rFonts w:ascii="Calibri" w:eastAsia="Arial" w:hAnsi="Calibri" w:cs="Arial"/>
      <w:color w:val="auto"/>
      <w:sz w:val="20"/>
      <w:szCs w:val="20"/>
      <w:lang w:bidi="en-US"/>
    </w:rPr>
  </w:style>
  <w:style w:type="character" w:customStyle="1" w:styleId="CommentTextChar">
    <w:name w:val="Comment Text Char"/>
    <w:basedOn w:val="DefaultParagraphFont"/>
    <w:link w:val="CommentText"/>
    <w:uiPriority w:val="99"/>
    <w:semiHidden/>
    <w:rsid w:val="00C915E9"/>
    <w:rPr>
      <w:rFonts w:ascii="Calibri" w:eastAsia="Arial" w:hAnsi="Calibri" w:cs="Arial"/>
      <w:sz w:val="20"/>
      <w:szCs w:val="20"/>
      <w:lang w:bidi="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406147841">
      <w:bodyDiv w:val="1"/>
      <w:marLeft w:val="0"/>
      <w:marRight w:val="0"/>
      <w:marTop w:val="0"/>
      <w:marBottom w:val="0"/>
      <w:divBdr>
        <w:top w:val="none" w:sz="0" w:space="0" w:color="auto"/>
        <w:left w:val="none" w:sz="0" w:space="0" w:color="auto"/>
        <w:bottom w:val="none" w:sz="0" w:space="0" w:color="auto"/>
        <w:right w:val="none" w:sz="0" w:space="0" w:color="auto"/>
      </w:divBdr>
    </w:div>
    <w:div w:id="832256799">
      <w:bodyDiv w:val="1"/>
      <w:marLeft w:val="0"/>
      <w:marRight w:val="0"/>
      <w:marTop w:val="0"/>
      <w:marBottom w:val="0"/>
      <w:divBdr>
        <w:top w:val="none" w:sz="0" w:space="0" w:color="auto"/>
        <w:left w:val="none" w:sz="0" w:space="0" w:color="auto"/>
        <w:bottom w:val="none" w:sz="0" w:space="0" w:color="auto"/>
        <w:right w:val="none" w:sz="0" w:space="0" w:color="auto"/>
      </w:divBdr>
    </w:div>
    <w:div w:id="1076124034">
      <w:bodyDiv w:val="1"/>
      <w:marLeft w:val="0"/>
      <w:marRight w:val="0"/>
      <w:marTop w:val="0"/>
      <w:marBottom w:val="0"/>
      <w:divBdr>
        <w:top w:val="none" w:sz="0" w:space="0" w:color="auto"/>
        <w:left w:val="none" w:sz="0" w:space="0" w:color="auto"/>
        <w:bottom w:val="none" w:sz="0" w:space="0" w:color="auto"/>
        <w:right w:val="none" w:sz="0" w:space="0" w:color="auto"/>
      </w:divBdr>
    </w:div>
    <w:div w:id="1151141128">
      <w:bodyDiv w:val="1"/>
      <w:marLeft w:val="0"/>
      <w:marRight w:val="0"/>
      <w:marTop w:val="0"/>
      <w:marBottom w:val="0"/>
      <w:divBdr>
        <w:top w:val="none" w:sz="0" w:space="0" w:color="auto"/>
        <w:left w:val="none" w:sz="0" w:space="0" w:color="auto"/>
        <w:bottom w:val="none" w:sz="0" w:space="0" w:color="auto"/>
        <w:right w:val="none" w:sz="0" w:space="0" w:color="auto"/>
      </w:divBdr>
    </w:div>
    <w:div w:id="1600913603">
      <w:bodyDiv w:val="1"/>
      <w:marLeft w:val="0"/>
      <w:marRight w:val="0"/>
      <w:marTop w:val="0"/>
      <w:marBottom w:val="0"/>
      <w:divBdr>
        <w:top w:val="none" w:sz="0" w:space="0" w:color="auto"/>
        <w:left w:val="none" w:sz="0" w:space="0" w:color="auto"/>
        <w:bottom w:val="none" w:sz="0" w:space="0" w:color="auto"/>
        <w:right w:val="none" w:sz="0" w:space="0" w:color="auto"/>
      </w:divBdr>
    </w:div>
    <w:div w:id="20124419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3.xml"/><Relationship Id="rId18" Type="http://schemas.openxmlformats.org/officeDocument/2006/relationships/diagramLayout" Target="diagrams/layout1.xml"/><Relationship Id="rId26" Type="http://schemas.openxmlformats.org/officeDocument/2006/relationships/chart" Target="charts/chart2.xml"/><Relationship Id="rId39" Type="http://schemas.openxmlformats.org/officeDocument/2006/relationships/image" Target="media/image13.png"/><Relationship Id="rId21" Type="http://schemas.microsoft.com/office/2007/relationships/diagramDrawing" Target="diagrams/drawing1.xml"/><Relationship Id="rId34" Type="http://schemas.openxmlformats.org/officeDocument/2006/relationships/chart" Target="charts/chart10.xml"/><Relationship Id="rId42" Type="http://schemas.openxmlformats.org/officeDocument/2006/relationships/image" Target="media/image16.png"/><Relationship Id="rId47" Type="http://schemas.openxmlformats.org/officeDocument/2006/relationships/chart" Target="charts/chart14.xml"/><Relationship Id="rId50" Type="http://schemas.openxmlformats.org/officeDocument/2006/relationships/image" Target="media/image18.png"/><Relationship Id="rId55" Type="http://schemas.openxmlformats.org/officeDocument/2006/relationships/image" Target="media/image23.jpeg"/><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hyperlink" Target="https://www.who.int/hrh/documents/brief_nhwa_handbook/en/" TargetMode="External"/><Relationship Id="rId29" Type="http://schemas.openxmlformats.org/officeDocument/2006/relationships/chart" Target="charts/chart5.xml"/><Relationship Id="rId11" Type="http://schemas.openxmlformats.org/officeDocument/2006/relationships/footer" Target="footer1.xml"/><Relationship Id="rId24" Type="http://schemas.openxmlformats.org/officeDocument/2006/relationships/image" Target="media/image8.png"/><Relationship Id="rId32" Type="http://schemas.openxmlformats.org/officeDocument/2006/relationships/chart" Target="charts/chart8.xml"/><Relationship Id="rId37" Type="http://schemas.openxmlformats.org/officeDocument/2006/relationships/image" Target="media/image11.png"/><Relationship Id="rId40" Type="http://schemas.openxmlformats.org/officeDocument/2006/relationships/image" Target="media/image14.png"/><Relationship Id="rId45" Type="http://schemas.openxmlformats.org/officeDocument/2006/relationships/chart" Target="charts/chart12.xml"/><Relationship Id="rId53" Type="http://schemas.openxmlformats.org/officeDocument/2006/relationships/image" Target="media/image21.png"/><Relationship Id="rId58" Type="http://schemas.openxmlformats.org/officeDocument/2006/relationships/customXml" Target="../customXml/item2.xml"/><Relationship Id="rId5" Type="http://schemas.openxmlformats.org/officeDocument/2006/relationships/webSettings" Target="webSettings.xml"/><Relationship Id="rId61" Type="http://schemas.openxmlformats.org/officeDocument/2006/relationships/customXml" Target="../customXml/item5.xml"/><Relationship Id="rId19" Type="http://schemas.openxmlformats.org/officeDocument/2006/relationships/diagramQuickStyle" Target="diagrams/quickStyle1.xml"/><Relationship Id="rId14" Type="http://schemas.openxmlformats.org/officeDocument/2006/relationships/footer" Target="footer3.xml"/><Relationship Id="rId22" Type="http://schemas.openxmlformats.org/officeDocument/2006/relationships/image" Target="media/image6.png"/><Relationship Id="rId27" Type="http://schemas.openxmlformats.org/officeDocument/2006/relationships/chart" Target="charts/chart3.xml"/><Relationship Id="rId30" Type="http://schemas.openxmlformats.org/officeDocument/2006/relationships/chart" Target="charts/chart6.xml"/><Relationship Id="rId35" Type="http://schemas.openxmlformats.org/officeDocument/2006/relationships/image" Target="media/image9.png"/><Relationship Id="rId43" Type="http://schemas.openxmlformats.org/officeDocument/2006/relationships/image" Target="media/image17.png"/><Relationship Id="rId48" Type="http://schemas.openxmlformats.org/officeDocument/2006/relationships/chart" Target="charts/chart15.xml"/><Relationship Id="rId56" Type="http://schemas.openxmlformats.org/officeDocument/2006/relationships/fontTable" Target="fontTable.xml"/><Relationship Id="rId8" Type="http://schemas.openxmlformats.org/officeDocument/2006/relationships/image" Target="media/image3.jpeg"/><Relationship Id="rId51" Type="http://schemas.openxmlformats.org/officeDocument/2006/relationships/image" Target="media/image19.png"/><Relationship Id="rId3" Type="http://schemas.openxmlformats.org/officeDocument/2006/relationships/styles" Target="styles.xml"/><Relationship Id="rId12" Type="http://schemas.openxmlformats.org/officeDocument/2006/relationships/footer" Target="footer2.xml"/><Relationship Id="rId17" Type="http://schemas.openxmlformats.org/officeDocument/2006/relationships/diagramData" Target="diagrams/data1.xml"/><Relationship Id="rId25" Type="http://schemas.openxmlformats.org/officeDocument/2006/relationships/chart" Target="charts/chart1.xml"/><Relationship Id="rId33" Type="http://schemas.openxmlformats.org/officeDocument/2006/relationships/chart" Target="charts/chart9.xml"/><Relationship Id="rId38" Type="http://schemas.openxmlformats.org/officeDocument/2006/relationships/image" Target="media/image12.png"/><Relationship Id="rId46" Type="http://schemas.openxmlformats.org/officeDocument/2006/relationships/chart" Target="charts/chart13.xml"/><Relationship Id="rId59" Type="http://schemas.openxmlformats.org/officeDocument/2006/relationships/customXml" Target="../customXml/item3.xml"/><Relationship Id="rId20" Type="http://schemas.openxmlformats.org/officeDocument/2006/relationships/diagramColors" Target="diagrams/colors1.xml"/><Relationship Id="rId41" Type="http://schemas.openxmlformats.org/officeDocument/2006/relationships/image" Target="media/image15.png"/><Relationship Id="rId54" Type="http://schemas.openxmlformats.org/officeDocument/2006/relationships/image" Target="media/image22.jpeg"/><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image" Target="media/image5.jpeg"/><Relationship Id="rId23" Type="http://schemas.openxmlformats.org/officeDocument/2006/relationships/image" Target="media/image7.png"/><Relationship Id="rId28" Type="http://schemas.openxmlformats.org/officeDocument/2006/relationships/chart" Target="charts/chart4.xml"/><Relationship Id="rId36" Type="http://schemas.openxmlformats.org/officeDocument/2006/relationships/image" Target="media/image10.png"/><Relationship Id="rId49" Type="http://schemas.openxmlformats.org/officeDocument/2006/relationships/chart" Target="charts/chart16.xml"/><Relationship Id="rId57" Type="http://schemas.openxmlformats.org/officeDocument/2006/relationships/theme" Target="theme/theme1.xml"/><Relationship Id="rId10" Type="http://schemas.openxmlformats.org/officeDocument/2006/relationships/header" Target="header2.xml"/><Relationship Id="rId31" Type="http://schemas.openxmlformats.org/officeDocument/2006/relationships/chart" Target="charts/chart7.xml"/><Relationship Id="rId44" Type="http://schemas.openxmlformats.org/officeDocument/2006/relationships/chart" Target="charts/chart11.xml"/><Relationship Id="rId52" Type="http://schemas.openxmlformats.org/officeDocument/2006/relationships/image" Target="media/image20.png"/><Relationship Id="rId60"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header" Target="header1.xml"/></Relationships>
</file>

<file path=word/_rels/header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image" Target="media/image4.png"/></Relationships>
</file>

<file path=word/_rels/numbering.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image" Target="media/image1.pn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package" Target="../embeddings/Microsoft_Excel_Worksheet15.xlsx"/><Relationship Id="rId2" Type="http://schemas.microsoft.com/office/2011/relationships/chartColorStyle" Target="colors16.xml"/><Relationship Id="rId1" Type="http://schemas.microsoft.com/office/2011/relationships/chartStyle" Target="style16.xm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manualLayout>
          <c:layoutTarget val="inner"/>
          <c:xMode val="edge"/>
          <c:yMode val="edge"/>
          <c:x val="7.2923306744513555E-2"/>
          <c:y val="0.15380952380952381"/>
          <c:w val="0.88034558677992913"/>
          <c:h val="0.67230689913760777"/>
        </c:manualLayout>
      </c:layout>
      <c:barChart>
        <c:barDir val="col"/>
        <c:grouping val="clustered"/>
        <c:varyColors val="0"/>
        <c:ser>
          <c:idx val="0"/>
          <c:order val="0"/>
          <c:tx>
            <c:strRef>
              <c:f>Sheet1!$B$1</c:f>
              <c:strCache>
                <c:ptCount val="1"/>
                <c:pt idx="0">
                  <c:v>Total Values</c:v>
                </c:pt>
              </c:strCache>
            </c:strRef>
          </c:tx>
          <c:spPr>
            <a:gradFill rotWithShape="1">
              <a:gsLst>
                <a:gs pos="36000">
                  <a:srgbClr val="D6B470"/>
                </a:gs>
                <a:gs pos="35000">
                  <a:srgbClr val="D6B470"/>
                </a:gs>
                <a:gs pos="37000">
                  <a:srgbClr val="A67F30"/>
                </a:gs>
              </a:gsLst>
              <a:lin ang="2700000" scaled="0"/>
            </a:gra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effectLst/>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24345</c:v>
                </c:pt>
                <c:pt idx="1">
                  <c:v>6273</c:v>
                </c:pt>
                <c:pt idx="2">
                  <c:v>8469</c:v>
                </c:pt>
                <c:pt idx="3">
                  <c:v>55158</c:v>
                </c:pt>
                <c:pt idx="4">
                  <c:v>23876</c:v>
                </c:pt>
              </c:numCache>
            </c:numRef>
          </c:val>
          <c:extLst xmlns:c16r2="http://schemas.microsoft.com/office/drawing/2015/06/chart">
            <c:ext xmlns:c16="http://schemas.microsoft.com/office/drawing/2014/chart" uri="{C3380CC4-5D6E-409C-BE32-E72D297353CC}">
              <c16:uniqueId val="{00000000-D01D-4AC2-9650-73854967CA19}"/>
            </c:ext>
          </c:extLst>
        </c:ser>
        <c:dLbls>
          <c:showLegendKey val="0"/>
          <c:showVal val="0"/>
          <c:showCatName val="0"/>
          <c:showSerName val="0"/>
          <c:showPercent val="0"/>
          <c:showBubbleSize val="0"/>
        </c:dLbls>
        <c:gapWidth val="247"/>
        <c:axId val="-1665033152"/>
        <c:axId val="-1665038592"/>
      </c:barChart>
      <c:lineChart>
        <c:grouping val="standard"/>
        <c:varyColors val="0"/>
        <c:ser>
          <c:idx val="1"/>
          <c:order val="1"/>
          <c:tx>
            <c:strRef>
              <c:f>Sheet1!$C$1</c:f>
              <c:strCache>
                <c:ptCount val="1"/>
                <c:pt idx="0">
                  <c:v>per 10k pop values</c:v>
                </c:pt>
              </c:strCache>
            </c:strRef>
          </c:tx>
          <c:spPr>
            <a:ln w="31750" cap="rnd">
              <a:solidFill>
                <a:schemeClr val="accent4">
                  <a:lumMod val="75000"/>
                </a:schemeClr>
              </a:solidFill>
              <a:round/>
            </a:ln>
            <a:effectLst/>
          </c:spPr>
          <c:marker>
            <c:symbol val="none"/>
          </c:marker>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pt idx="0">
                  <c:v>26</c:v>
                </c:pt>
                <c:pt idx="1">
                  <c:v>7</c:v>
                </c:pt>
                <c:pt idx="2">
                  <c:v>9</c:v>
                </c:pt>
                <c:pt idx="3">
                  <c:v>59</c:v>
                </c:pt>
                <c:pt idx="4">
                  <c:v>25</c:v>
                </c:pt>
              </c:numCache>
            </c:numRef>
          </c:val>
          <c:smooth val="0"/>
          <c:extLst xmlns:c16r2="http://schemas.microsoft.com/office/drawing/2015/06/chart">
            <c:ext xmlns:c16="http://schemas.microsoft.com/office/drawing/2014/chart" uri="{C3380CC4-5D6E-409C-BE32-E72D297353CC}">
              <c16:uniqueId val="{00000001-D01D-4AC2-9650-73854967CA19}"/>
            </c:ext>
          </c:extLst>
        </c:ser>
        <c:dLbls>
          <c:showLegendKey val="0"/>
          <c:showVal val="0"/>
          <c:showCatName val="0"/>
          <c:showSerName val="0"/>
          <c:showPercent val="0"/>
          <c:showBubbleSize val="0"/>
        </c:dLbls>
        <c:marker val="1"/>
        <c:smooth val="0"/>
        <c:axId val="-1665032064"/>
        <c:axId val="-1665039136"/>
      </c:lineChart>
      <c:catAx>
        <c:axId val="-1665033152"/>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effectLst/>
                <a:latin typeface="Segoe UI" panose="020B0502040204020203" pitchFamily="34" charset="0"/>
                <a:ea typeface="+mn-ea"/>
                <a:cs typeface="Segoe UI" panose="020B0502040204020203" pitchFamily="34" charset="0"/>
              </a:defRPr>
            </a:pPr>
            <a:endParaRPr lang="en-US"/>
          </a:p>
        </c:txPr>
        <c:crossAx val="-1665038592"/>
        <c:crosses val="autoZero"/>
        <c:auto val="1"/>
        <c:lblAlgn val="ctr"/>
        <c:lblOffset val="100"/>
        <c:noMultiLvlLbl val="0"/>
      </c:catAx>
      <c:valAx>
        <c:axId val="-1665038592"/>
        <c:scaling>
          <c:orientation val="minMax"/>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effectLst/>
                <a:latin typeface="Segoe UI" panose="020B0502040204020203" pitchFamily="34" charset="0"/>
                <a:ea typeface="+mn-ea"/>
                <a:cs typeface="Segoe UI" panose="020B0502040204020203" pitchFamily="34" charset="0"/>
              </a:defRPr>
            </a:pPr>
            <a:endParaRPr lang="en-US"/>
          </a:p>
        </c:txPr>
        <c:crossAx val="-1665033152"/>
        <c:crosses val="autoZero"/>
        <c:crossBetween val="between"/>
      </c:valAx>
      <c:valAx>
        <c:axId val="-1665039136"/>
        <c:scaling>
          <c:orientation val="minMax"/>
        </c:scaling>
        <c:delete val="0"/>
        <c:axPos val="r"/>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effectLst/>
                <a:latin typeface="Segoe UI" panose="020B0502040204020203" pitchFamily="34" charset="0"/>
                <a:ea typeface="+mn-ea"/>
                <a:cs typeface="Segoe UI" panose="020B0502040204020203" pitchFamily="34" charset="0"/>
              </a:defRPr>
            </a:pPr>
            <a:endParaRPr lang="en-US"/>
          </a:p>
        </c:txPr>
        <c:crossAx val="-1665032064"/>
        <c:crosses val="max"/>
        <c:crossBetween val="between"/>
      </c:valAx>
      <c:catAx>
        <c:axId val="-1665032064"/>
        <c:scaling>
          <c:orientation val="minMax"/>
        </c:scaling>
        <c:delete val="1"/>
        <c:axPos val="b"/>
        <c:numFmt formatCode="General" sourceLinked="1"/>
        <c:majorTickMark val="none"/>
        <c:minorTickMark val="none"/>
        <c:tickLblPos val="nextTo"/>
        <c:crossAx val="-1665039136"/>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effectLst/>
              <a:latin typeface="Segoe UI" panose="020B0502040204020203" pitchFamily="34" charset="0"/>
              <a:ea typeface="+mn-ea"/>
              <a:cs typeface="Segoe UI" panose="020B0502040204020203" pitchFamily="34" charset="0"/>
            </a:defRPr>
          </a:pPr>
          <a:endParaRPr lang="en-US"/>
        </a:p>
      </c:txPr>
    </c:legend>
    <c:plotVisOnly val="1"/>
    <c:dispBlanksAs val="gap"/>
    <c:showDLblsOverMax val="0"/>
  </c:chart>
  <c:spPr>
    <a:solidFill>
      <a:schemeClr val="bg1"/>
    </a:solidFill>
    <a:ln w="9525" cap="flat" cmpd="sng" algn="ctr">
      <a:noFill/>
      <a:round/>
    </a:ln>
    <a:effectLst/>
  </c:spPr>
  <c:txPr>
    <a:bodyPr anchor="ctr" anchorCtr="0"/>
    <a:lstStyle/>
    <a:p>
      <a:pPr>
        <a:defRPr>
          <a:solidFill>
            <a:schemeClr val="tx1">
              <a:lumMod val="75000"/>
              <a:lumOff val="25000"/>
            </a:schemeClr>
          </a:solidFill>
          <a:effectLst/>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stacked"/>
        <c:varyColors val="0"/>
        <c:ser>
          <c:idx val="0"/>
          <c:order val="0"/>
          <c:tx>
            <c:strRef>
              <c:f>Sheet1!$B$1</c:f>
              <c:strCache>
                <c:ptCount val="1"/>
                <c:pt idx="0">
                  <c:v>Series 1</c:v>
                </c:pt>
              </c:strCache>
            </c:strRef>
          </c:tx>
          <c:spPr>
            <a:gradFill rotWithShape="1">
              <a:gsLst>
                <a:gs pos="36000">
                  <a:srgbClr val="B68A35"/>
                </a:gs>
                <a:gs pos="35000">
                  <a:srgbClr val="D6B470"/>
                </a:gs>
              </a:gsLst>
              <a:lin ang="2700000" scaled="0"/>
            </a:gradFill>
            <a:ln w="9525" cap="flat" cmpd="sng" algn="ctr">
              <a:noFill/>
              <a:round/>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9757</c:v>
                </c:pt>
                <c:pt idx="1">
                  <c:v>2149</c:v>
                </c:pt>
                <c:pt idx="2">
                  <c:v>4119</c:v>
                </c:pt>
                <c:pt idx="3">
                  <c:v>27652</c:v>
                </c:pt>
                <c:pt idx="4">
                  <c:v>9494</c:v>
                </c:pt>
              </c:numCache>
            </c:numRef>
          </c:val>
          <c:extLst xmlns:c16r2="http://schemas.microsoft.com/office/drawing/2015/06/chart">
            <c:ext xmlns:c16="http://schemas.microsoft.com/office/drawing/2014/chart" uri="{C3380CC4-5D6E-409C-BE32-E72D297353CC}">
              <c16:uniqueId val="{00000000-56B0-4C01-AFBF-046C3DE6C724}"/>
            </c:ext>
          </c:extLst>
        </c:ser>
        <c:ser>
          <c:idx val="1"/>
          <c:order val="1"/>
          <c:tx>
            <c:strRef>
              <c:f>Sheet1!$C$1</c:f>
              <c:strCache>
                <c:ptCount val="1"/>
                <c:pt idx="0">
                  <c:v>Series 2</c:v>
                </c:pt>
              </c:strCache>
            </c:strRef>
          </c:tx>
          <c:spPr>
            <a:gradFill rotWithShape="1">
              <a:gsLst>
                <a:gs pos="0">
                  <a:schemeClr val="accent1">
                    <a:shade val="76000"/>
                    <a:lumMod val="110000"/>
                    <a:satMod val="105000"/>
                    <a:tint val="67000"/>
                  </a:schemeClr>
                </a:gs>
                <a:gs pos="50000">
                  <a:schemeClr val="accent1">
                    <a:shade val="76000"/>
                    <a:lumMod val="105000"/>
                    <a:satMod val="103000"/>
                    <a:tint val="73000"/>
                  </a:schemeClr>
                </a:gs>
                <a:gs pos="100000">
                  <a:schemeClr val="accent1">
                    <a:shade val="76000"/>
                    <a:lumMod val="105000"/>
                    <a:satMod val="109000"/>
                    <a:tint val="81000"/>
                  </a:schemeClr>
                </a:gs>
              </a:gsLst>
              <a:lin ang="5400000" scaled="0"/>
            </a:gradFill>
            <a:ln w="9525" cap="flat" cmpd="sng" algn="ctr">
              <a:solidFill>
                <a:schemeClr val="accent1">
                  <a:shade val="76000"/>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numCache>
            </c:numRef>
          </c:val>
          <c:extLst xmlns:c16r2="http://schemas.microsoft.com/office/drawing/2015/06/chart">
            <c:ext xmlns:c16="http://schemas.microsoft.com/office/drawing/2014/chart" uri="{C3380CC4-5D6E-409C-BE32-E72D297353CC}">
              <c16:uniqueId val="{00000001-56B0-4C01-AFBF-046C3DE6C724}"/>
            </c:ext>
          </c:extLst>
        </c:ser>
        <c:ser>
          <c:idx val="2"/>
          <c:order val="2"/>
          <c:tx>
            <c:strRef>
              <c:f>Sheet1!$D$1</c:f>
              <c:strCache>
                <c:ptCount val="1"/>
                <c:pt idx="0">
                  <c:v>Series 3</c:v>
                </c:pt>
              </c:strCache>
            </c:strRef>
          </c:tx>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Sheet1!$D$2:$D$6</c:f>
              <c:numCache>
                <c:formatCode>General</c:formatCode>
                <c:ptCount val="5"/>
              </c:numCache>
            </c:numRef>
          </c:val>
          <c:extLst xmlns:c16r2="http://schemas.microsoft.com/office/drawing/2015/06/chart">
            <c:ext xmlns:c16="http://schemas.microsoft.com/office/drawing/2014/chart" uri="{C3380CC4-5D6E-409C-BE32-E72D297353CC}">
              <c16:uniqueId val="{00000002-56B0-4C01-AFBF-046C3DE6C724}"/>
            </c:ext>
          </c:extLst>
        </c:ser>
        <c:ser>
          <c:idx val="3"/>
          <c:order val="3"/>
          <c:tx>
            <c:strRef>
              <c:f>Sheet1!$E$1</c:f>
              <c:strCache>
                <c:ptCount val="1"/>
                <c:pt idx="0">
                  <c:v>Series 4</c:v>
                </c:pt>
              </c:strCache>
            </c:strRef>
          </c:tx>
          <c:spPr>
            <a:gradFill rotWithShape="1">
              <a:gsLst>
                <a:gs pos="0">
                  <a:schemeClr val="accent1">
                    <a:tint val="77000"/>
                    <a:lumMod val="110000"/>
                    <a:satMod val="105000"/>
                    <a:tint val="67000"/>
                  </a:schemeClr>
                </a:gs>
                <a:gs pos="50000">
                  <a:schemeClr val="accent1">
                    <a:tint val="77000"/>
                    <a:lumMod val="105000"/>
                    <a:satMod val="103000"/>
                    <a:tint val="73000"/>
                  </a:schemeClr>
                </a:gs>
                <a:gs pos="100000">
                  <a:schemeClr val="accent1">
                    <a:tint val="77000"/>
                    <a:lumMod val="105000"/>
                    <a:satMod val="109000"/>
                    <a:tint val="81000"/>
                  </a:schemeClr>
                </a:gs>
              </a:gsLst>
              <a:lin ang="5400000" scaled="0"/>
            </a:gradFill>
            <a:ln w="9525" cap="flat" cmpd="sng" algn="ctr">
              <a:solidFill>
                <a:schemeClr val="accent1">
                  <a:tint val="77000"/>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Sheet1!$E$2:$E$6</c:f>
              <c:numCache>
                <c:formatCode>General</c:formatCode>
                <c:ptCount val="5"/>
              </c:numCache>
            </c:numRef>
          </c:val>
          <c:extLst xmlns:c16r2="http://schemas.microsoft.com/office/drawing/2015/06/chart">
            <c:ext xmlns:c16="http://schemas.microsoft.com/office/drawing/2014/chart" uri="{C3380CC4-5D6E-409C-BE32-E72D297353CC}">
              <c16:uniqueId val="{00000003-56B0-4C01-AFBF-046C3DE6C724}"/>
            </c:ext>
          </c:extLst>
        </c:ser>
        <c:ser>
          <c:idx val="4"/>
          <c:order val="4"/>
          <c:tx>
            <c:strRef>
              <c:f>Sheet1!$F$1</c:f>
              <c:strCache>
                <c:ptCount val="1"/>
                <c:pt idx="0">
                  <c:v>Series 5</c:v>
                </c:pt>
              </c:strCache>
            </c:strRef>
          </c:tx>
          <c:spPr>
            <a:gradFill rotWithShape="1">
              <a:gsLst>
                <a:gs pos="0">
                  <a:schemeClr val="accent1">
                    <a:tint val="54000"/>
                    <a:lumMod val="110000"/>
                    <a:satMod val="105000"/>
                    <a:tint val="67000"/>
                  </a:schemeClr>
                </a:gs>
                <a:gs pos="50000">
                  <a:schemeClr val="accent1">
                    <a:tint val="54000"/>
                    <a:lumMod val="105000"/>
                    <a:satMod val="103000"/>
                    <a:tint val="73000"/>
                  </a:schemeClr>
                </a:gs>
                <a:gs pos="100000">
                  <a:schemeClr val="accent1">
                    <a:tint val="54000"/>
                    <a:lumMod val="105000"/>
                    <a:satMod val="109000"/>
                    <a:tint val="81000"/>
                  </a:schemeClr>
                </a:gs>
              </a:gsLst>
              <a:lin ang="5400000" scaled="0"/>
            </a:gradFill>
            <a:ln w="9525" cap="flat" cmpd="sng" algn="ctr">
              <a:solidFill>
                <a:schemeClr val="accent1">
                  <a:tint val="54000"/>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Sheet1!$F$2:$F$6</c:f>
              <c:numCache>
                <c:formatCode>General</c:formatCode>
                <c:ptCount val="5"/>
              </c:numCache>
            </c:numRef>
          </c:val>
          <c:extLst xmlns:c16r2="http://schemas.microsoft.com/office/drawing/2015/06/chart">
            <c:ext xmlns:c16="http://schemas.microsoft.com/office/drawing/2014/chart" uri="{C3380CC4-5D6E-409C-BE32-E72D297353CC}">
              <c16:uniqueId val="{00000004-56B0-4C01-AFBF-046C3DE6C724}"/>
            </c:ext>
          </c:extLst>
        </c:ser>
        <c:dLbls>
          <c:showLegendKey val="0"/>
          <c:showVal val="0"/>
          <c:showCatName val="0"/>
          <c:showSerName val="0"/>
          <c:showPercent val="0"/>
          <c:showBubbleSize val="0"/>
        </c:dLbls>
        <c:gapWidth val="150"/>
        <c:overlap val="100"/>
        <c:axId val="-1665030976"/>
        <c:axId val="-1665030432"/>
      </c:barChart>
      <c:catAx>
        <c:axId val="-1665030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0432"/>
        <c:crosses val="autoZero"/>
        <c:auto val="1"/>
        <c:lblAlgn val="ctr"/>
        <c:lblOffset val="100"/>
        <c:noMultiLvlLbl val="0"/>
      </c:catAx>
      <c:valAx>
        <c:axId val="-16650304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097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stacked"/>
        <c:varyColors val="0"/>
        <c:ser>
          <c:idx val="0"/>
          <c:order val="0"/>
          <c:tx>
            <c:strRef>
              <c:f>Sheet1!$B$1</c:f>
              <c:strCache>
                <c:ptCount val="1"/>
                <c:pt idx="0">
                  <c:v>Series 1</c:v>
                </c:pt>
              </c:strCache>
            </c:strRef>
          </c:tx>
          <c:spPr>
            <a:gradFill rotWithShape="1">
              <a:gsLst>
                <a:gs pos="36000">
                  <a:srgbClr val="D6B470"/>
                </a:gs>
                <a:gs pos="38000">
                  <a:srgbClr val="A67F30"/>
                </a:gs>
              </a:gsLst>
              <a:lin ang="2700000" scaled="0"/>
            </a:gradFill>
            <a:ln w="9525" cap="flat" cmpd="sng" algn="ctr">
              <a:noFill/>
              <a:round/>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9203</c:v>
                </c:pt>
                <c:pt idx="1">
                  <c:v>2322</c:v>
                </c:pt>
                <c:pt idx="2">
                  <c:v>1424</c:v>
                </c:pt>
                <c:pt idx="3">
                  <c:v>17674</c:v>
                </c:pt>
                <c:pt idx="4">
                  <c:v>8787</c:v>
                </c:pt>
              </c:numCache>
            </c:numRef>
          </c:val>
          <c:extLst xmlns:c16r2="http://schemas.microsoft.com/office/drawing/2015/06/chart">
            <c:ext xmlns:c16="http://schemas.microsoft.com/office/drawing/2014/chart" uri="{C3380CC4-5D6E-409C-BE32-E72D297353CC}">
              <c16:uniqueId val="{00000000-9834-41B2-A9FA-A913E517C1A0}"/>
            </c:ext>
          </c:extLst>
        </c:ser>
        <c:ser>
          <c:idx val="1"/>
          <c:order val="1"/>
          <c:tx>
            <c:strRef>
              <c:f>Sheet1!$C$1</c:f>
              <c:strCache>
                <c:ptCount val="1"/>
                <c:pt idx="0">
                  <c:v>Series 2</c:v>
                </c:pt>
              </c:strCache>
            </c:strRef>
          </c:tx>
          <c:spPr>
            <a:gradFill rotWithShape="1">
              <a:gsLst>
                <a:gs pos="0">
                  <a:schemeClr val="accent1">
                    <a:shade val="76000"/>
                    <a:lumMod val="110000"/>
                    <a:satMod val="105000"/>
                    <a:tint val="67000"/>
                  </a:schemeClr>
                </a:gs>
                <a:gs pos="50000">
                  <a:schemeClr val="accent1">
                    <a:shade val="76000"/>
                    <a:lumMod val="105000"/>
                    <a:satMod val="103000"/>
                    <a:tint val="73000"/>
                  </a:schemeClr>
                </a:gs>
                <a:gs pos="100000">
                  <a:schemeClr val="accent1">
                    <a:shade val="76000"/>
                    <a:lumMod val="105000"/>
                    <a:satMod val="109000"/>
                    <a:tint val="81000"/>
                  </a:schemeClr>
                </a:gs>
              </a:gsLst>
              <a:lin ang="5400000" scaled="0"/>
            </a:gradFill>
            <a:ln w="9525" cap="flat" cmpd="sng" algn="ctr">
              <a:solidFill>
                <a:schemeClr val="accent1">
                  <a:shade val="76000"/>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numCache>
            </c:numRef>
          </c:val>
          <c:extLst xmlns:c16r2="http://schemas.microsoft.com/office/drawing/2015/06/chart">
            <c:ext xmlns:c16="http://schemas.microsoft.com/office/drawing/2014/chart" uri="{C3380CC4-5D6E-409C-BE32-E72D297353CC}">
              <c16:uniqueId val="{00000001-9834-41B2-A9FA-A913E517C1A0}"/>
            </c:ext>
          </c:extLst>
        </c:ser>
        <c:ser>
          <c:idx val="2"/>
          <c:order val="2"/>
          <c:tx>
            <c:strRef>
              <c:f>Sheet1!$D$1</c:f>
              <c:strCache>
                <c:ptCount val="1"/>
                <c:pt idx="0">
                  <c:v>Series 3</c:v>
                </c:pt>
              </c:strCache>
            </c:strRef>
          </c:tx>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Sheet1!$D$2:$D$6</c:f>
              <c:numCache>
                <c:formatCode>General</c:formatCode>
                <c:ptCount val="5"/>
              </c:numCache>
            </c:numRef>
          </c:val>
          <c:extLst xmlns:c16r2="http://schemas.microsoft.com/office/drawing/2015/06/chart">
            <c:ext xmlns:c16="http://schemas.microsoft.com/office/drawing/2014/chart" uri="{C3380CC4-5D6E-409C-BE32-E72D297353CC}">
              <c16:uniqueId val="{00000002-9834-41B2-A9FA-A913E517C1A0}"/>
            </c:ext>
          </c:extLst>
        </c:ser>
        <c:ser>
          <c:idx val="3"/>
          <c:order val="3"/>
          <c:tx>
            <c:strRef>
              <c:f>Sheet1!$E$1</c:f>
              <c:strCache>
                <c:ptCount val="1"/>
                <c:pt idx="0">
                  <c:v>Series 4</c:v>
                </c:pt>
              </c:strCache>
            </c:strRef>
          </c:tx>
          <c:spPr>
            <a:gradFill rotWithShape="1">
              <a:gsLst>
                <a:gs pos="0">
                  <a:schemeClr val="accent1">
                    <a:tint val="77000"/>
                    <a:lumMod val="110000"/>
                    <a:satMod val="105000"/>
                    <a:tint val="67000"/>
                  </a:schemeClr>
                </a:gs>
                <a:gs pos="50000">
                  <a:schemeClr val="accent1">
                    <a:tint val="77000"/>
                    <a:lumMod val="105000"/>
                    <a:satMod val="103000"/>
                    <a:tint val="73000"/>
                  </a:schemeClr>
                </a:gs>
                <a:gs pos="100000">
                  <a:schemeClr val="accent1">
                    <a:tint val="77000"/>
                    <a:lumMod val="105000"/>
                    <a:satMod val="109000"/>
                    <a:tint val="81000"/>
                  </a:schemeClr>
                </a:gs>
              </a:gsLst>
              <a:lin ang="5400000" scaled="0"/>
            </a:gradFill>
            <a:ln w="9525" cap="flat" cmpd="sng" algn="ctr">
              <a:solidFill>
                <a:schemeClr val="accent1">
                  <a:tint val="77000"/>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Sheet1!$E$2:$E$6</c:f>
              <c:numCache>
                <c:formatCode>General</c:formatCode>
                <c:ptCount val="5"/>
              </c:numCache>
            </c:numRef>
          </c:val>
          <c:extLst xmlns:c16r2="http://schemas.microsoft.com/office/drawing/2015/06/chart">
            <c:ext xmlns:c16="http://schemas.microsoft.com/office/drawing/2014/chart" uri="{C3380CC4-5D6E-409C-BE32-E72D297353CC}">
              <c16:uniqueId val="{00000003-9834-41B2-A9FA-A913E517C1A0}"/>
            </c:ext>
          </c:extLst>
        </c:ser>
        <c:ser>
          <c:idx val="4"/>
          <c:order val="4"/>
          <c:tx>
            <c:strRef>
              <c:f>Sheet1!$F$1</c:f>
              <c:strCache>
                <c:ptCount val="1"/>
                <c:pt idx="0">
                  <c:v>Series 5</c:v>
                </c:pt>
              </c:strCache>
            </c:strRef>
          </c:tx>
          <c:spPr>
            <a:gradFill rotWithShape="1">
              <a:gsLst>
                <a:gs pos="0">
                  <a:schemeClr val="accent1">
                    <a:tint val="54000"/>
                    <a:lumMod val="110000"/>
                    <a:satMod val="105000"/>
                    <a:tint val="67000"/>
                  </a:schemeClr>
                </a:gs>
                <a:gs pos="50000">
                  <a:schemeClr val="accent1">
                    <a:tint val="54000"/>
                    <a:lumMod val="105000"/>
                    <a:satMod val="103000"/>
                    <a:tint val="73000"/>
                  </a:schemeClr>
                </a:gs>
                <a:gs pos="100000">
                  <a:schemeClr val="accent1">
                    <a:tint val="54000"/>
                    <a:lumMod val="105000"/>
                    <a:satMod val="109000"/>
                    <a:tint val="81000"/>
                  </a:schemeClr>
                </a:gs>
              </a:gsLst>
              <a:lin ang="5400000" scaled="0"/>
            </a:gradFill>
            <a:ln w="9525" cap="flat" cmpd="sng" algn="ctr">
              <a:solidFill>
                <a:schemeClr val="accent1">
                  <a:tint val="54000"/>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Sheet1!$F$2:$F$6</c:f>
              <c:numCache>
                <c:formatCode>General</c:formatCode>
                <c:ptCount val="5"/>
              </c:numCache>
            </c:numRef>
          </c:val>
          <c:extLst xmlns:c16r2="http://schemas.microsoft.com/office/drawing/2015/06/chart">
            <c:ext xmlns:c16="http://schemas.microsoft.com/office/drawing/2014/chart" uri="{C3380CC4-5D6E-409C-BE32-E72D297353CC}">
              <c16:uniqueId val="{00000004-9834-41B2-A9FA-A913E517C1A0}"/>
            </c:ext>
          </c:extLst>
        </c:ser>
        <c:dLbls>
          <c:showLegendKey val="0"/>
          <c:showVal val="0"/>
          <c:showCatName val="0"/>
          <c:showSerName val="0"/>
          <c:showPercent val="0"/>
          <c:showBubbleSize val="0"/>
        </c:dLbls>
        <c:gapWidth val="150"/>
        <c:overlap val="100"/>
        <c:axId val="-1665041312"/>
        <c:axId val="-1665038048"/>
      </c:barChart>
      <c:catAx>
        <c:axId val="-16650413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8048"/>
        <c:crosses val="autoZero"/>
        <c:auto val="1"/>
        <c:lblAlgn val="ctr"/>
        <c:lblOffset val="100"/>
        <c:noMultiLvlLbl val="0"/>
      </c:catAx>
      <c:valAx>
        <c:axId val="-16650380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41312"/>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stacked"/>
        <c:varyColors val="0"/>
        <c:ser>
          <c:idx val="0"/>
          <c:order val="0"/>
          <c:tx>
            <c:strRef>
              <c:f>Sheet1!$B$1</c:f>
              <c:strCache>
                <c:ptCount val="1"/>
                <c:pt idx="0">
                  <c:v>Series 1</c:v>
                </c:pt>
              </c:strCache>
            </c:strRef>
          </c:tx>
          <c:spPr>
            <a:gradFill rotWithShape="1">
              <a:gsLst>
                <a:gs pos="36000">
                  <a:srgbClr val="D6B470"/>
                </a:gs>
                <a:gs pos="38000">
                  <a:srgbClr val="A67F30"/>
                </a:gs>
              </a:gsLst>
              <a:lin ang="2700000" scaled="0"/>
            </a:gradFill>
            <a:ln w="9525" cap="flat" cmpd="sng" algn="ctr">
              <a:noFill/>
              <a:round/>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2875</c:v>
                </c:pt>
                <c:pt idx="1">
                  <c:v>1025</c:v>
                </c:pt>
                <c:pt idx="2">
                  <c:v>1611</c:v>
                </c:pt>
                <c:pt idx="3">
                  <c:v>4833</c:v>
                </c:pt>
                <c:pt idx="4">
                  <c:v>2657</c:v>
                </c:pt>
              </c:numCache>
            </c:numRef>
          </c:val>
          <c:extLst xmlns:c16r2="http://schemas.microsoft.com/office/drawing/2015/06/chart">
            <c:ext xmlns:c16="http://schemas.microsoft.com/office/drawing/2014/chart" uri="{C3380CC4-5D6E-409C-BE32-E72D297353CC}">
              <c16:uniqueId val="{00000000-3DB0-4B0C-B698-F6164C894E7E}"/>
            </c:ext>
          </c:extLst>
        </c:ser>
        <c:ser>
          <c:idx val="1"/>
          <c:order val="1"/>
          <c:tx>
            <c:strRef>
              <c:f>Sheet1!$C$1</c:f>
              <c:strCache>
                <c:ptCount val="1"/>
                <c:pt idx="0">
                  <c:v>Series 2</c:v>
                </c:pt>
              </c:strCache>
            </c:strRef>
          </c:tx>
          <c:spPr>
            <a:gradFill rotWithShape="1">
              <a:gsLst>
                <a:gs pos="0">
                  <a:schemeClr val="accent1">
                    <a:shade val="76000"/>
                    <a:lumMod val="110000"/>
                    <a:satMod val="105000"/>
                    <a:tint val="67000"/>
                  </a:schemeClr>
                </a:gs>
                <a:gs pos="50000">
                  <a:schemeClr val="accent1">
                    <a:shade val="76000"/>
                    <a:lumMod val="105000"/>
                    <a:satMod val="103000"/>
                    <a:tint val="73000"/>
                  </a:schemeClr>
                </a:gs>
                <a:gs pos="100000">
                  <a:schemeClr val="accent1">
                    <a:shade val="76000"/>
                    <a:lumMod val="105000"/>
                    <a:satMod val="109000"/>
                    <a:tint val="81000"/>
                  </a:schemeClr>
                </a:gs>
              </a:gsLst>
              <a:lin ang="5400000" scaled="0"/>
            </a:gradFill>
            <a:ln w="9525" cap="flat" cmpd="sng" algn="ctr">
              <a:solidFill>
                <a:schemeClr val="accent1">
                  <a:shade val="76000"/>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numCache>
            </c:numRef>
          </c:val>
          <c:extLst xmlns:c16r2="http://schemas.microsoft.com/office/drawing/2015/06/chart">
            <c:ext xmlns:c16="http://schemas.microsoft.com/office/drawing/2014/chart" uri="{C3380CC4-5D6E-409C-BE32-E72D297353CC}">
              <c16:uniqueId val="{00000001-3DB0-4B0C-B698-F6164C894E7E}"/>
            </c:ext>
          </c:extLst>
        </c:ser>
        <c:ser>
          <c:idx val="2"/>
          <c:order val="2"/>
          <c:tx>
            <c:strRef>
              <c:f>Sheet1!$D$1</c:f>
              <c:strCache>
                <c:ptCount val="1"/>
                <c:pt idx="0">
                  <c:v>Series 3</c:v>
                </c:pt>
              </c:strCache>
            </c:strRef>
          </c:tx>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Sheet1!$D$2:$D$6</c:f>
              <c:numCache>
                <c:formatCode>General</c:formatCode>
                <c:ptCount val="5"/>
              </c:numCache>
            </c:numRef>
          </c:val>
          <c:extLst xmlns:c16r2="http://schemas.microsoft.com/office/drawing/2015/06/chart">
            <c:ext xmlns:c16="http://schemas.microsoft.com/office/drawing/2014/chart" uri="{C3380CC4-5D6E-409C-BE32-E72D297353CC}">
              <c16:uniqueId val="{00000002-3DB0-4B0C-B698-F6164C894E7E}"/>
            </c:ext>
          </c:extLst>
        </c:ser>
        <c:ser>
          <c:idx val="3"/>
          <c:order val="3"/>
          <c:tx>
            <c:strRef>
              <c:f>Sheet1!$E$1</c:f>
              <c:strCache>
                <c:ptCount val="1"/>
                <c:pt idx="0">
                  <c:v>Series 4</c:v>
                </c:pt>
              </c:strCache>
            </c:strRef>
          </c:tx>
          <c:spPr>
            <a:gradFill rotWithShape="1">
              <a:gsLst>
                <a:gs pos="0">
                  <a:schemeClr val="accent1">
                    <a:tint val="77000"/>
                    <a:lumMod val="110000"/>
                    <a:satMod val="105000"/>
                    <a:tint val="67000"/>
                  </a:schemeClr>
                </a:gs>
                <a:gs pos="50000">
                  <a:schemeClr val="accent1">
                    <a:tint val="77000"/>
                    <a:lumMod val="105000"/>
                    <a:satMod val="103000"/>
                    <a:tint val="73000"/>
                  </a:schemeClr>
                </a:gs>
                <a:gs pos="100000">
                  <a:schemeClr val="accent1">
                    <a:tint val="77000"/>
                    <a:lumMod val="105000"/>
                    <a:satMod val="109000"/>
                    <a:tint val="81000"/>
                  </a:schemeClr>
                </a:gs>
              </a:gsLst>
              <a:lin ang="5400000" scaled="0"/>
            </a:gradFill>
            <a:ln w="9525" cap="flat" cmpd="sng" algn="ctr">
              <a:solidFill>
                <a:schemeClr val="accent1">
                  <a:tint val="77000"/>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Sheet1!$E$2:$E$6</c:f>
              <c:numCache>
                <c:formatCode>General</c:formatCode>
                <c:ptCount val="5"/>
              </c:numCache>
            </c:numRef>
          </c:val>
          <c:extLst xmlns:c16r2="http://schemas.microsoft.com/office/drawing/2015/06/chart">
            <c:ext xmlns:c16="http://schemas.microsoft.com/office/drawing/2014/chart" uri="{C3380CC4-5D6E-409C-BE32-E72D297353CC}">
              <c16:uniqueId val="{00000003-3DB0-4B0C-B698-F6164C894E7E}"/>
            </c:ext>
          </c:extLst>
        </c:ser>
        <c:ser>
          <c:idx val="4"/>
          <c:order val="4"/>
          <c:tx>
            <c:strRef>
              <c:f>Sheet1!$F$1</c:f>
              <c:strCache>
                <c:ptCount val="1"/>
                <c:pt idx="0">
                  <c:v>Series 5</c:v>
                </c:pt>
              </c:strCache>
            </c:strRef>
          </c:tx>
          <c:spPr>
            <a:gradFill rotWithShape="1">
              <a:gsLst>
                <a:gs pos="0">
                  <a:schemeClr val="accent1">
                    <a:tint val="54000"/>
                    <a:lumMod val="110000"/>
                    <a:satMod val="105000"/>
                    <a:tint val="67000"/>
                  </a:schemeClr>
                </a:gs>
                <a:gs pos="50000">
                  <a:schemeClr val="accent1">
                    <a:tint val="54000"/>
                    <a:lumMod val="105000"/>
                    <a:satMod val="103000"/>
                    <a:tint val="73000"/>
                  </a:schemeClr>
                </a:gs>
                <a:gs pos="100000">
                  <a:schemeClr val="accent1">
                    <a:tint val="54000"/>
                    <a:lumMod val="105000"/>
                    <a:satMod val="109000"/>
                    <a:tint val="81000"/>
                  </a:schemeClr>
                </a:gs>
              </a:gsLst>
              <a:lin ang="5400000" scaled="0"/>
            </a:gradFill>
            <a:ln w="9525" cap="flat" cmpd="sng" algn="ctr">
              <a:solidFill>
                <a:schemeClr val="accent1">
                  <a:tint val="54000"/>
                  <a:shade val="95000"/>
                </a:schemeClr>
              </a:solidFill>
              <a:round/>
            </a:ln>
            <a:effectLst/>
          </c:spPr>
          <c:invertIfNegative val="0"/>
          <c:cat>
            <c:strRef>
              <c:f>Sheet1!$A$2:$A$6</c:f>
              <c:strCache>
                <c:ptCount val="5"/>
                <c:pt idx="0">
                  <c:v>Medical Doctors</c:v>
                </c:pt>
                <c:pt idx="1">
                  <c:v>Dentists</c:v>
                </c:pt>
                <c:pt idx="2">
                  <c:v>Pharmacists</c:v>
                </c:pt>
                <c:pt idx="3">
                  <c:v>Nurses</c:v>
                </c:pt>
                <c:pt idx="4">
                  <c:v>Technicians</c:v>
                </c:pt>
              </c:strCache>
            </c:strRef>
          </c:cat>
          <c:val>
            <c:numRef>
              <c:f>Sheet1!$F$2:$F$6</c:f>
              <c:numCache>
                <c:formatCode>General</c:formatCode>
                <c:ptCount val="5"/>
              </c:numCache>
            </c:numRef>
          </c:val>
          <c:extLst xmlns:c16r2="http://schemas.microsoft.com/office/drawing/2015/06/chart">
            <c:ext xmlns:c16="http://schemas.microsoft.com/office/drawing/2014/chart" uri="{C3380CC4-5D6E-409C-BE32-E72D297353CC}">
              <c16:uniqueId val="{00000004-3DB0-4B0C-B698-F6164C894E7E}"/>
            </c:ext>
          </c:extLst>
        </c:ser>
        <c:dLbls>
          <c:showLegendKey val="0"/>
          <c:showVal val="0"/>
          <c:showCatName val="0"/>
          <c:showSerName val="0"/>
          <c:showPercent val="0"/>
          <c:showBubbleSize val="0"/>
        </c:dLbls>
        <c:gapWidth val="150"/>
        <c:overlap val="100"/>
        <c:axId val="-1665035328"/>
        <c:axId val="-1665034784"/>
      </c:barChart>
      <c:catAx>
        <c:axId val="-16650353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4784"/>
        <c:crosses val="autoZero"/>
        <c:auto val="1"/>
        <c:lblAlgn val="ctr"/>
        <c:lblOffset val="100"/>
        <c:noMultiLvlLbl val="0"/>
      </c:catAx>
      <c:valAx>
        <c:axId val="-16650347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5328"/>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stacked"/>
        <c:varyColors val="0"/>
        <c:ser>
          <c:idx val="0"/>
          <c:order val="0"/>
          <c:tx>
            <c:strRef>
              <c:f>Sheet1!$B$1</c:f>
              <c:strCache>
                <c:ptCount val="1"/>
                <c:pt idx="0">
                  <c:v>Series 1</c:v>
                </c:pt>
              </c:strCache>
            </c:strRef>
          </c:tx>
          <c:spPr>
            <a:gradFill rotWithShape="1">
              <a:gsLst>
                <a:gs pos="36000">
                  <a:srgbClr val="D6B470"/>
                </a:gs>
                <a:gs pos="37000">
                  <a:srgbClr val="A67F30"/>
                </a:gs>
              </a:gsLst>
              <a:lin ang="2700000" scaled="0"/>
            </a:gradFill>
            <a:ln w="9525" cap="flat" cmpd="sng" algn="ctr">
              <a:noFill/>
              <a:round/>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877</c:v>
                </c:pt>
                <c:pt idx="1">
                  <c:v>307</c:v>
                </c:pt>
                <c:pt idx="2">
                  <c:v>638</c:v>
                </c:pt>
                <c:pt idx="3">
                  <c:v>1518</c:v>
                </c:pt>
                <c:pt idx="4">
                  <c:v>827</c:v>
                </c:pt>
              </c:numCache>
            </c:numRef>
          </c:val>
          <c:extLst xmlns:c16r2="http://schemas.microsoft.com/office/drawing/2015/06/chart">
            <c:ext xmlns:c16="http://schemas.microsoft.com/office/drawing/2014/chart" uri="{C3380CC4-5D6E-409C-BE32-E72D297353CC}">
              <c16:uniqueId val="{00000000-37AA-4C70-945D-407ADD31D503}"/>
            </c:ext>
          </c:extLst>
        </c:ser>
        <c:ser>
          <c:idx val="1"/>
          <c:order val="1"/>
          <c:tx>
            <c:strRef>
              <c:f>Sheet1!$C$1</c:f>
              <c:strCache>
                <c:ptCount val="1"/>
                <c:pt idx="0">
                  <c:v>Series 2</c:v>
                </c:pt>
              </c:strCache>
            </c:strRef>
          </c:tx>
          <c:spPr>
            <a:gradFill rotWithShape="1">
              <a:gsLst>
                <a:gs pos="0">
                  <a:schemeClr val="accent1">
                    <a:shade val="76000"/>
                    <a:lumMod val="110000"/>
                    <a:satMod val="105000"/>
                    <a:tint val="67000"/>
                  </a:schemeClr>
                </a:gs>
                <a:gs pos="50000">
                  <a:schemeClr val="accent1">
                    <a:shade val="76000"/>
                    <a:lumMod val="105000"/>
                    <a:satMod val="103000"/>
                    <a:tint val="73000"/>
                  </a:schemeClr>
                </a:gs>
                <a:gs pos="100000">
                  <a:schemeClr val="accent1">
                    <a:shade val="76000"/>
                    <a:lumMod val="105000"/>
                    <a:satMod val="109000"/>
                    <a:tint val="81000"/>
                  </a:schemeClr>
                </a:gs>
              </a:gsLst>
              <a:lin ang="5400000" scaled="0"/>
            </a:gradFill>
            <a:ln w="9525" cap="flat" cmpd="sng" algn="ctr">
              <a:solidFill>
                <a:schemeClr val="accent1">
                  <a:shade val="76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numCache>
            </c:numRef>
          </c:val>
          <c:extLst xmlns:c16r2="http://schemas.microsoft.com/office/drawing/2015/06/chart">
            <c:ext xmlns:c16="http://schemas.microsoft.com/office/drawing/2014/chart" uri="{C3380CC4-5D6E-409C-BE32-E72D297353CC}">
              <c16:uniqueId val="{00000001-37AA-4C70-945D-407ADD31D503}"/>
            </c:ext>
          </c:extLst>
        </c:ser>
        <c:ser>
          <c:idx val="2"/>
          <c:order val="2"/>
          <c:tx>
            <c:strRef>
              <c:f>Sheet1!$D$1</c:f>
              <c:strCache>
                <c:ptCount val="1"/>
                <c:pt idx="0">
                  <c:v>Series 3</c:v>
                </c:pt>
              </c:strCache>
            </c:strRef>
          </c:tx>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Sheet1!$D$2:$D$6</c:f>
              <c:numCache>
                <c:formatCode>General</c:formatCode>
                <c:ptCount val="5"/>
              </c:numCache>
            </c:numRef>
          </c:val>
          <c:extLst xmlns:c16r2="http://schemas.microsoft.com/office/drawing/2015/06/chart">
            <c:ext xmlns:c16="http://schemas.microsoft.com/office/drawing/2014/chart" uri="{C3380CC4-5D6E-409C-BE32-E72D297353CC}">
              <c16:uniqueId val="{00000002-37AA-4C70-945D-407ADD31D503}"/>
            </c:ext>
          </c:extLst>
        </c:ser>
        <c:ser>
          <c:idx val="3"/>
          <c:order val="3"/>
          <c:tx>
            <c:strRef>
              <c:f>Sheet1!$E$1</c:f>
              <c:strCache>
                <c:ptCount val="1"/>
                <c:pt idx="0">
                  <c:v>Series 4</c:v>
                </c:pt>
              </c:strCache>
            </c:strRef>
          </c:tx>
          <c:spPr>
            <a:gradFill rotWithShape="1">
              <a:gsLst>
                <a:gs pos="0">
                  <a:schemeClr val="accent1">
                    <a:tint val="77000"/>
                    <a:lumMod val="110000"/>
                    <a:satMod val="105000"/>
                    <a:tint val="67000"/>
                  </a:schemeClr>
                </a:gs>
                <a:gs pos="50000">
                  <a:schemeClr val="accent1">
                    <a:tint val="77000"/>
                    <a:lumMod val="105000"/>
                    <a:satMod val="103000"/>
                    <a:tint val="73000"/>
                  </a:schemeClr>
                </a:gs>
                <a:gs pos="100000">
                  <a:schemeClr val="accent1">
                    <a:tint val="77000"/>
                    <a:lumMod val="105000"/>
                    <a:satMod val="109000"/>
                    <a:tint val="81000"/>
                  </a:schemeClr>
                </a:gs>
              </a:gsLst>
              <a:lin ang="5400000" scaled="0"/>
            </a:gradFill>
            <a:ln w="9525" cap="flat" cmpd="sng" algn="ctr">
              <a:solidFill>
                <a:schemeClr val="accent1">
                  <a:tint val="77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Sheet1!$E$2:$E$6</c:f>
              <c:numCache>
                <c:formatCode>General</c:formatCode>
                <c:ptCount val="5"/>
              </c:numCache>
            </c:numRef>
          </c:val>
          <c:extLst xmlns:c16r2="http://schemas.microsoft.com/office/drawing/2015/06/chart">
            <c:ext xmlns:c16="http://schemas.microsoft.com/office/drawing/2014/chart" uri="{C3380CC4-5D6E-409C-BE32-E72D297353CC}">
              <c16:uniqueId val="{00000003-37AA-4C70-945D-407ADD31D503}"/>
            </c:ext>
          </c:extLst>
        </c:ser>
        <c:ser>
          <c:idx val="4"/>
          <c:order val="4"/>
          <c:tx>
            <c:strRef>
              <c:f>Sheet1!$F$1</c:f>
              <c:strCache>
                <c:ptCount val="1"/>
                <c:pt idx="0">
                  <c:v>Series 5</c:v>
                </c:pt>
              </c:strCache>
            </c:strRef>
          </c:tx>
          <c:spPr>
            <a:gradFill rotWithShape="1">
              <a:gsLst>
                <a:gs pos="0">
                  <a:schemeClr val="accent1">
                    <a:tint val="54000"/>
                    <a:lumMod val="110000"/>
                    <a:satMod val="105000"/>
                    <a:tint val="67000"/>
                  </a:schemeClr>
                </a:gs>
                <a:gs pos="50000">
                  <a:schemeClr val="accent1">
                    <a:tint val="54000"/>
                    <a:lumMod val="105000"/>
                    <a:satMod val="103000"/>
                    <a:tint val="73000"/>
                  </a:schemeClr>
                </a:gs>
                <a:gs pos="100000">
                  <a:schemeClr val="accent1">
                    <a:tint val="54000"/>
                    <a:lumMod val="105000"/>
                    <a:satMod val="109000"/>
                    <a:tint val="81000"/>
                  </a:schemeClr>
                </a:gs>
              </a:gsLst>
              <a:lin ang="5400000" scaled="0"/>
            </a:gradFill>
            <a:ln w="9525" cap="flat" cmpd="sng" algn="ctr">
              <a:solidFill>
                <a:schemeClr val="accent1">
                  <a:tint val="54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Sheet1!$F$2:$F$6</c:f>
              <c:numCache>
                <c:formatCode>General</c:formatCode>
                <c:ptCount val="5"/>
              </c:numCache>
            </c:numRef>
          </c:val>
          <c:extLst xmlns:c16r2="http://schemas.microsoft.com/office/drawing/2015/06/chart">
            <c:ext xmlns:c16="http://schemas.microsoft.com/office/drawing/2014/chart" uri="{C3380CC4-5D6E-409C-BE32-E72D297353CC}">
              <c16:uniqueId val="{00000004-37AA-4C70-945D-407ADD31D503}"/>
            </c:ext>
          </c:extLst>
        </c:ser>
        <c:dLbls>
          <c:dLblPos val="ctr"/>
          <c:showLegendKey val="0"/>
          <c:showVal val="1"/>
          <c:showCatName val="0"/>
          <c:showSerName val="0"/>
          <c:showPercent val="0"/>
          <c:showBubbleSize val="0"/>
        </c:dLbls>
        <c:gapWidth val="150"/>
        <c:overlap val="100"/>
        <c:axId val="-1665036416"/>
        <c:axId val="-1665032608"/>
      </c:barChart>
      <c:catAx>
        <c:axId val="-1665036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2608"/>
        <c:crosses val="autoZero"/>
        <c:auto val="1"/>
        <c:lblAlgn val="ctr"/>
        <c:lblOffset val="100"/>
        <c:noMultiLvlLbl val="0"/>
      </c:catAx>
      <c:valAx>
        <c:axId val="-16650326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6416"/>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stacked"/>
        <c:varyColors val="0"/>
        <c:ser>
          <c:idx val="0"/>
          <c:order val="0"/>
          <c:tx>
            <c:strRef>
              <c:f>Sheet1!$B$1</c:f>
              <c:strCache>
                <c:ptCount val="1"/>
                <c:pt idx="0">
                  <c:v>Series 1</c:v>
                </c:pt>
              </c:strCache>
            </c:strRef>
          </c:tx>
          <c:spPr>
            <a:gradFill rotWithShape="1">
              <a:gsLst>
                <a:gs pos="36000">
                  <a:srgbClr val="D6B470"/>
                </a:gs>
                <a:gs pos="38000">
                  <a:srgbClr val="A67F30"/>
                </a:gs>
              </a:gsLst>
              <a:lin ang="2700000" scaled="0"/>
            </a:gradFill>
            <a:ln w="9525" cap="flat" cmpd="sng" algn="ctr">
              <a:noFill/>
              <a:round/>
            </a:ln>
            <a:effectLst/>
          </c:spPr>
          <c:invertIfNegative val="0"/>
          <c:dPt>
            <c:idx val="3"/>
            <c:invertIfNegative val="0"/>
            <c:bubble3D val="0"/>
            <c:spPr>
              <a:gradFill rotWithShape="1">
                <a:gsLst>
                  <a:gs pos="36000">
                    <a:srgbClr val="D6B470"/>
                  </a:gs>
                  <a:gs pos="38000">
                    <a:srgbClr val="A67F30"/>
                  </a:gs>
                </a:gsLst>
                <a:lin ang="2700000" scaled="0"/>
              </a:gradFill>
              <a:ln w="9525" cap="flat" cmpd="sng" algn="ctr">
                <a:noFill/>
                <a:round/>
              </a:ln>
              <a:effectLst/>
            </c:spPr>
            <c:extLst xmlns:c16r2="http://schemas.microsoft.com/office/drawing/2015/06/chart">
              <c:ext xmlns:c16="http://schemas.microsoft.com/office/drawing/2014/chart" uri="{C3380CC4-5D6E-409C-BE32-E72D297353CC}">
                <c16:uniqueId val="{00000001-BC6D-A74A-8024-7F8BDF741C60}"/>
              </c:ext>
            </c:extLst>
          </c:dPt>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257</c:v>
                </c:pt>
                <c:pt idx="1">
                  <c:v>58</c:v>
                </c:pt>
                <c:pt idx="2">
                  <c:v>103</c:v>
                </c:pt>
                <c:pt idx="3">
                  <c:v>637</c:v>
                </c:pt>
                <c:pt idx="4">
                  <c:v>450</c:v>
                </c:pt>
              </c:numCache>
            </c:numRef>
          </c:val>
          <c:extLst xmlns:c16r2="http://schemas.microsoft.com/office/drawing/2015/06/chart">
            <c:ext xmlns:c16="http://schemas.microsoft.com/office/drawing/2014/chart" uri="{C3380CC4-5D6E-409C-BE32-E72D297353CC}">
              <c16:uniqueId val="{00000000-E6A6-4359-B407-49B5381D3C97}"/>
            </c:ext>
          </c:extLst>
        </c:ser>
        <c:ser>
          <c:idx val="1"/>
          <c:order val="1"/>
          <c:tx>
            <c:strRef>
              <c:f>Sheet1!$C$1</c:f>
              <c:strCache>
                <c:ptCount val="1"/>
                <c:pt idx="0">
                  <c:v>Series 2</c:v>
                </c:pt>
              </c:strCache>
            </c:strRef>
          </c:tx>
          <c:spPr>
            <a:gradFill rotWithShape="1">
              <a:gsLst>
                <a:gs pos="0">
                  <a:schemeClr val="accent1">
                    <a:shade val="76000"/>
                    <a:lumMod val="110000"/>
                    <a:satMod val="105000"/>
                    <a:tint val="67000"/>
                  </a:schemeClr>
                </a:gs>
                <a:gs pos="50000">
                  <a:schemeClr val="accent1">
                    <a:shade val="76000"/>
                    <a:lumMod val="105000"/>
                    <a:satMod val="103000"/>
                    <a:tint val="73000"/>
                  </a:schemeClr>
                </a:gs>
                <a:gs pos="100000">
                  <a:schemeClr val="accent1">
                    <a:shade val="76000"/>
                    <a:lumMod val="105000"/>
                    <a:satMod val="109000"/>
                    <a:tint val="81000"/>
                  </a:schemeClr>
                </a:gs>
              </a:gsLst>
              <a:lin ang="5400000" scaled="0"/>
            </a:gradFill>
            <a:ln w="9525" cap="flat" cmpd="sng" algn="ctr">
              <a:solidFill>
                <a:schemeClr val="accent1">
                  <a:shade val="76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numCache>
            </c:numRef>
          </c:val>
          <c:extLst xmlns:c16r2="http://schemas.microsoft.com/office/drawing/2015/06/chart">
            <c:ext xmlns:c16="http://schemas.microsoft.com/office/drawing/2014/chart" uri="{C3380CC4-5D6E-409C-BE32-E72D297353CC}">
              <c16:uniqueId val="{00000001-E6A6-4359-B407-49B5381D3C97}"/>
            </c:ext>
          </c:extLst>
        </c:ser>
        <c:ser>
          <c:idx val="2"/>
          <c:order val="2"/>
          <c:tx>
            <c:strRef>
              <c:f>Sheet1!$D$1</c:f>
              <c:strCache>
                <c:ptCount val="1"/>
                <c:pt idx="0">
                  <c:v>Series 3</c:v>
                </c:pt>
              </c:strCache>
            </c:strRef>
          </c:tx>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Sheet1!$D$2:$D$6</c:f>
              <c:numCache>
                <c:formatCode>General</c:formatCode>
                <c:ptCount val="5"/>
              </c:numCache>
            </c:numRef>
          </c:val>
          <c:extLst xmlns:c16r2="http://schemas.microsoft.com/office/drawing/2015/06/chart">
            <c:ext xmlns:c16="http://schemas.microsoft.com/office/drawing/2014/chart" uri="{C3380CC4-5D6E-409C-BE32-E72D297353CC}">
              <c16:uniqueId val="{00000002-E6A6-4359-B407-49B5381D3C97}"/>
            </c:ext>
          </c:extLst>
        </c:ser>
        <c:ser>
          <c:idx val="3"/>
          <c:order val="3"/>
          <c:tx>
            <c:strRef>
              <c:f>Sheet1!$E$1</c:f>
              <c:strCache>
                <c:ptCount val="1"/>
                <c:pt idx="0">
                  <c:v>Series 4</c:v>
                </c:pt>
              </c:strCache>
            </c:strRef>
          </c:tx>
          <c:spPr>
            <a:gradFill rotWithShape="1">
              <a:gsLst>
                <a:gs pos="0">
                  <a:schemeClr val="accent1">
                    <a:tint val="77000"/>
                    <a:lumMod val="110000"/>
                    <a:satMod val="105000"/>
                    <a:tint val="67000"/>
                  </a:schemeClr>
                </a:gs>
                <a:gs pos="50000">
                  <a:schemeClr val="accent1">
                    <a:tint val="77000"/>
                    <a:lumMod val="105000"/>
                    <a:satMod val="103000"/>
                    <a:tint val="73000"/>
                  </a:schemeClr>
                </a:gs>
                <a:gs pos="100000">
                  <a:schemeClr val="accent1">
                    <a:tint val="77000"/>
                    <a:lumMod val="105000"/>
                    <a:satMod val="109000"/>
                    <a:tint val="81000"/>
                  </a:schemeClr>
                </a:gs>
              </a:gsLst>
              <a:lin ang="5400000" scaled="0"/>
            </a:gradFill>
            <a:ln w="9525" cap="flat" cmpd="sng" algn="ctr">
              <a:solidFill>
                <a:schemeClr val="accent1">
                  <a:tint val="77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Sheet1!$E$2:$E$6</c:f>
              <c:numCache>
                <c:formatCode>General</c:formatCode>
                <c:ptCount val="5"/>
              </c:numCache>
            </c:numRef>
          </c:val>
          <c:extLst xmlns:c16r2="http://schemas.microsoft.com/office/drawing/2015/06/chart">
            <c:ext xmlns:c16="http://schemas.microsoft.com/office/drawing/2014/chart" uri="{C3380CC4-5D6E-409C-BE32-E72D297353CC}">
              <c16:uniqueId val="{00000003-E6A6-4359-B407-49B5381D3C97}"/>
            </c:ext>
          </c:extLst>
        </c:ser>
        <c:ser>
          <c:idx val="4"/>
          <c:order val="4"/>
          <c:tx>
            <c:strRef>
              <c:f>Sheet1!$F$1</c:f>
              <c:strCache>
                <c:ptCount val="1"/>
                <c:pt idx="0">
                  <c:v>Series 5</c:v>
                </c:pt>
              </c:strCache>
            </c:strRef>
          </c:tx>
          <c:spPr>
            <a:gradFill rotWithShape="1">
              <a:gsLst>
                <a:gs pos="0">
                  <a:schemeClr val="accent1">
                    <a:tint val="54000"/>
                    <a:lumMod val="110000"/>
                    <a:satMod val="105000"/>
                    <a:tint val="67000"/>
                  </a:schemeClr>
                </a:gs>
                <a:gs pos="50000">
                  <a:schemeClr val="accent1">
                    <a:tint val="54000"/>
                    <a:lumMod val="105000"/>
                    <a:satMod val="103000"/>
                    <a:tint val="73000"/>
                  </a:schemeClr>
                </a:gs>
                <a:gs pos="100000">
                  <a:schemeClr val="accent1">
                    <a:tint val="54000"/>
                    <a:lumMod val="105000"/>
                    <a:satMod val="109000"/>
                    <a:tint val="81000"/>
                  </a:schemeClr>
                </a:gs>
              </a:gsLst>
              <a:lin ang="5400000" scaled="0"/>
            </a:gradFill>
            <a:ln w="9525" cap="flat" cmpd="sng" algn="ctr">
              <a:solidFill>
                <a:schemeClr val="accent1">
                  <a:tint val="54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Sheet1!$F$2:$F$6</c:f>
              <c:numCache>
                <c:formatCode>General</c:formatCode>
                <c:ptCount val="5"/>
              </c:numCache>
            </c:numRef>
          </c:val>
          <c:extLst xmlns:c16r2="http://schemas.microsoft.com/office/drawing/2015/06/chart">
            <c:ext xmlns:c16="http://schemas.microsoft.com/office/drawing/2014/chart" uri="{C3380CC4-5D6E-409C-BE32-E72D297353CC}">
              <c16:uniqueId val="{00000004-E6A6-4359-B407-49B5381D3C97}"/>
            </c:ext>
          </c:extLst>
        </c:ser>
        <c:dLbls>
          <c:dLblPos val="ctr"/>
          <c:showLegendKey val="0"/>
          <c:showVal val="1"/>
          <c:showCatName val="0"/>
          <c:showSerName val="0"/>
          <c:showPercent val="0"/>
          <c:showBubbleSize val="0"/>
        </c:dLbls>
        <c:gapWidth val="150"/>
        <c:overlap val="100"/>
        <c:axId val="-1665039680"/>
        <c:axId val="-1665029888"/>
      </c:barChart>
      <c:catAx>
        <c:axId val="-1665039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29888"/>
        <c:crosses val="autoZero"/>
        <c:auto val="1"/>
        <c:lblAlgn val="ctr"/>
        <c:lblOffset val="100"/>
        <c:noMultiLvlLbl val="0"/>
      </c:catAx>
      <c:valAx>
        <c:axId val="-16650298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9680"/>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stacked"/>
        <c:varyColors val="0"/>
        <c:ser>
          <c:idx val="0"/>
          <c:order val="0"/>
          <c:tx>
            <c:strRef>
              <c:f>Sheet1!$B$1</c:f>
              <c:strCache>
                <c:ptCount val="1"/>
                <c:pt idx="0">
                  <c:v>Series 1</c:v>
                </c:pt>
              </c:strCache>
            </c:strRef>
          </c:tx>
          <c:spPr>
            <a:gradFill rotWithShape="1">
              <a:gsLst>
                <a:gs pos="36000">
                  <a:srgbClr val="D6B470"/>
                </a:gs>
                <a:gs pos="37000">
                  <a:srgbClr val="A67F30"/>
                </a:gs>
              </a:gsLst>
              <a:lin ang="2700000" scaled="0"/>
            </a:gradFill>
            <a:ln w="9525" cap="flat" cmpd="sng" algn="ctr">
              <a:noFill/>
              <a:round/>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794</c:v>
                </c:pt>
                <c:pt idx="1">
                  <c:v>232</c:v>
                </c:pt>
                <c:pt idx="2">
                  <c:v>374</c:v>
                </c:pt>
                <c:pt idx="3">
                  <c:v>1848</c:v>
                </c:pt>
                <c:pt idx="4">
                  <c:v>844</c:v>
                </c:pt>
              </c:numCache>
            </c:numRef>
          </c:val>
          <c:extLst xmlns:c16r2="http://schemas.microsoft.com/office/drawing/2015/06/chart">
            <c:ext xmlns:c16="http://schemas.microsoft.com/office/drawing/2014/chart" uri="{C3380CC4-5D6E-409C-BE32-E72D297353CC}">
              <c16:uniqueId val="{00000000-6A66-439C-BCEE-75A42AE145C8}"/>
            </c:ext>
          </c:extLst>
        </c:ser>
        <c:ser>
          <c:idx val="1"/>
          <c:order val="1"/>
          <c:tx>
            <c:strRef>
              <c:f>Sheet1!$C$1</c:f>
              <c:strCache>
                <c:ptCount val="1"/>
                <c:pt idx="0">
                  <c:v>Series 2</c:v>
                </c:pt>
              </c:strCache>
            </c:strRef>
          </c:tx>
          <c:spPr>
            <a:gradFill rotWithShape="1">
              <a:gsLst>
                <a:gs pos="0">
                  <a:schemeClr val="accent1">
                    <a:shade val="76000"/>
                    <a:lumMod val="110000"/>
                    <a:satMod val="105000"/>
                    <a:tint val="67000"/>
                  </a:schemeClr>
                </a:gs>
                <a:gs pos="50000">
                  <a:schemeClr val="accent1">
                    <a:shade val="76000"/>
                    <a:lumMod val="105000"/>
                    <a:satMod val="103000"/>
                    <a:tint val="73000"/>
                  </a:schemeClr>
                </a:gs>
                <a:gs pos="100000">
                  <a:schemeClr val="accent1">
                    <a:shade val="76000"/>
                    <a:lumMod val="105000"/>
                    <a:satMod val="109000"/>
                    <a:tint val="81000"/>
                  </a:schemeClr>
                </a:gs>
              </a:gsLst>
              <a:lin ang="5400000" scaled="0"/>
            </a:gradFill>
            <a:ln w="9525" cap="flat" cmpd="sng" algn="ctr">
              <a:solidFill>
                <a:schemeClr val="accent1">
                  <a:shade val="76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numCache>
            </c:numRef>
          </c:val>
          <c:extLst xmlns:c16r2="http://schemas.microsoft.com/office/drawing/2015/06/chart">
            <c:ext xmlns:c16="http://schemas.microsoft.com/office/drawing/2014/chart" uri="{C3380CC4-5D6E-409C-BE32-E72D297353CC}">
              <c16:uniqueId val="{00000001-6A66-439C-BCEE-75A42AE145C8}"/>
            </c:ext>
          </c:extLst>
        </c:ser>
        <c:ser>
          <c:idx val="2"/>
          <c:order val="2"/>
          <c:tx>
            <c:strRef>
              <c:f>Sheet1!$D$1</c:f>
              <c:strCache>
                <c:ptCount val="1"/>
                <c:pt idx="0">
                  <c:v>Series 3</c:v>
                </c:pt>
              </c:strCache>
            </c:strRef>
          </c:tx>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Sheet1!$D$2:$D$6</c:f>
              <c:numCache>
                <c:formatCode>General</c:formatCode>
                <c:ptCount val="5"/>
              </c:numCache>
            </c:numRef>
          </c:val>
          <c:extLst xmlns:c16r2="http://schemas.microsoft.com/office/drawing/2015/06/chart">
            <c:ext xmlns:c16="http://schemas.microsoft.com/office/drawing/2014/chart" uri="{C3380CC4-5D6E-409C-BE32-E72D297353CC}">
              <c16:uniqueId val="{00000002-6A66-439C-BCEE-75A42AE145C8}"/>
            </c:ext>
          </c:extLst>
        </c:ser>
        <c:ser>
          <c:idx val="3"/>
          <c:order val="3"/>
          <c:tx>
            <c:strRef>
              <c:f>Sheet1!$E$1</c:f>
              <c:strCache>
                <c:ptCount val="1"/>
                <c:pt idx="0">
                  <c:v>Series 4</c:v>
                </c:pt>
              </c:strCache>
            </c:strRef>
          </c:tx>
          <c:spPr>
            <a:gradFill rotWithShape="1">
              <a:gsLst>
                <a:gs pos="0">
                  <a:schemeClr val="accent1">
                    <a:tint val="77000"/>
                    <a:lumMod val="110000"/>
                    <a:satMod val="105000"/>
                    <a:tint val="67000"/>
                  </a:schemeClr>
                </a:gs>
                <a:gs pos="50000">
                  <a:schemeClr val="accent1">
                    <a:tint val="77000"/>
                    <a:lumMod val="105000"/>
                    <a:satMod val="103000"/>
                    <a:tint val="73000"/>
                  </a:schemeClr>
                </a:gs>
                <a:gs pos="100000">
                  <a:schemeClr val="accent1">
                    <a:tint val="77000"/>
                    <a:lumMod val="105000"/>
                    <a:satMod val="109000"/>
                    <a:tint val="81000"/>
                  </a:schemeClr>
                </a:gs>
              </a:gsLst>
              <a:lin ang="5400000" scaled="0"/>
            </a:gradFill>
            <a:ln w="9525" cap="flat" cmpd="sng" algn="ctr">
              <a:solidFill>
                <a:schemeClr val="accent1">
                  <a:tint val="77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Sheet1!$E$2:$E$6</c:f>
              <c:numCache>
                <c:formatCode>General</c:formatCode>
                <c:ptCount val="5"/>
              </c:numCache>
            </c:numRef>
          </c:val>
          <c:extLst xmlns:c16r2="http://schemas.microsoft.com/office/drawing/2015/06/chart">
            <c:ext xmlns:c16="http://schemas.microsoft.com/office/drawing/2014/chart" uri="{C3380CC4-5D6E-409C-BE32-E72D297353CC}">
              <c16:uniqueId val="{00000003-6A66-439C-BCEE-75A42AE145C8}"/>
            </c:ext>
          </c:extLst>
        </c:ser>
        <c:ser>
          <c:idx val="4"/>
          <c:order val="4"/>
          <c:tx>
            <c:strRef>
              <c:f>Sheet1!$F$1</c:f>
              <c:strCache>
                <c:ptCount val="1"/>
                <c:pt idx="0">
                  <c:v>Series 5</c:v>
                </c:pt>
              </c:strCache>
            </c:strRef>
          </c:tx>
          <c:spPr>
            <a:gradFill rotWithShape="1">
              <a:gsLst>
                <a:gs pos="0">
                  <a:schemeClr val="accent1">
                    <a:tint val="54000"/>
                    <a:lumMod val="110000"/>
                    <a:satMod val="105000"/>
                    <a:tint val="67000"/>
                  </a:schemeClr>
                </a:gs>
                <a:gs pos="50000">
                  <a:schemeClr val="accent1">
                    <a:tint val="54000"/>
                    <a:lumMod val="105000"/>
                    <a:satMod val="103000"/>
                    <a:tint val="73000"/>
                  </a:schemeClr>
                </a:gs>
                <a:gs pos="100000">
                  <a:schemeClr val="accent1">
                    <a:tint val="54000"/>
                    <a:lumMod val="105000"/>
                    <a:satMod val="109000"/>
                    <a:tint val="81000"/>
                  </a:schemeClr>
                </a:gs>
              </a:gsLst>
              <a:lin ang="5400000" scaled="0"/>
            </a:gradFill>
            <a:ln w="9525" cap="flat" cmpd="sng" algn="ctr">
              <a:solidFill>
                <a:schemeClr val="accent1">
                  <a:tint val="54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Sheet1!$F$2:$F$6</c:f>
              <c:numCache>
                <c:formatCode>General</c:formatCode>
                <c:ptCount val="5"/>
              </c:numCache>
            </c:numRef>
          </c:val>
          <c:extLst xmlns:c16r2="http://schemas.microsoft.com/office/drawing/2015/06/chart">
            <c:ext xmlns:c16="http://schemas.microsoft.com/office/drawing/2014/chart" uri="{C3380CC4-5D6E-409C-BE32-E72D297353CC}">
              <c16:uniqueId val="{00000004-6A66-439C-BCEE-75A42AE145C8}"/>
            </c:ext>
          </c:extLst>
        </c:ser>
        <c:dLbls>
          <c:dLblPos val="ctr"/>
          <c:showLegendKey val="0"/>
          <c:showVal val="1"/>
          <c:showCatName val="0"/>
          <c:showSerName val="0"/>
          <c:showPercent val="0"/>
          <c:showBubbleSize val="0"/>
        </c:dLbls>
        <c:gapWidth val="150"/>
        <c:overlap val="100"/>
        <c:axId val="-1665029344"/>
        <c:axId val="-1665028800"/>
      </c:barChart>
      <c:catAx>
        <c:axId val="-16650293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28800"/>
        <c:crosses val="autoZero"/>
        <c:auto val="1"/>
        <c:lblAlgn val="ctr"/>
        <c:lblOffset val="100"/>
        <c:noMultiLvlLbl val="0"/>
      </c:catAx>
      <c:valAx>
        <c:axId val="-16650288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29344"/>
        <c:crosses val="autoZero"/>
        <c:crossBetween val="between"/>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stacked"/>
        <c:varyColors val="0"/>
        <c:ser>
          <c:idx val="0"/>
          <c:order val="0"/>
          <c:tx>
            <c:strRef>
              <c:f>Sheet1!$B$1</c:f>
              <c:strCache>
                <c:ptCount val="1"/>
                <c:pt idx="0">
                  <c:v>Series 1</c:v>
                </c:pt>
              </c:strCache>
            </c:strRef>
          </c:tx>
          <c:spPr>
            <a:gradFill rotWithShape="1">
              <a:gsLst>
                <a:gs pos="36000">
                  <a:srgbClr val="D6B470"/>
                </a:gs>
                <a:gs pos="37000">
                  <a:srgbClr val="A67F30"/>
                </a:gs>
              </a:gsLst>
              <a:lin ang="2700000" scaled="0"/>
            </a:gradFill>
            <a:ln w="9525" cap="flat" cmpd="sng" algn="ctr">
              <a:noFill/>
              <a:round/>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582</c:v>
                </c:pt>
                <c:pt idx="1">
                  <c:v>180</c:v>
                </c:pt>
                <c:pt idx="2">
                  <c:v>200</c:v>
                </c:pt>
                <c:pt idx="3">
                  <c:v>996</c:v>
                </c:pt>
                <c:pt idx="4">
                  <c:v>817</c:v>
                </c:pt>
              </c:numCache>
            </c:numRef>
          </c:val>
          <c:extLst xmlns:c16r2="http://schemas.microsoft.com/office/drawing/2015/06/chart">
            <c:ext xmlns:c16="http://schemas.microsoft.com/office/drawing/2014/chart" uri="{C3380CC4-5D6E-409C-BE32-E72D297353CC}">
              <c16:uniqueId val="{00000000-3AA8-41F3-A5AC-9013307C8B3C}"/>
            </c:ext>
          </c:extLst>
        </c:ser>
        <c:ser>
          <c:idx val="1"/>
          <c:order val="1"/>
          <c:tx>
            <c:strRef>
              <c:f>Sheet1!$C$1</c:f>
              <c:strCache>
                <c:ptCount val="1"/>
                <c:pt idx="0">
                  <c:v>Series 2</c:v>
                </c:pt>
              </c:strCache>
            </c:strRef>
          </c:tx>
          <c:spPr>
            <a:gradFill rotWithShape="1">
              <a:gsLst>
                <a:gs pos="0">
                  <a:schemeClr val="accent1">
                    <a:shade val="76000"/>
                    <a:lumMod val="110000"/>
                    <a:satMod val="105000"/>
                    <a:tint val="67000"/>
                  </a:schemeClr>
                </a:gs>
                <a:gs pos="50000">
                  <a:schemeClr val="accent1">
                    <a:shade val="76000"/>
                    <a:lumMod val="105000"/>
                    <a:satMod val="103000"/>
                    <a:tint val="73000"/>
                  </a:schemeClr>
                </a:gs>
                <a:gs pos="100000">
                  <a:schemeClr val="accent1">
                    <a:shade val="76000"/>
                    <a:lumMod val="105000"/>
                    <a:satMod val="109000"/>
                    <a:tint val="81000"/>
                  </a:schemeClr>
                </a:gs>
              </a:gsLst>
              <a:lin ang="5400000" scaled="0"/>
            </a:gradFill>
            <a:ln w="9525" cap="flat" cmpd="sng" algn="ctr">
              <a:solidFill>
                <a:schemeClr val="accent1">
                  <a:shade val="76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numCache>
            </c:numRef>
          </c:val>
          <c:extLst xmlns:c16r2="http://schemas.microsoft.com/office/drawing/2015/06/chart">
            <c:ext xmlns:c16="http://schemas.microsoft.com/office/drawing/2014/chart" uri="{C3380CC4-5D6E-409C-BE32-E72D297353CC}">
              <c16:uniqueId val="{00000001-3AA8-41F3-A5AC-9013307C8B3C}"/>
            </c:ext>
          </c:extLst>
        </c:ser>
        <c:ser>
          <c:idx val="2"/>
          <c:order val="2"/>
          <c:tx>
            <c:strRef>
              <c:f>Sheet1!$D$1</c:f>
              <c:strCache>
                <c:ptCount val="1"/>
                <c:pt idx="0">
                  <c:v>Series 3</c:v>
                </c:pt>
              </c:strCache>
            </c:strRef>
          </c:tx>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Sheet1!$D$2:$D$6</c:f>
              <c:numCache>
                <c:formatCode>General</c:formatCode>
                <c:ptCount val="5"/>
              </c:numCache>
            </c:numRef>
          </c:val>
          <c:extLst xmlns:c16r2="http://schemas.microsoft.com/office/drawing/2015/06/chart">
            <c:ext xmlns:c16="http://schemas.microsoft.com/office/drawing/2014/chart" uri="{C3380CC4-5D6E-409C-BE32-E72D297353CC}">
              <c16:uniqueId val="{00000002-3AA8-41F3-A5AC-9013307C8B3C}"/>
            </c:ext>
          </c:extLst>
        </c:ser>
        <c:ser>
          <c:idx val="3"/>
          <c:order val="3"/>
          <c:tx>
            <c:strRef>
              <c:f>Sheet1!$E$1</c:f>
              <c:strCache>
                <c:ptCount val="1"/>
                <c:pt idx="0">
                  <c:v>Series 4</c:v>
                </c:pt>
              </c:strCache>
            </c:strRef>
          </c:tx>
          <c:spPr>
            <a:gradFill rotWithShape="1">
              <a:gsLst>
                <a:gs pos="0">
                  <a:schemeClr val="accent1">
                    <a:tint val="77000"/>
                    <a:lumMod val="110000"/>
                    <a:satMod val="105000"/>
                    <a:tint val="67000"/>
                  </a:schemeClr>
                </a:gs>
                <a:gs pos="50000">
                  <a:schemeClr val="accent1">
                    <a:tint val="77000"/>
                    <a:lumMod val="105000"/>
                    <a:satMod val="103000"/>
                    <a:tint val="73000"/>
                  </a:schemeClr>
                </a:gs>
                <a:gs pos="100000">
                  <a:schemeClr val="accent1">
                    <a:tint val="77000"/>
                    <a:lumMod val="105000"/>
                    <a:satMod val="109000"/>
                    <a:tint val="81000"/>
                  </a:schemeClr>
                </a:gs>
              </a:gsLst>
              <a:lin ang="5400000" scaled="0"/>
            </a:gradFill>
            <a:ln w="9525" cap="flat" cmpd="sng" algn="ctr">
              <a:solidFill>
                <a:schemeClr val="accent1">
                  <a:tint val="77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Sheet1!$E$2:$E$6</c:f>
              <c:numCache>
                <c:formatCode>General</c:formatCode>
                <c:ptCount val="5"/>
              </c:numCache>
            </c:numRef>
          </c:val>
          <c:extLst xmlns:c16r2="http://schemas.microsoft.com/office/drawing/2015/06/chart">
            <c:ext xmlns:c16="http://schemas.microsoft.com/office/drawing/2014/chart" uri="{C3380CC4-5D6E-409C-BE32-E72D297353CC}">
              <c16:uniqueId val="{00000003-3AA8-41F3-A5AC-9013307C8B3C}"/>
            </c:ext>
          </c:extLst>
        </c:ser>
        <c:ser>
          <c:idx val="4"/>
          <c:order val="4"/>
          <c:tx>
            <c:strRef>
              <c:f>Sheet1!$F$1</c:f>
              <c:strCache>
                <c:ptCount val="1"/>
                <c:pt idx="0">
                  <c:v>Series 5</c:v>
                </c:pt>
              </c:strCache>
            </c:strRef>
          </c:tx>
          <c:spPr>
            <a:gradFill rotWithShape="1">
              <a:gsLst>
                <a:gs pos="0">
                  <a:schemeClr val="accent1">
                    <a:tint val="54000"/>
                    <a:lumMod val="110000"/>
                    <a:satMod val="105000"/>
                    <a:tint val="67000"/>
                  </a:schemeClr>
                </a:gs>
                <a:gs pos="50000">
                  <a:schemeClr val="accent1">
                    <a:tint val="54000"/>
                    <a:lumMod val="105000"/>
                    <a:satMod val="103000"/>
                    <a:tint val="73000"/>
                  </a:schemeClr>
                </a:gs>
                <a:gs pos="100000">
                  <a:schemeClr val="accent1">
                    <a:tint val="54000"/>
                    <a:lumMod val="105000"/>
                    <a:satMod val="109000"/>
                    <a:tint val="81000"/>
                  </a:schemeClr>
                </a:gs>
              </a:gsLst>
              <a:lin ang="5400000" scaled="0"/>
            </a:gradFill>
            <a:ln w="9525" cap="flat" cmpd="sng" algn="ctr">
              <a:solidFill>
                <a:schemeClr val="accent1">
                  <a:tint val="54000"/>
                  <a:shade val="95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Sheet1!$F$2:$F$6</c:f>
              <c:numCache>
                <c:formatCode>General</c:formatCode>
                <c:ptCount val="5"/>
              </c:numCache>
            </c:numRef>
          </c:val>
          <c:extLst xmlns:c16r2="http://schemas.microsoft.com/office/drawing/2015/06/chart">
            <c:ext xmlns:c16="http://schemas.microsoft.com/office/drawing/2014/chart" uri="{C3380CC4-5D6E-409C-BE32-E72D297353CC}">
              <c16:uniqueId val="{00000004-3AA8-41F3-A5AC-9013307C8B3C}"/>
            </c:ext>
          </c:extLst>
        </c:ser>
        <c:dLbls>
          <c:dLblPos val="ctr"/>
          <c:showLegendKey val="0"/>
          <c:showVal val="1"/>
          <c:showCatName val="0"/>
          <c:showSerName val="0"/>
          <c:showPercent val="0"/>
          <c:showBubbleSize val="0"/>
        </c:dLbls>
        <c:gapWidth val="150"/>
        <c:overlap val="100"/>
        <c:axId val="-1665034240"/>
        <c:axId val="-1665040768"/>
      </c:barChart>
      <c:catAx>
        <c:axId val="-16650342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40768"/>
        <c:crosses val="autoZero"/>
        <c:auto val="1"/>
        <c:lblAlgn val="ctr"/>
        <c:lblOffset val="100"/>
        <c:noMultiLvlLbl val="0"/>
      </c:catAx>
      <c:valAx>
        <c:axId val="-16650407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4240"/>
        <c:crosses val="autoZero"/>
        <c:crossBetween val="between"/>
      </c:valAx>
      <c:spPr>
        <a:no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c:spPr>
    </c:plotArea>
    <c:plotVisOnly val="1"/>
    <c:dispBlanksAs val="gap"/>
    <c:showDLblsOverMax val="0"/>
  </c:chart>
  <c:spPr>
    <a:solidFill>
      <a:schemeClr val="bg1"/>
    </a:solidFill>
    <a:ln w="9525" cap="flat" cmpd="sng" algn="ctr">
      <a:noFill/>
      <a:round/>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clustered"/>
        <c:varyColors val="0"/>
        <c:ser>
          <c:idx val="0"/>
          <c:order val="0"/>
          <c:tx>
            <c:strRef>
              <c:f>Sheet1!$B$1</c:f>
              <c:strCache>
                <c:ptCount val="1"/>
                <c:pt idx="0">
                  <c:v>Male</c:v>
                </c:pt>
              </c:strCache>
            </c:strRef>
          </c:tx>
          <c:spPr>
            <a:gradFill rotWithShape="1">
              <a:gsLst>
                <a:gs pos="36000">
                  <a:srgbClr val="D6B470"/>
                </a:gs>
                <a:gs pos="37000">
                  <a:srgbClr val="A67F30"/>
                </a:gs>
              </a:gsLst>
              <a:lin ang="2700000" scaled="0"/>
            </a:gradFill>
            <a:ln w="9525" cap="flat" cmpd="sng" algn="ctr">
              <a:noFill/>
              <a:round/>
            </a:ln>
            <a:effectLst/>
          </c:spPr>
          <c:invertIfNegative val="0"/>
          <c:dLbls>
            <c:dLbl>
              <c:idx val="1"/>
              <c:layout>
                <c:manualLayout>
                  <c:x val="-4.2437781360066642E-17"/>
                  <c:y val="6.1641994750656084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9D9C-49C0-B589-7924ADEA32D0}"/>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14285</c:v>
                </c:pt>
                <c:pt idx="1">
                  <c:v>2987</c:v>
                </c:pt>
                <c:pt idx="2">
                  <c:v>4139</c:v>
                </c:pt>
                <c:pt idx="3">
                  <c:v>10419</c:v>
                </c:pt>
                <c:pt idx="4">
                  <c:v>10360</c:v>
                </c:pt>
              </c:numCache>
            </c:numRef>
          </c:val>
          <c:extLst xmlns:c16r2="http://schemas.microsoft.com/office/drawing/2015/06/chart">
            <c:ext xmlns:c16="http://schemas.microsoft.com/office/drawing/2014/chart" uri="{C3380CC4-5D6E-409C-BE32-E72D297353CC}">
              <c16:uniqueId val="{00000001-9D9C-49C0-B589-7924ADEA32D0}"/>
            </c:ext>
          </c:extLst>
        </c:ser>
        <c:ser>
          <c:idx val="1"/>
          <c:order val="1"/>
          <c:tx>
            <c:strRef>
              <c:f>Sheet1!$C$1</c:f>
              <c:strCache>
                <c:ptCount val="1"/>
                <c:pt idx="0">
                  <c:v>Female</c:v>
                </c:pt>
              </c:strCache>
            </c:strRef>
          </c:tx>
          <c:spPr>
            <a:gradFill rotWithShape="1">
              <a:gsLst>
                <a:gs pos="36000">
                  <a:schemeClr val="bg2">
                    <a:lumMod val="75000"/>
                  </a:schemeClr>
                </a:gs>
                <a:gs pos="38000">
                  <a:schemeClr val="bg2">
                    <a:lumMod val="50000"/>
                  </a:schemeClr>
                </a:gs>
              </a:gsLst>
              <a:lin ang="2700000" scaled="0"/>
            </a:gradFill>
            <a:ln w="9525" cap="flat" cmpd="sng" algn="ctr">
              <a:noFill/>
              <a:round/>
            </a:ln>
            <a:effectLst/>
          </c:spPr>
          <c:invertIfNegative val="0"/>
          <c:dLbls>
            <c:dLbl>
              <c:idx val="1"/>
              <c:layout>
                <c:manualLayout>
                  <c:x val="-4.2437781360066642E-17"/>
                  <c:y val="7.0477340332458366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9D9C-49C0-B589-7924ADEA32D0}"/>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pt idx="0">
                  <c:v>10060</c:v>
                </c:pt>
                <c:pt idx="1">
                  <c:v>3286</c:v>
                </c:pt>
                <c:pt idx="2">
                  <c:v>4330</c:v>
                </c:pt>
                <c:pt idx="3">
                  <c:v>44739</c:v>
                </c:pt>
                <c:pt idx="4">
                  <c:v>13516</c:v>
                </c:pt>
              </c:numCache>
            </c:numRef>
          </c:val>
          <c:extLst xmlns:c16r2="http://schemas.microsoft.com/office/drawing/2015/06/chart">
            <c:ext xmlns:c16="http://schemas.microsoft.com/office/drawing/2014/chart" uri="{C3380CC4-5D6E-409C-BE32-E72D297353CC}">
              <c16:uniqueId val="{00000004-9D9C-49C0-B589-7924ADEA32D0}"/>
            </c:ext>
          </c:extLst>
        </c:ser>
        <c:dLbls>
          <c:showLegendKey val="0"/>
          <c:showVal val="0"/>
          <c:showCatName val="0"/>
          <c:showSerName val="0"/>
          <c:showPercent val="0"/>
          <c:showBubbleSize val="0"/>
        </c:dLbls>
        <c:gapWidth val="75"/>
        <c:overlap val="-25"/>
        <c:axId val="-1665031520"/>
        <c:axId val="-1665035872"/>
      </c:barChart>
      <c:catAx>
        <c:axId val="-16650315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5872"/>
        <c:crosses val="autoZero"/>
        <c:auto val="1"/>
        <c:lblAlgn val="ctr"/>
        <c:lblOffset val="100"/>
        <c:noMultiLvlLbl val="0"/>
      </c:catAx>
      <c:valAx>
        <c:axId val="-16650358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15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clustered"/>
        <c:varyColors val="0"/>
        <c:ser>
          <c:idx val="0"/>
          <c:order val="0"/>
          <c:tx>
            <c:strRef>
              <c:f>Sheet1!$B$1</c:f>
              <c:strCache>
                <c:ptCount val="1"/>
                <c:pt idx="0">
                  <c:v>Public</c:v>
                </c:pt>
              </c:strCache>
            </c:strRef>
          </c:tx>
          <c:spPr>
            <a:gradFill rotWithShape="1">
              <a:gsLst>
                <a:gs pos="36000">
                  <a:srgbClr val="D6B470"/>
                </a:gs>
                <a:gs pos="37000">
                  <a:srgbClr val="A67F30"/>
                </a:gs>
              </a:gsLst>
              <a:lin ang="2700000" scaled="0"/>
            </a:gradFill>
            <a:ln w="9525" cap="flat" cmpd="sng" algn="ctr">
              <a:noFill/>
              <a:round/>
            </a:ln>
            <a:effectLst/>
          </c:spPr>
          <c:invertIfNegative val="0"/>
          <c:dLbls>
            <c:dLbl>
              <c:idx val="1"/>
              <c:layout>
                <c:manualLayout>
                  <c:x val="-4.2437781360066642E-17"/>
                  <c:y val="1.7197550306211562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0FAD-42C9-A9D9-3DC091C2143E}"/>
                </c:ext>
                <c:ext xmlns:c15="http://schemas.microsoft.com/office/drawing/2012/chart" uri="{CE6537A1-D6FC-4f65-9D91-7224C49458BB}"/>
              </c:extLst>
            </c:dLbl>
            <c:dLbl>
              <c:idx val="2"/>
              <c:layout>
                <c:manualLayout>
                  <c:x val="-8.4875562720133283E-17"/>
                  <c:y val="2.424426946631663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0FAD-42C9-A9D9-3DC091C2143E}"/>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Sheet1!$B$2:$B$6</c:f>
              <c:numCache>
                <c:formatCode>General</c:formatCode>
                <c:ptCount val="5"/>
                <c:pt idx="0">
                  <c:v>8424</c:v>
                </c:pt>
                <c:pt idx="1">
                  <c:v>845</c:v>
                </c:pt>
                <c:pt idx="2">
                  <c:v>1805</c:v>
                </c:pt>
                <c:pt idx="3">
                  <c:v>20098</c:v>
                </c:pt>
                <c:pt idx="4">
                  <c:v>9693</c:v>
                </c:pt>
              </c:numCache>
            </c:numRef>
          </c:val>
          <c:extLst xmlns:c16r2="http://schemas.microsoft.com/office/drawing/2015/06/chart">
            <c:ext xmlns:c16="http://schemas.microsoft.com/office/drawing/2014/chart" uri="{C3380CC4-5D6E-409C-BE32-E72D297353CC}">
              <c16:uniqueId val="{00000001-0FAD-42C9-A9D9-3DC091C2143E}"/>
            </c:ext>
          </c:extLst>
        </c:ser>
        <c:ser>
          <c:idx val="1"/>
          <c:order val="1"/>
          <c:tx>
            <c:strRef>
              <c:f>Sheet1!$C$1</c:f>
              <c:strCache>
                <c:ptCount val="1"/>
                <c:pt idx="0">
                  <c:v>Private</c:v>
                </c:pt>
              </c:strCache>
            </c:strRef>
          </c:tx>
          <c:spPr>
            <a:gradFill rotWithShape="1">
              <a:gsLst>
                <a:gs pos="36000">
                  <a:schemeClr val="bg2">
                    <a:lumMod val="75000"/>
                  </a:schemeClr>
                </a:gs>
                <a:gs pos="37000">
                  <a:schemeClr val="bg2">
                    <a:lumMod val="50000"/>
                  </a:schemeClr>
                </a:gs>
              </a:gsLst>
              <a:lin ang="2700000" scaled="0"/>
            </a:gradFill>
            <a:ln w="9525" cap="flat" cmpd="sng" algn="ctr">
              <a:noFill/>
              <a:round/>
            </a:ln>
            <a:effectLst/>
          </c:spPr>
          <c:invertIfNegative val="0"/>
          <c:dLbls>
            <c:dLbl>
              <c:idx val="1"/>
              <c:layout>
                <c:manualLayout>
                  <c:x val="-4.2437781360066642E-17"/>
                  <c:y val="7.0477340332458366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0FAD-42C9-A9D9-3DC091C2143E}"/>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Medical Doctors</c:v>
                </c:pt>
                <c:pt idx="1">
                  <c:v>Dentists</c:v>
                </c:pt>
                <c:pt idx="2">
                  <c:v>Pharmacists</c:v>
                </c:pt>
                <c:pt idx="3">
                  <c:v>Nurses</c:v>
                </c:pt>
                <c:pt idx="4">
                  <c:v>Technicians</c:v>
                </c:pt>
              </c:strCache>
            </c:strRef>
          </c:cat>
          <c:val>
            <c:numRef>
              <c:f>Sheet1!$C$2:$C$6</c:f>
              <c:numCache>
                <c:formatCode>General</c:formatCode>
                <c:ptCount val="5"/>
                <c:pt idx="0">
                  <c:v>15921</c:v>
                </c:pt>
                <c:pt idx="1">
                  <c:v>5428</c:v>
                </c:pt>
                <c:pt idx="2">
                  <c:v>6664</c:v>
                </c:pt>
                <c:pt idx="3">
                  <c:v>35060</c:v>
                </c:pt>
                <c:pt idx="4">
                  <c:v>14183</c:v>
                </c:pt>
              </c:numCache>
            </c:numRef>
          </c:val>
          <c:extLst xmlns:c16r2="http://schemas.microsoft.com/office/drawing/2015/06/chart">
            <c:ext xmlns:c16="http://schemas.microsoft.com/office/drawing/2014/chart" uri="{C3380CC4-5D6E-409C-BE32-E72D297353CC}">
              <c16:uniqueId val="{00000003-0FAD-42C9-A9D9-3DC091C2143E}"/>
            </c:ext>
          </c:extLst>
        </c:ser>
        <c:dLbls>
          <c:showLegendKey val="0"/>
          <c:showVal val="0"/>
          <c:showCatName val="0"/>
          <c:showSerName val="0"/>
          <c:showPercent val="0"/>
          <c:showBubbleSize val="0"/>
        </c:dLbls>
        <c:gapWidth val="75"/>
        <c:overlap val="-25"/>
        <c:axId val="-1665033696"/>
        <c:axId val="-1665043488"/>
      </c:barChart>
      <c:catAx>
        <c:axId val="-16650336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43488"/>
        <c:crosses val="autoZero"/>
        <c:auto val="1"/>
        <c:lblAlgn val="ctr"/>
        <c:lblOffset val="100"/>
        <c:noMultiLvlLbl val="0"/>
      </c:catAx>
      <c:valAx>
        <c:axId val="-16650434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336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legend>
    <c:plotVisOnly val="1"/>
    <c:dispBlanksAs val="gap"/>
    <c:showDLblsOverMax val="0"/>
  </c:chart>
  <c:spPr>
    <a:solidFill>
      <a:schemeClr val="bg1"/>
    </a:solidFill>
    <a:ln w="9525" cap="flat" cmpd="sng" algn="ctr">
      <a:noFill/>
      <a:round/>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barChart>
        <c:barDir val="col"/>
        <c:grouping val="clustered"/>
        <c:varyColors val="0"/>
        <c:ser>
          <c:idx val="0"/>
          <c:order val="0"/>
          <c:tx>
            <c:strRef>
              <c:f>Sex!$B$1</c:f>
              <c:strCache>
                <c:ptCount val="1"/>
                <c:pt idx="0">
                  <c:v>Male</c:v>
                </c:pt>
              </c:strCache>
            </c:strRef>
          </c:tx>
          <c:spPr>
            <a:gradFill rotWithShape="1">
              <a:gsLst>
                <a:gs pos="36000">
                  <a:srgbClr val="B68A35"/>
                </a:gs>
                <a:gs pos="35000">
                  <a:srgbClr val="D6B470"/>
                </a:gs>
              </a:gsLst>
              <a:lin ang="2700000" scaled="0"/>
            </a:gradFill>
            <a:ln>
              <a:noFill/>
            </a:ln>
            <a:effectLst/>
          </c:spPr>
          <c:invertIfNegative val="0"/>
          <c:dLbls>
            <c:dLbl>
              <c:idx val="0"/>
              <c:layout>
                <c:manualLayout>
                  <c:x val="0"/>
                  <c:y val="-1.7738359201773878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9AD4-4AED-BA09-A316FF22FD2F}"/>
                </c:ext>
                <c:ext xmlns:c15="http://schemas.microsoft.com/office/drawing/2012/chart" uri="{CE6537A1-D6FC-4f65-9D91-7224C49458BB}"/>
              </c:extLst>
            </c:dLbl>
            <c:dLbl>
              <c:idx val="1"/>
              <c:layout>
                <c:manualLayout>
                  <c:x val="-1.3888956188168787E-2"/>
                  <c:y val="-3.0846936815824851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9AD4-4AED-BA09-A316FF22FD2F}"/>
                </c:ext>
                <c:ext xmlns:c15="http://schemas.microsoft.com/office/drawing/2012/chart" uri="{CE6537A1-D6FC-4f65-9D91-7224C49458BB}"/>
              </c:extLst>
            </c:dLbl>
            <c:dLbl>
              <c:idx val="5"/>
              <c:layout>
                <c:manualLayout>
                  <c:x val="0"/>
                  <c:y val="8.8691796008868781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9AD4-4AED-BA09-A316FF22FD2F}"/>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Sex!$A$2:$A$7</c:f>
              <c:strCache>
                <c:ptCount val="6"/>
                <c:pt idx="0">
                  <c:v>UK</c:v>
                </c:pt>
                <c:pt idx="1">
                  <c:v>Norway</c:v>
                </c:pt>
                <c:pt idx="2">
                  <c:v>France</c:v>
                </c:pt>
                <c:pt idx="3">
                  <c:v>Italy</c:v>
                </c:pt>
                <c:pt idx="4">
                  <c:v>Ireland</c:v>
                </c:pt>
                <c:pt idx="5">
                  <c:v>UAE</c:v>
                </c:pt>
              </c:strCache>
            </c:strRef>
          </c:cat>
          <c:val>
            <c:numRef>
              <c:f>Sex!$B$2:$B$7</c:f>
              <c:numCache>
                <c:formatCode>General</c:formatCode>
                <c:ptCount val="6"/>
                <c:pt idx="0">
                  <c:v>51.37</c:v>
                </c:pt>
                <c:pt idx="1">
                  <c:v>50.06</c:v>
                </c:pt>
                <c:pt idx="2">
                  <c:v>54.68</c:v>
                </c:pt>
                <c:pt idx="3">
                  <c:v>57.24</c:v>
                </c:pt>
                <c:pt idx="4">
                  <c:v>55.41</c:v>
                </c:pt>
                <c:pt idx="5">
                  <c:v>58.68</c:v>
                </c:pt>
              </c:numCache>
            </c:numRef>
          </c:val>
          <c:extLst xmlns:c16r2="http://schemas.microsoft.com/office/drawing/2015/06/chart">
            <c:ext xmlns:c16="http://schemas.microsoft.com/office/drawing/2014/chart" uri="{C3380CC4-5D6E-409C-BE32-E72D297353CC}">
              <c16:uniqueId val="{00000003-9AD4-4AED-BA09-A316FF22FD2F}"/>
            </c:ext>
          </c:extLst>
        </c:ser>
        <c:ser>
          <c:idx val="1"/>
          <c:order val="1"/>
          <c:tx>
            <c:strRef>
              <c:f>Sex!$C$1</c:f>
              <c:strCache>
                <c:ptCount val="1"/>
                <c:pt idx="0">
                  <c:v>Female</c:v>
                </c:pt>
              </c:strCache>
            </c:strRef>
          </c:tx>
          <c:spPr>
            <a:gradFill rotWithShape="1">
              <a:gsLst>
                <a:gs pos="40000">
                  <a:schemeClr val="bg2">
                    <a:lumMod val="50000"/>
                  </a:schemeClr>
                </a:gs>
                <a:gs pos="39000">
                  <a:schemeClr val="bg2">
                    <a:lumMod val="75000"/>
                  </a:schemeClr>
                </a:gs>
              </a:gsLst>
              <a:lin ang="2700000" scaled="0"/>
            </a:gradFill>
            <a:ln>
              <a:noFill/>
            </a:ln>
            <a:effectLst/>
          </c:spPr>
          <c:invertIfNegative val="0"/>
          <c:dLbls>
            <c:dLbl>
              <c:idx val="0"/>
              <c:layout>
                <c:manualLayout>
                  <c:x val="2.4871875630930729E-2"/>
                  <c:y val="1.7738359201773794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9AD4-4AED-BA09-A316FF22FD2F}"/>
                </c:ext>
                <c:ext xmlns:c15="http://schemas.microsoft.com/office/drawing/2012/chart" uri="{CE6537A1-D6FC-4f65-9D91-7224C49458BB}"/>
              </c:extLst>
            </c:dLbl>
            <c:dLbl>
              <c:idx val="1"/>
              <c:layout>
                <c:manualLayout>
                  <c:x val="2.3547102766000368E-2"/>
                  <c:y val="2.2368140789496657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9AD4-4AED-BA09-A316FF22FD2F}"/>
                </c:ext>
                <c:ext xmlns:c15="http://schemas.microsoft.com/office/drawing/2012/chart" uri="{CE6537A1-D6FC-4f65-9D91-7224C49458BB}"/>
              </c:extLst>
            </c:dLbl>
            <c:dLbl>
              <c:idx val="2"/>
              <c:layout>
                <c:manualLayout>
                  <c:x val="3.0299212598425197E-2"/>
                  <c:y val="2.2172949002217335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6-9AD4-4AED-BA09-A316FF22FD2F}"/>
                </c:ext>
                <c:ext xmlns:c15="http://schemas.microsoft.com/office/drawing/2012/chart" uri="{CE6537A1-D6FC-4f65-9D91-7224C49458BB}"/>
              </c:extLst>
            </c:dLbl>
            <c:dLbl>
              <c:idx val="3"/>
              <c:layout>
                <c:manualLayout>
                  <c:x val="2.341885725822726E-2"/>
                  <c:y val="1.3498961188609698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7-9AD4-4AED-BA09-A316FF22FD2F}"/>
                </c:ext>
                <c:ext xmlns:c15="http://schemas.microsoft.com/office/drawing/2012/chart" uri="{CE6537A1-D6FC-4f65-9D91-7224C49458BB}"/>
              </c:extLst>
            </c:dLbl>
            <c:dLbl>
              <c:idx val="4"/>
              <c:layout>
                <c:manualLayout>
                  <c:x val="2.6196648495860946E-2"/>
                  <c:y val="1.7738359201773794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8-9AD4-4AED-BA09-A316FF22FD2F}"/>
                </c:ext>
                <c:ext xmlns:c15="http://schemas.microsoft.com/office/drawing/2012/chart" uri="{CE6537A1-D6FC-4f65-9D91-7224C49458BB}"/>
              </c:extLst>
            </c:dLbl>
            <c:dLbl>
              <c:idx val="5"/>
              <c:layout>
                <c:manualLayout>
                  <c:x val="2.6196648495860946E-2"/>
                  <c:y val="1.7738359201773878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9-9AD4-4AED-BA09-A316FF22FD2F}"/>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Sex!$A$2:$A$7</c:f>
              <c:strCache>
                <c:ptCount val="6"/>
                <c:pt idx="0">
                  <c:v>UK</c:v>
                </c:pt>
                <c:pt idx="1">
                  <c:v>Norway</c:v>
                </c:pt>
                <c:pt idx="2">
                  <c:v>France</c:v>
                </c:pt>
                <c:pt idx="3">
                  <c:v>Italy</c:v>
                </c:pt>
                <c:pt idx="4">
                  <c:v>Ireland</c:v>
                </c:pt>
                <c:pt idx="5">
                  <c:v>UAE</c:v>
                </c:pt>
              </c:strCache>
            </c:strRef>
          </c:cat>
          <c:val>
            <c:numRef>
              <c:f>Sex!$C$2:$C$7</c:f>
              <c:numCache>
                <c:formatCode>General</c:formatCode>
                <c:ptCount val="6"/>
                <c:pt idx="0">
                  <c:v>48.63</c:v>
                </c:pt>
                <c:pt idx="1">
                  <c:v>49.94</c:v>
                </c:pt>
                <c:pt idx="2">
                  <c:v>45.32</c:v>
                </c:pt>
                <c:pt idx="3">
                  <c:v>42.76</c:v>
                </c:pt>
                <c:pt idx="4">
                  <c:v>44.59</c:v>
                </c:pt>
                <c:pt idx="5">
                  <c:v>41.32</c:v>
                </c:pt>
              </c:numCache>
            </c:numRef>
          </c:val>
          <c:extLst xmlns:c16r2="http://schemas.microsoft.com/office/drawing/2015/06/chart">
            <c:ext xmlns:c16="http://schemas.microsoft.com/office/drawing/2014/chart" uri="{C3380CC4-5D6E-409C-BE32-E72D297353CC}">
              <c16:uniqueId val="{0000000A-9AD4-4AED-BA09-A316FF22FD2F}"/>
            </c:ext>
          </c:extLst>
        </c:ser>
        <c:ser>
          <c:idx val="2"/>
          <c:order val="2"/>
          <c:tx>
            <c:strRef>
              <c:f>Sex!$D$1</c:f>
              <c:strCache>
                <c:ptCount val="1"/>
                <c:pt idx="0">
                  <c:v>Gap</c:v>
                </c:pt>
              </c:strCache>
            </c:strRef>
          </c:tx>
          <c:spPr>
            <a:gradFill rotWithShape="1">
              <a:gsLst>
                <a:gs pos="40000">
                  <a:srgbClr val="95722B"/>
                </a:gs>
                <a:gs pos="39000">
                  <a:schemeClr val="bg2">
                    <a:lumMod val="25000"/>
                  </a:schemeClr>
                </a:gs>
              </a:gsLst>
              <a:lin ang="2700000" scaled="0"/>
            </a:gradFill>
            <a:ln>
              <a:noFill/>
            </a:ln>
            <a:effectLst/>
          </c:spPr>
          <c:invertIfNegative val="0"/>
          <c:dLbls>
            <c:dLbl>
              <c:idx val="0"/>
              <c:layout>
                <c:manualLayout>
                  <c:x val="1.6538501918029438E-2"/>
                  <c:y val="0"/>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B-9AD4-4AED-BA09-A316FF22FD2F}"/>
                </c:ext>
                <c:ext xmlns:c15="http://schemas.microsoft.com/office/drawing/2012/chart" uri="{CE6537A1-D6FC-4f65-9D91-7224C49458BB}"/>
              </c:extLst>
            </c:dLbl>
            <c:dLbl>
              <c:idx val="1"/>
              <c:layout>
                <c:manualLayout>
                  <c:x val="8.3860840924295851E-3"/>
                  <c:y val="4.4344255355177374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C-9AD4-4AED-BA09-A316FF22FD2F}"/>
                </c:ext>
                <c:ext xmlns:c15="http://schemas.microsoft.com/office/drawing/2012/chart" uri="{CE6537A1-D6FC-4f65-9D91-7224C49458BB}"/>
              </c:extLst>
            </c:dLbl>
            <c:dLbl>
              <c:idx val="2"/>
              <c:layout>
                <c:manualLayout>
                  <c:x val="1.2435937815465375E-2"/>
                  <c:y val="4.434589800443459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D-9AD4-4AED-BA09-A316FF22FD2F}"/>
                </c:ext>
                <c:ext xmlns:c15="http://schemas.microsoft.com/office/drawing/2012/chart" uri="{CE6537A1-D6FC-4f65-9D91-7224C49458BB}"/>
              </c:extLst>
            </c:dLbl>
            <c:dLbl>
              <c:idx val="3"/>
              <c:layout>
                <c:manualLayout>
                  <c:x val="1.9333796510730125E-2"/>
                  <c:y val="8.8232588408058681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E-9AD4-4AED-BA09-A316FF22FD2F}"/>
                </c:ext>
                <c:ext xmlns:c15="http://schemas.microsoft.com/office/drawing/2012/chart" uri="{CE6537A1-D6FC-4f65-9D91-7224C49458BB}"/>
              </c:extLst>
            </c:dLbl>
            <c:dLbl>
              <c:idx val="4"/>
              <c:layout>
                <c:manualLayout>
                  <c:x val="1.5248829190468839E-2"/>
                  <c:y val="-4.4802867383512543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F-9AD4-4AED-BA09-A316FF22FD2F}"/>
                </c:ext>
                <c:ext xmlns:c15="http://schemas.microsoft.com/office/drawing/2012/chart" uri="{CE6537A1-D6FC-4f65-9D91-7224C49458BB}"/>
              </c:extLst>
            </c:dLbl>
            <c:dLbl>
              <c:idx val="5"/>
              <c:layout>
                <c:manualLayout>
                  <c:x val="2.7521421360791439E-2"/>
                  <c:y val="-8.1299873825050065E-17"/>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10-9AD4-4AED-BA09-A316FF22FD2F}"/>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Sex!$A$2:$A$7</c:f>
              <c:strCache>
                <c:ptCount val="6"/>
                <c:pt idx="0">
                  <c:v>UK</c:v>
                </c:pt>
                <c:pt idx="1">
                  <c:v>Norway</c:v>
                </c:pt>
                <c:pt idx="2">
                  <c:v>France</c:v>
                </c:pt>
                <c:pt idx="3">
                  <c:v>Italy</c:v>
                </c:pt>
                <c:pt idx="4">
                  <c:v>Ireland</c:v>
                </c:pt>
                <c:pt idx="5">
                  <c:v>UAE</c:v>
                </c:pt>
              </c:strCache>
            </c:strRef>
          </c:cat>
          <c:val>
            <c:numRef>
              <c:f>Sex!$D$2:$D$7</c:f>
              <c:numCache>
                <c:formatCode>General</c:formatCode>
                <c:ptCount val="6"/>
                <c:pt idx="0">
                  <c:v>2.75</c:v>
                </c:pt>
                <c:pt idx="1">
                  <c:v>0.13</c:v>
                </c:pt>
                <c:pt idx="2">
                  <c:v>9.36</c:v>
                </c:pt>
                <c:pt idx="3">
                  <c:v>14.48</c:v>
                </c:pt>
                <c:pt idx="4">
                  <c:v>10.83</c:v>
                </c:pt>
                <c:pt idx="5">
                  <c:v>17.350000000000001</c:v>
                </c:pt>
              </c:numCache>
            </c:numRef>
          </c:val>
          <c:extLst xmlns:c16r2="http://schemas.microsoft.com/office/drawing/2015/06/chart">
            <c:ext xmlns:c16="http://schemas.microsoft.com/office/drawing/2014/chart" uri="{C3380CC4-5D6E-409C-BE32-E72D297353CC}">
              <c16:uniqueId val="{00000011-9AD4-4AED-BA09-A316FF22FD2F}"/>
            </c:ext>
          </c:extLst>
        </c:ser>
        <c:dLbls>
          <c:dLblPos val="outEnd"/>
          <c:showLegendKey val="0"/>
          <c:showVal val="1"/>
          <c:showCatName val="0"/>
          <c:showSerName val="0"/>
          <c:showPercent val="0"/>
          <c:showBubbleSize val="0"/>
        </c:dLbls>
        <c:gapWidth val="100"/>
        <c:overlap val="-24"/>
        <c:axId val="-1665042944"/>
        <c:axId val="-1665042400"/>
      </c:barChart>
      <c:catAx>
        <c:axId val="-1665042944"/>
        <c:scaling>
          <c:orientation val="minMax"/>
        </c:scaling>
        <c:delete val="0"/>
        <c:axPos val="b"/>
        <c:numFmt formatCode="General" sourceLinked="1"/>
        <c:majorTickMark val="none"/>
        <c:minorTickMark val="none"/>
        <c:tickLblPos val="nextTo"/>
        <c:spPr>
          <a:noFill/>
          <a:ln w="12700" cap="flat" cmpd="sng" algn="ctr">
            <a:solidFill>
              <a:srgbClr val="C6C6C6"/>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42400"/>
        <c:crosses val="autoZero"/>
        <c:auto val="1"/>
        <c:lblAlgn val="ctr"/>
        <c:lblOffset val="100"/>
        <c:noMultiLvlLbl val="0"/>
      </c:catAx>
      <c:valAx>
        <c:axId val="-1665042400"/>
        <c:scaling>
          <c:orientation val="minMax"/>
        </c:scaling>
        <c:delete val="0"/>
        <c:axPos val="l"/>
        <c:majorGridlines>
          <c:spPr>
            <a:ln w="3175" cap="flat" cmpd="sng" algn="ctr">
              <a:solidFill>
                <a:srgbClr val="C6C6C6">
                  <a:alpha val="70000"/>
                </a:srgb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429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legend>
    <c:plotVisOnly val="1"/>
    <c:dispBlanksAs val="gap"/>
    <c:showDLblsOverMax val="0"/>
  </c:chart>
  <c:spPr>
    <a:noFill/>
    <a:ln>
      <a:noFill/>
    </a:ln>
    <a:effectLst/>
  </c:spPr>
  <c:txPr>
    <a:bodyPr/>
    <a:lstStyle/>
    <a:p>
      <a:pPr>
        <a:defRPr>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manualLayout>
          <c:layoutTarget val="inner"/>
          <c:xMode val="edge"/>
          <c:yMode val="edge"/>
          <c:x val="4.6834733893557426E-2"/>
          <c:y val="7.957118737766887E-2"/>
          <c:w val="0.91036414565826329"/>
          <c:h val="0.79786191337088552"/>
        </c:manualLayout>
      </c:layout>
      <c:barChart>
        <c:barDir val="bar"/>
        <c:grouping val="clustered"/>
        <c:varyColors val="0"/>
        <c:ser>
          <c:idx val="0"/>
          <c:order val="0"/>
          <c:tx>
            <c:strRef>
              <c:f>Sheet1!$B$1</c:f>
              <c:strCache>
                <c:ptCount val="1"/>
                <c:pt idx="0">
                  <c:v>Male</c:v>
                </c:pt>
              </c:strCache>
            </c:strRef>
          </c:tx>
          <c:spPr>
            <a:gradFill rotWithShape="1">
              <a:gsLst>
                <a:gs pos="36000">
                  <a:schemeClr val="bg2">
                    <a:lumMod val="50000"/>
                  </a:schemeClr>
                </a:gs>
                <a:gs pos="35000">
                  <a:schemeClr val="bg2">
                    <a:lumMod val="75000"/>
                  </a:schemeClr>
                </a:gs>
              </a:gsLst>
              <a:lin ang="8100000" scaled="0"/>
            </a:gradFill>
            <a:ln>
              <a:noFill/>
            </a:ln>
            <a:effectLst/>
          </c:spPr>
          <c:invertIfNegative val="0"/>
          <c:dLbls>
            <c:dLbl>
              <c:idx val="0"/>
              <c:layout>
                <c:manualLayout>
                  <c:x val="-1.641025641025641E-2"/>
                  <c:y val="8.8750832039050358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D6A7-467F-990B-583984644F4E}"/>
                </c:ext>
                <c:ext xmlns:c15="http://schemas.microsoft.com/office/drawing/2012/chart" uri="{CE6537A1-D6FC-4f65-9D91-7224C49458BB}"/>
              </c:extLst>
            </c:dLbl>
            <c:dLbl>
              <c:idx val="1"/>
              <c:layout>
                <c:manualLayout>
                  <c:x val="-8.2051282051282797E-3"/>
                  <c:y val="1.3312624805857473E-2"/>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D6A7-467F-990B-583984644F4E}"/>
                </c:ext>
                <c:ext xmlns:c15="http://schemas.microsoft.com/office/drawing/2012/chart" uri="{CE6537A1-D6FC-4f65-9D91-7224C49458BB}"/>
              </c:extLst>
            </c:dLbl>
            <c:dLbl>
              <c:idx val="2"/>
              <c:layout>
                <c:manualLayout>
                  <c:x val="-8.2051282051282051E-3"/>
                  <c:y val="4.4375416019525179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D6A7-467F-990B-583984644F4E}"/>
                </c:ext>
                <c:ext xmlns:c15="http://schemas.microsoft.com/office/drawing/2012/chart" uri="{CE6537A1-D6FC-4f65-9D91-7224C49458BB}"/>
              </c:extLst>
            </c:dLbl>
            <c:dLbl>
              <c:idx val="3"/>
              <c:layout>
                <c:manualLayout>
                  <c:x val="-4.1025641025641026E-3"/>
                  <c:y val="4.4375416019524373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D6A7-467F-990B-583984644F4E}"/>
                </c:ext>
                <c:ext xmlns:c15="http://schemas.microsoft.com/office/drawing/2012/chart" uri="{CE6537A1-D6FC-4f65-9D91-7224C49458BB}"/>
              </c:extLst>
            </c:dLbl>
            <c:dLbl>
              <c:idx val="4"/>
              <c:layout>
                <c:manualLayout>
                  <c:x val="0"/>
                  <c:y val="8.8750832039049959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4-D6A7-467F-990B-583984644F4E}"/>
                </c:ext>
                <c:ext xmlns:c15="http://schemas.microsoft.com/office/drawing/2012/chart" uri="{CE6537A1-D6FC-4f65-9D91-7224C49458BB}"/>
              </c:extLst>
            </c:dLbl>
            <c:dLbl>
              <c:idx val="5"/>
              <c:layout>
                <c:manualLayout>
                  <c:x val="-8.2051282051282797E-3"/>
                  <c:y val="4.4375416019525179E-3"/>
                </c:manualLayout>
              </c:layout>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5-D6A7-467F-990B-583984644F4E}"/>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UK</c:v>
                </c:pt>
                <c:pt idx="1">
                  <c:v>New Zealand</c:v>
                </c:pt>
                <c:pt idx="2">
                  <c:v>Canada</c:v>
                </c:pt>
                <c:pt idx="3">
                  <c:v>Japan</c:v>
                </c:pt>
                <c:pt idx="4">
                  <c:v>Ireland</c:v>
                </c:pt>
                <c:pt idx="5">
                  <c:v>UAE</c:v>
                </c:pt>
              </c:strCache>
            </c:strRef>
          </c:cat>
          <c:val>
            <c:numRef>
              <c:f>Sheet1!$B$2:$B$7</c:f>
              <c:numCache>
                <c:formatCode>0.00</c:formatCode>
                <c:ptCount val="6"/>
                <c:pt idx="0">
                  <c:v>11.38</c:v>
                </c:pt>
                <c:pt idx="1">
                  <c:v>9.2539999999999996</c:v>
                </c:pt>
                <c:pt idx="2">
                  <c:v>8.7240000000000002</c:v>
                </c:pt>
                <c:pt idx="3">
                  <c:v>7.5049999999999999</c:v>
                </c:pt>
                <c:pt idx="4">
                  <c:v>0.97899999999999998</c:v>
                </c:pt>
                <c:pt idx="5">
                  <c:v>18.888999999999999</c:v>
                </c:pt>
              </c:numCache>
            </c:numRef>
          </c:val>
          <c:extLst xmlns:c16r2="http://schemas.microsoft.com/office/drawing/2015/06/chart">
            <c:ext xmlns:c16="http://schemas.microsoft.com/office/drawing/2014/chart" uri="{C3380CC4-5D6E-409C-BE32-E72D297353CC}">
              <c16:uniqueId val="{00000006-D6A7-467F-990B-583984644F4E}"/>
            </c:ext>
          </c:extLst>
        </c:ser>
        <c:ser>
          <c:idx val="1"/>
          <c:order val="1"/>
          <c:tx>
            <c:strRef>
              <c:f>Sheet1!$C$1</c:f>
              <c:strCache>
                <c:ptCount val="1"/>
                <c:pt idx="0">
                  <c:v>Female</c:v>
                </c:pt>
              </c:strCache>
            </c:strRef>
          </c:tx>
          <c:spPr>
            <a:gradFill rotWithShape="1">
              <a:gsLst>
                <a:gs pos="36000">
                  <a:srgbClr val="B68A35"/>
                </a:gs>
                <a:gs pos="35000">
                  <a:srgbClr val="D6B470"/>
                </a:gs>
              </a:gsLst>
              <a:lin ang="8100000" scaled="0"/>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UK</c:v>
                </c:pt>
                <c:pt idx="1">
                  <c:v>New Zealand</c:v>
                </c:pt>
                <c:pt idx="2">
                  <c:v>Canada</c:v>
                </c:pt>
                <c:pt idx="3">
                  <c:v>Japan</c:v>
                </c:pt>
                <c:pt idx="4">
                  <c:v>Ireland</c:v>
                </c:pt>
                <c:pt idx="5">
                  <c:v>UAE</c:v>
                </c:pt>
              </c:strCache>
            </c:strRef>
          </c:cat>
          <c:val>
            <c:numRef>
              <c:f>Sheet1!$C$2:$C$7</c:f>
              <c:numCache>
                <c:formatCode>0.00</c:formatCode>
                <c:ptCount val="6"/>
                <c:pt idx="0">
                  <c:v>88.62</c:v>
                </c:pt>
                <c:pt idx="1">
                  <c:v>90.745999999999995</c:v>
                </c:pt>
                <c:pt idx="2">
                  <c:v>91.275999999999996</c:v>
                </c:pt>
                <c:pt idx="3">
                  <c:v>92.495000000000005</c:v>
                </c:pt>
                <c:pt idx="4">
                  <c:v>99.021000000000001</c:v>
                </c:pt>
                <c:pt idx="5">
                  <c:v>81.111000000000004</c:v>
                </c:pt>
              </c:numCache>
            </c:numRef>
          </c:val>
          <c:extLst xmlns:c16r2="http://schemas.microsoft.com/office/drawing/2015/06/chart">
            <c:ext xmlns:c16="http://schemas.microsoft.com/office/drawing/2014/chart" uri="{C3380CC4-5D6E-409C-BE32-E72D297353CC}">
              <c16:uniqueId val="{00000007-D6A7-467F-990B-583984644F4E}"/>
            </c:ext>
          </c:extLst>
        </c:ser>
        <c:ser>
          <c:idx val="2"/>
          <c:order val="2"/>
          <c:tx>
            <c:strRef>
              <c:f>Sheet1!$D$1</c:f>
              <c:strCache>
                <c:ptCount val="1"/>
                <c:pt idx="0">
                  <c:v>Gap</c:v>
                </c:pt>
              </c:strCache>
            </c:strRef>
          </c:tx>
          <c:spPr>
            <a:gradFill rotWithShape="1">
              <a:gsLst>
                <a:gs pos="36000">
                  <a:schemeClr val="accent1">
                    <a:lumMod val="75000"/>
                  </a:schemeClr>
                </a:gs>
                <a:gs pos="35000">
                  <a:schemeClr val="accent1">
                    <a:lumMod val="60000"/>
                    <a:lumOff val="40000"/>
                  </a:schemeClr>
                </a:gs>
              </a:gsLst>
              <a:lin ang="2700000" scaled="0"/>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UK</c:v>
                </c:pt>
                <c:pt idx="1">
                  <c:v>New Zealand</c:v>
                </c:pt>
                <c:pt idx="2">
                  <c:v>Canada</c:v>
                </c:pt>
                <c:pt idx="3">
                  <c:v>Japan</c:v>
                </c:pt>
                <c:pt idx="4">
                  <c:v>Ireland</c:v>
                </c:pt>
                <c:pt idx="5">
                  <c:v>UAE</c:v>
                </c:pt>
              </c:strCache>
            </c:strRef>
          </c:cat>
          <c:val>
            <c:numRef>
              <c:f>Sheet1!$D$2:$D$7</c:f>
              <c:numCache>
                <c:formatCode>0.00</c:formatCode>
                <c:ptCount val="6"/>
                <c:pt idx="0">
                  <c:v>-77.240000000000009</c:v>
                </c:pt>
                <c:pt idx="1">
                  <c:v>-81.49199999999999</c:v>
                </c:pt>
                <c:pt idx="2">
                  <c:v>-82.551999999999992</c:v>
                </c:pt>
                <c:pt idx="3">
                  <c:v>-84.990000000000009</c:v>
                </c:pt>
                <c:pt idx="4">
                  <c:v>-98.042000000000002</c:v>
                </c:pt>
                <c:pt idx="5">
                  <c:v>-62.222000000000008</c:v>
                </c:pt>
              </c:numCache>
            </c:numRef>
          </c:val>
          <c:extLst xmlns:c16r2="http://schemas.microsoft.com/office/drawing/2015/06/chart">
            <c:ext xmlns:c16="http://schemas.microsoft.com/office/drawing/2014/chart" uri="{C3380CC4-5D6E-409C-BE32-E72D297353CC}">
              <c16:uniqueId val="{00000008-D6A7-467F-990B-583984644F4E}"/>
            </c:ext>
          </c:extLst>
        </c:ser>
        <c:dLbls>
          <c:dLblPos val="outEnd"/>
          <c:showLegendKey val="0"/>
          <c:showVal val="1"/>
          <c:showCatName val="0"/>
          <c:showSerName val="0"/>
          <c:showPercent val="0"/>
          <c:showBubbleSize val="0"/>
        </c:dLbls>
        <c:gapWidth val="115"/>
        <c:overlap val="-20"/>
        <c:axId val="-1665041856"/>
        <c:axId val="-1665040224"/>
      </c:barChart>
      <c:catAx>
        <c:axId val="-1665041856"/>
        <c:scaling>
          <c:orientation val="minMax"/>
        </c:scaling>
        <c:delete val="0"/>
        <c:axPos val="l"/>
        <c:numFmt formatCode="General" sourceLinked="1"/>
        <c:majorTickMark val="none"/>
        <c:minorTickMark val="none"/>
        <c:tickLblPos val="nextTo"/>
        <c:spPr>
          <a:noFill/>
          <a:ln w="12700" cap="flat" cmpd="sng" algn="ctr">
            <a:solidFill>
              <a:srgbClr val="C6C6C6"/>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40224"/>
        <c:crosses val="autoZero"/>
        <c:auto val="1"/>
        <c:lblAlgn val="ctr"/>
        <c:lblOffset val="100"/>
        <c:noMultiLvlLbl val="0"/>
      </c:catAx>
      <c:valAx>
        <c:axId val="-1665040224"/>
        <c:scaling>
          <c:orientation val="minMax"/>
        </c:scaling>
        <c:delete val="0"/>
        <c:axPos val="b"/>
        <c:majorGridlines>
          <c:spPr>
            <a:ln w="9525" cap="flat" cmpd="sng" algn="ctr">
              <a:solidFill>
                <a:srgbClr val="C6C6C6">
                  <a:alpha val="46000"/>
                </a:srgb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65041856"/>
        <c:crosses val="autoZero"/>
        <c:crossBetween val="between"/>
      </c:valAx>
      <c:spPr>
        <a:noFill/>
        <a:ln>
          <a:noFill/>
        </a:ln>
        <a:effectLst/>
      </c:spPr>
    </c:plotArea>
    <c:legend>
      <c:legendPos val="b"/>
      <c:layout>
        <c:manualLayout>
          <c:xMode val="edge"/>
          <c:yMode val="edge"/>
          <c:x val="0.3005529180176007"/>
          <c:y val="0.93474109766129976"/>
          <c:w val="0.41523371159487416"/>
          <c:h val="6.3775923531946555E-2"/>
        </c:manualLayout>
      </c:layout>
      <c:overlay val="1"/>
      <c:spPr>
        <a:noFill/>
        <a:ln>
          <a:noFill/>
        </a:ln>
        <a:effectLst/>
      </c:spPr>
      <c:txPr>
        <a:bodyPr rot="0" spcFirstLastPara="1" vertOverflow="ellipsis" vert="horz" wrap="square" anchor="ctr" anchorCtr="1"/>
        <a:lstStyle/>
        <a:p>
          <a:pPr rtl="0">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legend>
    <c:plotVisOnly val="1"/>
    <c:dispBlanksAs val="gap"/>
    <c:showDLblsOverMax val="0"/>
  </c:chart>
  <c:spPr>
    <a:noFill/>
    <a:ln>
      <a:noFill/>
    </a:ln>
    <a:effectLst/>
  </c:spPr>
  <c:txPr>
    <a:bodyPr/>
    <a:lstStyle/>
    <a:p>
      <a:pPr>
        <a:defRPr sz="900">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barChart>
        <c:barDir val="col"/>
        <c:grouping val="clustered"/>
        <c:varyColors val="0"/>
        <c:ser>
          <c:idx val="0"/>
          <c:order val="0"/>
          <c:tx>
            <c:strRef>
              <c:f>Sheet1!$B$1</c:f>
              <c:strCache>
                <c:ptCount val="1"/>
                <c:pt idx="0">
                  <c:v>Per 10 000 population</c:v>
                </c:pt>
              </c:strCache>
            </c:strRef>
          </c:tx>
          <c:spPr>
            <a:gradFill rotWithShape="1">
              <a:gsLst>
                <a:gs pos="36000">
                  <a:srgbClr val="B68A35"/>
                </a:gs>
                <a:gs pos="35000">
                  <a:srgbClr val="D6B470"/>
                </a:gs>
              </a:gsLst>
              <a:lin ang="8100000" scaled="0"/>
            </a:gradFill>
            <a:ln>
              <a:noFill/>
            </a:ln>
            <a:effectLst>
              <a:outerShdw blurRad="38100" dist="25400" dir="5400000" rotWithShape="0">
                <a:srgbClr val="000000">
                  <a:alpha val="60000"/>
                </a:srgbClr>
              </a:outerShdw>
            </a:effectLst>
          </c:spPr>
          <c:invertIfNegative val="0"/>
          <c:dPt>
            <c:idx val="0"/>
            <c:invertIfNegative val="0"/>
            <c:bubble3D val="0"/>
            <c:extLst xmlns:c16r2="http://schemas.microsoft.com/office/drawing/2015/06/chart">
              <c:ext xmlns:c16="http://schemas.microsoft.com/office/drawing/2014/chart" uri="{C3380CC4-5D6E-409C-BE32-E72D297353CC}">
                <c16:uniqueId val="{00000000-9ABE-4C97-866A-CC5C8B0944EF}"/>
              </c:ext>
            </c:extLst>
          </c:dPt>
          <c:dPt>
            <c:idx val="1"/>
            <c:invertIfNegative val="0"/>
            <c:bubble3D val="0"/>
            <c:extLst xmlns:c16r2="http://schemas.microsoft.com/office/drawing/2015/06/chart">
              <c:ext xmlns:c16="http://schemas.microsoft.com/office/drawing/2014/chart" uri="{C3380CC4-5D6E-409C-BE32-E72D297353CC}">
                <c16:uniqueId val="{00000001-9ABE-4C97-866A-CC5C8B0944EF}"/>
              </c:ext>
            </c:extLst>
          </c:dPt>
          <c:dPt>
            <c:idx val="2"/>
            <c:invertIfNegative val="0"/>
            <c:bubble3D val="0"/>
            <c:extLst xmlns:c16r2="http://schemas.microsoft.com/office/drawing/2015/06/chart">
              <c:ext xmlns:c16="http://schemas.microsoft.com/office/drawing/2014/chart" uri="{C3380CC4-5D6E-409C-BE32-E72D297353CC}">
                <c16:uniqueId val="{00000002-9ABE-4C97-866A-CC5C8B0944EF}"/>
              </c:ext>
            </c:extLst>
          </c:dPt>
          <c:dPt>
            <c:idx val="3"/>
            <c:invertIfNegative val="0"/>
            <c:bubble3D val="0"/>
            <c:extLst xmlns:c16r2="http://schemas.microsoft.com/office/drawing/2015/06/chart">
              <c:ext xmlns:c16="http://schemas.microsoft.com/office/drawing/2014/chart" uri="{C3380CC4-5D6E-409C-BE32-E72D297353CC}">
                <c16:uniqueId val="{00000003-9ABE-4C97-866A-CC5C8B0944EF}"/>
              </c:ext>
            </c:extLst>
          </c:dPt>
          <c:dPt>
            <c:idx val="4"/>
            <c:invertIfNegative val="0"/>
            <c:bubble3D val="0"/>
            <c:extLst xmlns:c16r2="http://schemas.microsoft.com/office/drawing/2015/06/chart">
              <c:ext xmlns:c16="http://schemas.microsoft.com/office/drawing/2014/chart" uri="{C3380CC4-5D6E-409C-BE32-E72D297353CC}">
                <c16:uniqueId val="{00000004-9ABE-4C97-866A-CC5C8B0944EF}"/>
              </c:ext>
            </c:extLst>
          </c:dPt>
          <c:dPt>
            <c:idx val="5"/>
            <c:invertIfNegative val="0"/>
            <c:bubble3D val="0"/>
            <c:extLst xmlns:c16r2="http://schemas.microsoft.com/office/drawing/2015/06/chart">
              <c:ext xmlns:c16="http://schemas.microsoft.com/office/drawing/2014/chart" uri="{C3380CC4-5D6E-409C-BE32-E72D297353CC}">
                <c16:uniqueId val="{00000005-9ABE-4C97-866A-CC5C8B0944E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UAE</c:v>
                </c:pt>
                <c:pt idx="1">
                  <c:v>UK</c:v>
                </c:pt>
                <c:pt idx="2">
                  <c:v>Norway</c:v>
                </c:pt>
                <c:pt idx="3">
                  <c:v>Lithuania</c:v>
                </c:pt>
                <c:pt idx="4">
                  <c:v>Italy</c:v>
                </c:pt>
                <c:pt idx="5">
                  <c:v>France</c:v>
                </c:pt>
              </c:strCache>
            </c:strRef>
          </c:cat>
          <c:val>
            <c:numRef>
              <c:f>Sheet1!$B$2:$B$7</c:f>
              <c:numCache>
                <c:formatCode>0.00</c:formatCode>
                <c:ptCount val="6"/>
                <c:pt idx="0">
                  <c:v>26</c:v>
                </c:pt>
                <c:pt idx="1">
                  <c:v>25.277999999999999</c:v>
                </c:pt>
                <c:pt idx="2">
                  <c:v>29.164000000000001</c:v>
                </c:pt>
                <c:pt idx="3">
                  <c:v>63.527999999999999</c:v>
                </c:pt>
                <c:pt idx="4">
                  <c:v>39.774000000000001</c:v>
                </c:pt>
                <c:pt idx="5">
                  <c:v>32.671999999999997</c:v>
                </c:pt>
              </c:numCache>
            </c:numRef>
          </c:val>
          <c:extLst xmlns:c16r2="http://schemas.microsoft.com/office/drawing/2015/06/chart">
            <c:ext xmlns:c16="http://schemas.microsoft.com/office/drawing/2014/chart" uri="{C3380CC4-5D6E-409C-BE32-E72D297353CC}">
              <c16:uniqueId val="{00000006-9ABE-4C97-866A-CC5C8B0944EF}"/>
            </c:ext>
          </c:extLst>
        </c:ser>
        <c:dLbls>
          <c:dLblPos val="outEnd"/>
          <c:showLegendKey val="0"/>
          <c:showVal val="1"/>
          <c:showCatName val="0"/>
          <c:showSerName val="0"/>
          <c:showPercent val="0"/>
          <c:showBubbleSize val="0"/>
        </c:dLbls>
        <c:gapWidth val="100"/>
        <c:overlap val="-24"/>
        <c:axId val="-1609094496"/>
        <c:axId val="-1609093952"/>
      </c:barChart>
      <c:catAx>
        <c:axId val="-1609094496"/>
        <c:scaling>
          <c:orientation val="minMax"/>
        </c:scaling>
        <c:delete val="0"/>
        <c:axPos val="b"/>
        <c:numFmt formatCode="General" sourceLinked="1"/>
        <c:majorTickMark val="none"/>
        <c:minorTickMark val="none"/>
        <c:tickLblPos val="nextTo"/>
        <c:spPr>
          <a:noFill/>
          <a:ln w="12700" cap="flat" cmpd="sng" algn="ctr">
            <a:solidFill>
              <a:srgbClr val="C6C6C6"/>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09093952"/>
        <c:crosses val="autoZero"/>
        <c:auto val="1"/>
        <c:lblAlgn val="ctr"/>
        <c:lblOffset val="100"/>
        <c:noMultiLvlLbl val="0"/>
      </c:catAx>
      <c:valAx>
        <c:axId val="-1609093952"/>
        <c:scaling>
          <c:orientation val="minMax"/>
        </c:scaling>
        <c:delete val="0"/>
        <c:axPos val="l"/>
        <c:majorGridlines>
          <c:spPr>
            <a:ln w="9525" cap="flat" cmpd="sng" algn="ctr">
              <a:solidFill>
                <a:srgbClr val="C6C6C6">
                  <a:alpha val="70000"/>
                </a:srgb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09094496"/>
        <c:crosses val="autoZero"/>
        <c:crossBetween val="between"/>
      </c:valAx>
      <c:spPr>
        <a:noFill/>
        <a:ln>
          <a:noFill/>
        </a:ln>
        <a:effectLst/>
      </c:spPr>
    </c:plotArea>
    <c:plotVisOnly val="1"/>
    <c:dispBlanksAs val="gap"/>
    <c:showDLblsOverMax val="0"/>
  </c:chart>
  <c:spPr>
    <a:noFill/>
    <a:ln>
      <a:noFill/>
    </a:ln>
    <a:effectLst/>
  </c:spPr>
  <c:txPr>
    <a:bodyPr/>
    <a:lstStyle/>
    <a:p>
      <a:pPr>
        <a:defRPr sz="900">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Per 10 000 population</c:v>
                </c:pt>
              </c:strCache>
            </c:strRef>
          </c:tx>
          <c:spPr>
            <a:gradFill rotWithShape="1">
              <a:gsLst>
                <a:gs pos="36000">
                  <a:srgbClr val="B68A35"/>
                </a:gs>
                <a:gs pos="35000">
                  <a:srgbClr val="D6B470"/>
                </a:gs>
              </a:gsLst>
              <a:lin ang="8100000" scaled="0"/>
            </a:gradFill>
            <a:ln>
              <a:noFill/>
            </a:ln>
            <a:effectLst/>
          </c:spPr>
          <c:invertIfNegative val="0"/>
          <c:dPt>
            <c:idx val="0"/>
            <c:invertIfNegative val="0"/>
            <c:bubble3D val="0"/>
            <c:spPr>
              <a:gradFill rotWithShape="1">
                <a:gsLst>
                  <a:gs pos="36000">
                    <a:srgbClr val="B68A35"/>
                  </a:gs>
                  <a:gs pos="35000">
                    <a:srgbClr val="D6B470"/>
                  </a:gs>
                </a:gsLst>
                <a:lin ang="8100000" scaled="0"/>
              </a:gradFill>
              <a:ln>
                <a:noFill/>
              </a:ln>
              <a:effectLst/>
            </c:spPr>
            <c:extLst xmlns:c16r2="http://schemas.microsoft.com/office/drawing/2015/06/chart">
              <c:ext xmlns:c16="http://schemas.microsoft.com/office/drawing/2014/chart" uri="{C3380CC4-5D6E-409C-BE32-E72D297353CC}">
                <c16:uniqueId val="{00000001-FB6B-444C-A769-2028AC131823}"/>
              </c:ext>
            </c:extLst>
          </c:dPt>
          <c:dPt>
            <c:idx val="1"/>
            <c:invertIfNegative val="0"/>
            <c:bubble3D val="0"/>
            <c:spPr>
              <a:gradFill rotWithShape="1">
                <a:gsLst>
                  <a:gs pos="36000">
                    <a:srgbClr val="B68A35"/>
                  </a:gs>
                  <a:gs pos="35000">
                    <a:srgbClr val="D6B470"/>
                  </a:gs>
                </a:gsLst>
                <a:lin ang="8100000" scaled="0"/>
              </a:gradFill>
              <a:ln>
                <a:noFill/>
              </a:ln>
              <a:effectLst/>
            </c:spPr>
            <c:extLst xmlns:c16r2="http://schemas.microsoft.com/office/drawing/2015/06/chart">
              <c:ext xmlns:c16="http://schemas.microsoft.com/office/drawing/2014/chart" uri="{C3380CC4-5D6E-409C-BE32-E72D297353CC}">
                <c16:uniqueId val="{00000003-FB6B-444C-A769-2028AC131823}"/>
              </c:ext>
            </c:extLst>
          </c:dPt>
          <c:dPt>
            <c:idx val="2"/>
            <c:invertIfNegative val="0"/>
            <c:bubble3D val="0"/>
            <c:spPr>
              <a:gradFill rotWithShape="1">
                <a:gsLst>
                  <a:gs pos="36000">
                    <a:srgbClr val="B68A35"/>
                  </a:gs>
                  <a:gs pos="35000">
                    <a:srgbClr val="D6B470"/>
                  </a:gs>
                </a:gsLst>
                <a:lin ang="8100000" scaled="0"/>
              </a:gradFill>
              <a:ln>
                <a:noFill/>
              </a:ln>
              <a:effectLst/>
            </c:spPr>
            <c:extLst xmlns:c16r2="http://schemas.microsoft.com/office/drawing/2015/06/chart">
              <c:ext xmlns:c16="http://schemas.microsoft.com/office/drawing/2014/chart" uri="{C3380CC4-5D6E-409C-BE32-E72D297353CC}">
                <c16:uniqueId val="{00000005-FB6B-444C-A769-2028AC131823}"/>
              </c:ext>
            </c:extLst>
          </c:dPt>
          <c:dPt>
            <c:idx val="3"/>
            <c:invertIfNegative val="0"/>
            <c:bubble3D val="0"/>
            <c:spPr>
              <a:gradFill rotWithShape="1">
                <a:gsLst>
                  <a:gs pos="36000">
                    <a:srgbClr val="B68A35"/>
                  </a:gs>
                  <a:gs pos="35000">
                    <a:srgbClr val="D6B470"/>
                  </a:gs>
                </a:gsLst>
                <a:lin ang="8100000" scaled="0"/>
              </a:gradFill>
              <a:ln>
                <a:noFill/>
              </a:ln>
              <a:effectLst/>
            </c:spPr>
            <c:extLst xmlns:c16r2="http://schemas.microsoft.com/office/drawing/2015/06/chart">
              <c:ext xmlns:c16="http://schemas.microsoft.com/office/drawing/2014/chart" uri="{C3380CC4-5D6E-409C-BE32-E72D297353CC}">
                <c16:uniqueId val="{00000007-FB6B-444C-A769-2028AC131823}"/>
              </c:ext>
            </c:extLst>
          </c:dPt>
          <c:dPt>
            <c:idx val="4"/>
            <c:invertIfNegative val="0"/>
            <c:bubble3D val="0"/>
            <c:spPr>
              <a:gradFill rotWithShape="1">
                <a:gsLst>
                  <a:gs pos="36000">
                    <a:srgbClr val="B68A35"/>
                  </a:gs>
                  <a:gs pos="35000">
                    <a:srgbClr val="D6B470"/>
                  </a:gs>
                </a:gsLst>
                <a:lin ang="8100000" scaled="0"/>
              </a:gradFill>
              <a:ln>
                <a:noFill/>
              </a:ln>
              <a:effectLst/>
            </c:spPr>
            <c:extLst xmlns:c16r2="http://schemas.microsoft.com/office/drawing/2015/06/chart">
              <c:ext xmlns:c16="http://schemas.microsoft.com/office/drawing/2014/chart" uri="{C3380CC4-5D6E-409C-BE32-E72D297353CC}">
                <c16:uniqueId val="{00000009-FB6B-444C-A769-2028AC131823}"/>
              </c:ext>
            </c:extLst>
          </c:dPt>
          <c:dPt>
            <c:idx val="5"/>
            <c:invertIfNegative val="0"/>
            <c:bubble3D val="0"/>
            <c:spPr>
              <a:gradFill rotWithShape="1">
                <a:gsLst>
                  <a:gs pos="36000">
                    <a:srgbClr val="B68A35"/>
                  </a:gs>
                  <a:gs pos="35000">
                    <a:srgbClr val="D6B470"/>
                  </a:gs>
                </a:gsLst>
                <a:lin ang="8100000" scaled="0"/>
              </a:gradFill>
              <a:ln>
                <a:noFill/>
              </a:ln>
              <a:effectLst/>
            </c:spPr>
            <c:extLst xmlns:c16r2="http://schemas.microsoft.com/office/drawing/2015/06/chart">
              <c:ext xmlns:c16="http://schemas.microsoft.com/office/drawing/2014/chart" uri="{C3380CC4-5D6E-409C-BE32-E72D297353CC}">
                <c16:uniqueId val="{0000000B-FB6B-444C-A769-2028AC131823}"/>
              </c:ext>
            </c:extLst>
          </c:dPt>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UAE</c:v>
                </c:pt>
                <c:pt idx="1">
                  <c:v>UK</c:v>
                </c:pt>
                <c:pt idx="2">
                  <c:v>Lithuania</c:v>
                </c:pt>
                <c:pt idx="3">
                  <c:v>France</c:v>
                </c:pt>
                <c:pt idx="4">
                  <c:v>Norway</c:v>
                </c:pt>
                <c:pt idx="5">
                  <c:v>Belgium</c:v>
                </c:pt>
              </c:strCache>
            </c:strRef>
          </c:cat>
          <c:val>
            <c:numRef>
              <c:f>Sheet1!$B$2:$B$7</c:f>
              <c:numCache>
                <c:formatCode>0.00</c:formatCode>
                <c:ptCount val="6"/>
                <c:pt idx="0">
                  <c:v>59</c:v>
                </c:pt>
                <c:pt idx="1">
                  <c:v>81.722999999999999</c:v>
                </c:pt>
                <c:pt idx="2">
                  <c:v>98.471999999999994</c:v>
                </c:pt>
                <c:pt idx="3">
                  <c:v>114.70699999999999</c:v>
                </c:pt>
                <c:pt idx="4">
                  <c:v>182.24799999999999</c:v>
                </c:pt>
                <c:pt idx="5">
                  <c:v>194.614</c:v>
                </c:pt>
              </c:numCache>
            </c:numRef>
          </c:val>
          <c:extLst xmlns:c16r2="http://schemas.microsoft.com/office/drawing/2015/06/chart">
            <c:ext xmlns:c16="http://schemas.microsoft.com/office/drawing/2014/chart" uri="{C3380CC4-5D6E-409C-BE32-E72D297353CC}">
              <c16:uniqueId val="{0000000C-FB6B-444C-A769-2028AC131823}"/>
            </c:ext>
          </c:extLst>
        </c:ser>
        <c:dLbls>
          <c:showLegendKey val="0"/>
          <c:showVal val="0"/>
          <c:showCatName val="0"/>
          <c:showSerName val="0"/>
          <c:showPercent val="0"/>
          <c:showBubbleSize val="0"/>
        </c:dLbls>
        <c:gapWidth val="100"/>
        <c:axId val="-1609084160"/>
        <c:axId val="-1609095584"/>
      </c:barChart>
      <c:catAx>
        <c:axId val="-1609084160"/>
        <c:scaling>
          <c:orientation val="minMax"/>
        </c:scaling>
        <c:delete val="0"/>
        <c:axPos val="b"/>
        <c:numFmt formatCode="General" sourceLinked="1"/>
        <c:majorTickMark val="out"/>
        <c:minorTickMark val="none"/>
        <c:tickLblPos val="nextTo"/>
        <c:spPr>
          <a:noFill/>
          <a:ln w="12700" cap="flat" cmpd="sng" algn="ctr">
            <a:solidFill>
              <a:srgbClr val="C6C6C6"/>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09095584"/>
        <c:crosses val="autoZero"/>
        <c:auto val="1"/>
        <c:lblAlgn val="ctr"/>
        <c:lblOffset val="100"/>
        <c:noMultiLvlLbl val="0"/>
      </c:catAx>
      <c:valAx>
        <c:axId val="-1609095584"/>
        <c:scaling>
          <c:orientation val="minMax"/>
        </c:scaling>
        <c:delete val="0"/>
        <c:axPos val="l"/>
        <c:majorGridlines>
          <c:spPr>
            <a:ln w="9525" cap="flat" cmpd="sng" algn="ctr">
              <a:solidFill>
                <a:srgbClr val="C6C6C6">
                  <a:alpha val="70000"/>
                </a:srgbClr>
              </a:solidFill>
              <a:round/>
            </a:ln>
            <a:effectLst/>
          </c:spPr>
        </c:majorGridlines>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090841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legend>
    <c:plotVisOnly val="1"/>
    <c:dispBlanksAs val="gap"/>
    <c:showDLblsOverMax val="0"/>
  </c:chart>
  <c:spPr>
    <a:noFill/>
    <a:ln>
      <a:noFill/>
    </a:ln>
    <a:effectLst/>
  </c:spPr>
  <c:txPr>
    <a:bodyPr/>
    <a:lstStyle/>
    <a:p>
      <a:pPr>
        <a:defRPr sz="900">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plotArea>
      <c:layout/>
      <c:barChart>
        <c:barDir val="col"/>
        <c:grouping val="clustered"/>
        <c:varyColors val="0"/>
        <c:ser>
          <c:idx val="0"/>
          <c:order val="0"/>
          <c:tx>
            <c:strRef>
              <c:f>Sheet1!$B$1</c:f>
              <c:strCache>
                <c:ptCount val="1"/>
                <c:pt idx="0">
                  <c:v>Per 10 000 population</c:v>
                </c:pt>
              </c:strCache>
            </c:strRef>
          </c:tx>
          <c:spPr>
            <a:gradFill rotWithShape="1">
              <a:gsLst>
                <a:gs pos="36000">
                  <a:srgbClr val="B68A35"/>
                </a:gs>
                <a:gs pos="35000">
                  <a:srgbClr val="D6B470"/>
                </a:gs>
              </a:gsLst>
              <a:lin ang="8100000" scaled="0"/>
            </a:gradFill>
            <a:ln>
              <a:noFill/>
            </a:ln>
            <a:effectLst/>
          </c:spPr>
          <c:invertIfNegative val="0"/>
          <c:dPt>
            <c:idx val="0"/>
            <c:invertIfNegative val="0"/>
            <c:bubble3D val="0"/>
            <c:extLst xmlns:c16r2="http://schemas.microsoft.com/office/drawing/2015/06/chart">
              <c:ext xmlns:c16="http://schemas.microsoft.com/office/drawing/2014/chart" uri="{C3380CC4-5D6E-409C-BE32-E72D297353CC}">
                <c16:uniqueId val="{00000000-D1CC-4F6E-9E73-FFC186FC56D5}"/>
              </c:ext>
            </c:extLst>
          </c:dPt>
          <c:dPt>
            <c:idx val="1"/>
            <c:invertIfNegative val="0"/>
            <c:bubble3D val="0"/>
            <c:extLst xmlns:c16r2="http://schemas.microsoft.com/office/drawing/2015/06/chart">
              <c:ext xmlns:c16="http://schemas.microsoft.com/office/drawing/2014/chart" uri="{C3380CC4-5D6E-409C-BE32-E72D297353CC}">
                <c16:uniqueId val="{00000001-D1CC-4F6E-9E73-FFC186FC56D5}"/>
              </c:ext>
            </c:extLst>
          </c:dPt>
          <c:dPt>
            <c:idx val="2"/>
            <c:invertIfNegative val="0"/>
            <c:bubble3D val="0"/>
            <c:extLst xmlns:c16r2="http://schemas.microsoft.com/office/drawing/2015/06/chart">
              <c:ext xmlns:c16="http://schemas.microsoft.com/office/drawing/2014/chart" uri="{C3380CC4-5D6E-409C-BE32-E72D297353CC}">
                <c16:uniqueId val="{00000002-D1CC-4F6E-9E73-FFC186FC56D5}"/>
              </c:ext>
            </c:extLst>
          </c:dPt>
          <c:dPt>
            <c:idx val="3"/>
            <c:invertIfNegative val="0"/>
            <c:bubble3D val="0"/>
            <c:extLst xmlns:c16r2="http://schemas.microsoft.com/office/drawing/2015/06/chart">
              <c:ext xmlns:c16="http://schemas.microsoft.com/office/drawing/2014/chart" uri="{C3380CC4-5D6E-409C-BE32-E72D297353CC}">
                <c16:uniqueId val="{00000003-D1CC-4F6E-9E73-FFC186FC56D5}"/>
              </c:ext>
            </c:extLst>
          </c:dPt>
          <c:dPt>
            <c:idx val="4"/>
            <c:invertIfNegative val="0"/>
            <c:bubble3D val="0"/>
            <c:extLst xmlns:c16r2="http://schemas.microsoft.com/office/drawing/2015/06/chart">
              <c:ext xmlns:c16="http://schemas.microsoft.com/office/drawing/2014/chart" uri="{C3380CC4-5D6E-409C-BE32-E72D297353CC}">
                <c16:uniqueId val="{00000004-D1CC-4F6E-9E73-FFC186FC56D5}"/>
              </c:ext>
            </c:extLst>
          </c:dPt>
          <c:dPt>
            <c:idx val="5"/>
            <c:invertIfNegative val="0"/>
            <c:bubble3D val="0"/>
            <c:extLst xmlns:c16r2="http://schemas.microsoft.com/office/drawing/2015/06/chart">
              <c:ext xmlns:c16="http://schemas.microsoft.com/office/drawing/2014/chart" uri="{C3380CC4-5D6E-409C-BE32-E72D297353CC}">
                <c16:uniqueId val="{00000005-D1CC-4F6E-9E73-FFC186FC56D5}"/>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Guatemala</c:v>
                </c:pt>
                <c:pt idx="1">
                  <c:v>Guayana</c:v>
                </c:pt>
                <c:pt idx="2">
                  <c:v>Haiti</c:v>
                </c:pt>
                <c:pt idx="3">
                  <c:v>Nicaragua</c:v>
                </c:pt>
                <c:pt idx="4">
                  <c:v>Paraguay</c:v>
                </c:pt>
                <c:pt idx="5">
                  <c:v>UAE</c:v>
                </c:pt>
              </c:strCache>
            </c:strRef>
          </c:cat>
          <c:val>
            <c:numRef>
              <c:f>Sheet1!$B$2:$B$7</c:f>
              <c:numCache>
                <c:formatCode>0.00</c:formatCode>
                <c:ptCount val="6"/>
                <c:pt idx="0">
                  <c:v>0.104</c:v>
                </c:pt>
                <c:pt idx="1">
                  <c:v>0.35799999999999998</c:v>
                </c:pt>
                <c:pt idx="2">
                  <c:v>0.21299999999999999</c:v>
                </c:pt>
                <c:pt idx="3">
                  <c:v>0.40400000000000003</c:v>
                </c:pt>
                <c:pt idx="4">
                  <c:v>1.637</c:v>
                </c:pt>
                <c:pt idx="5">
                  <c:v>7</c:v>
                </c:pt>
              </c:numCache>
            </c:numRef>
          </c:val>
          <c:extLst xmlns:c16r2="http://schemas.microsoft.com/office/drawing/2015/06/chart">
            <c:ext xmlns:c16="http://schemas.microsoft.com/office/drawing/2014/chart" uri="{C3380CC4-5D6E-409C-BE32-E72D297353CC}">
              <c16:uniqueId val="{00000006-D1CC-4F6E-9E73-FFC186FC56D5}"/>
            </c:ext>
          </c:extLst>
        </c:ser>
        <c:dLbls>
          <c:dLblPos val="outEnd"/>
          <c:showLegendKey val="0"/>
          <c:showVal val="1"/>
          <c:showCatName val="0"/>
          <c:showSerName val="0"/>
          <c:showPercent val="0"/>
          <c:showBubbleSize val="0"/>
        </c:dLbls>
        <c:gapWidth val="100"/>
        <c:overlap val="-24"/>
        <c:axId val="-1609086880"/>
        <c:axId val="-1609096128"/>
      </c:barChart>
      <c:catAx>
        <c:axId val="-1609086880"/>
        <c:scaling>
          <c:orientation val="minMax"/>
        </c:scaling>
        <c:delete val="0"/>
        <c:axPos val="b"/>
        <c:numFmt formatCode="General" sourceLinked="1"/>
        <c:majorTickMark val="none"/>
        <c:minorTickMark val="none"/>
        <c:tickLblPos val="nextTo"/>
        <c:spPr>
          <a:noFill/>
          <a:ln w="12700" cap="flat" cmpd="sng" algn="ctr">
            <a:solidFill>
              <a:srgbClr val="C6C6C6"/>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09096128"/>
        <c:crosses val="autoZero"/>
        <c:auto val="1"/>
        <c:lblAlgn val="ctr"/>
        <c:lblOffset val="100"/>
        <c:noMultiLvlLbl val="0"/>
      </c:catAx>
      <c:valAx>
        <c:axId val="-1609096128"/>
        <c:scaling>
          <c:orientation val="minMax"/>
        </c:scaling>
        <c:delete val="0"/>
        <c:axPos val="l"/>
        <c:majorGridlines>
          <c:spPr>
            <a:ln w="9525" cap="flat" cmpd="sng" algn="ctr">
              <a:solidFill>
                <a:srgbClr val="C6C6C6">
                  <a:alpha val="70000"/>
                </a:srgb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09086880"/>
        <c:crosses val="autoZero"/>
        <c:crossBetween val="between"/>
      </c:valAx>
      <c:spPr>
        <a:noFill/>
        <a:ln>
          <a:noFill/>
        </a:ln>
        <a:effectLst/>
      </c:spPr>
    </c:plotArea>
    <c:plotVisOnly val="1"/>
    <c:dispBlanksAs val="gap"/>
    <c:showDLblsOverMax val="0"/>
  </c:chart>
  <c:spPr>
    <a:noFill/>
    <a:ln>
      <a:noFill/>
    </a:ln>
    <a:effectLst/>
  </c:spPr>
  <c:txPr>
    <a:bodyPr/>
    <a:lstStyle/>
    <a:p>
      <a:pPr>
        <a:defRPr sz="900">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Per 10 000 population</c:v>
                </c:pt>
              </c:strCache>
            </c:strRef>
          </c:tx>
          <c:spPr>
            <a:gradFill rotWithShape="1">
              <a:gsLst>
                <a:gs pos="36000">
                  <a:srgbClr val="B68A35"/>
                </a:gs>
                <a:gs pos="35000">
                  <a:srgbClr val="D6B470"/>
                </a:gs>
              </a:gsLst>
              <a:lin ang="8100000" scaled="0"/>
            </a:gradFill>
            <a:ln>
              <a:noFill/>
            </a:ln>
            <a:effectLst>
              <a:outerShdw blurRad="57150" dist="19050" dir="5400000" algn="ctr" rotWithShape="0">
                <a:srgbClr val="000000">
                  <a:alpha val="63000"/>
                </a:srgbClr>
              </a:outerShdw>
            </a:effectLst>
          </c:spPr>
          <c:invertIfNegative val="0"/>
          <c:dPt>
            <c:idx val="0"/>
            <c:invertIfNegative val="0"/>
            <c:bubble3D val="0"/>
            <c:spPr>
              <a:gradFill rotWithShape="1">
                <a:gsLst>
                  <a:gs pos="36000">
                    <a:srgbClr val="B68A35"/>
                  </a:gs>
                  <a:gs pos="35000">
                    <a:srgbClr val="D6B470"/>
                  </a:gs>
                </a:gsLst>
                <a:lin ang="8100000" scaled="0"/>
              </a:gradFill>
              <a:ln>
                <a:noFill/>
              </a:ln>
              <a:effectLst>
                <a:outerShdw blurRad="38100" dist="25400" dir="5400000" rotWithShape="0">
                  <a:srgbClr val="000000">
                    <a:alpha val="60000"/>
                  </a:srgbClr>
                </a:outerShdw>
              </a:effectLst>
            </c:spPr>
            <c:extLst xmlns:c16r2="http://schemas.microsoft.com/office/drawing/2015/06/chart">
              <c:ext xmlns:c16="http://schemas.microsoft.com/office/drawing/2014/chart" uri="{C3380CC4-5D6E-409C-BE32-E72D297353CC}">
                <c16:uniqueId val="{00000001-0834-4A79-A118-A49E7F9BAF74}"/>
              </c:ext>
            </c:extLst>
          </c:dPt>
          <c:dPt>
            <c:idx val="1"/>
            <c:invertIfNegative val="0"/>
            <c:bubble3D val="0"/>
            <c:spPr>
              <a:gradFill rotWithShape="1">
                <a:gsLst>
                  <a:gs pos="36000">
                    <a:srgbClr val="B68A35"/>
                  </a:gs>
                  <a:gs pos="35000">
                    <a:srgbClr val="D6B470"/>
                  </a:gs>
                </a:gsLst>
                <a:lin ang="8100000" scaled="0"/>
              </a:gradFill>
              <a:ln>
                <a:noFill/>
              </a:ln>
              <a:effectLst>
                <a:outerShdw blurRad="38100" dist="25400" dir="5400000" rotWithShape="0">
                  <a:srgbClr val="000000">
                    <a:alpha val="60000"/>
                  </a:srgbClr>
                </a:outerShdw>
              </a:effectLst>
            </c:spPr>
            <c:extLst xmlns:c16r2="http://schemas.microsoft.com/office/drawing/2015/06/chart">
              <c:ext xmlns:c16="http://schemas.microsoft.com/office/drawing/2014/chart" uri="{C3380CC4-5D6E-409C-BE32-E72D297353CC}">
                <c16:uniqueId val="{00000003-0834-4A79-A118-A49E7F9BAF74}"/>
              </c:ext>
            </c:extLst>
          </c:dPt>
          <c:dPt>
            <c:idx val="2"/>
            <c:invertIfNegative val="0"/>
            <c:bubble3D val="0"/>
            <c:spPr>
              <a:gradFill rotWithShape="1">
                <a:gsLst>
                  <a:gs pos="36000">
                    <a:srgbClr val="B68A35"/>
                  </a:gs>
                  <a:gs pos="35000">
                    <a:srgbClr val="D6B470"/>
                  </a:gs>
                </a:gsLst>
                <a:lin ang="8100000" scaled="0"/>
              </a:gradFill>
              <a:ln>
                <a:noFill/>
              </a:ln>
              <a:effectLst>
                <a:outerShdw blurRad="38100" dist="25400" dir="5400000" rotWithShape="0">
                  <a:srgbClr val="000000">
                    <a:alpha val="60000"/>
                  </a:srgbClr>
                </a:outerShdw>
              </a:effectLst>
            </c:spPr>
            <c:extLst xmlns:c16r2="http://schemas.microsoft.com/office/drawing/2015/06/chart">
              <c:ext xmlns:c16="http://schemas.microsoft.com/office/drawing/2014/chart" uri="{C3380CC4-5D6E-409C-BE32-E72D297353CC}">
                <c16:uniqueId val="{00000005-0834-4A79-A118-A49E7F9BAF74}"/>
              </c:ext>
            </c:extLst>
          </c:dPt>
          <c:dPt>
            <c:idx val="3"/>
            <c:invertIfNegative val="0"/>
            <c:bubble3D val="0"/>
            <c:spPr>
              <a:gradFill rotWithShape="1">
                <a:gsLst>
                  <a:gs pos="36000">
                    <a:srgbClr val="B68A35"/>
                  </a:gs>
                  <a:gs pos="35000">
                    <a:srgbClr val="D6B470"/>
                  </a:gs>
                </a:gsLst>
                <a:lin ang="8100000" scaled="0"/>
              </a:gradFill>
              <a:ln>
                <a:noFill/>
              </a:ln>
              <a:effectLst>
                <a:outerShdw blurRad="38100" dist="25400" dir="5400000" rotWithShape="0">
                  <a:srgbClr val="000000">
                    <a:alpha val="60000"/>
                  </a:srgbClr>
                </a:outerShdw>
              </a:effectLst>
            </c:spPr>
            <c:extLst xmlns:c16r2="http://schemas.microsoft.com/office/drawing/2015/06/chart">
              <c:ext xmlns:c16="http://schemas.microsoft.com/office/drawing/2014/chart" uri="{C3380CC4-5D6E-409C-BE32-E72D297353CC}">
                <c16:uniqueId val="{00000007-0834-4A79-A118-A49E7F9BAF74}"/>
              </c:ext>
            </c:extLst>
          </c:dPt>
          <c:dPt>
            <c:idx val="4"/>
            <c:invertIfNegative val="0"/>
            <c:bubble3D val="0"/>
            <c:spPr>
              <a:gradFill rotWithShape="1">
                <a:gsLst>
                  <a:gs pos="36000">
                    <a:srgbClr val="B68A35"/>
                  </a:gs>
                  <a:gs pos="35000">
                    <a:srgbClr val="D6B470"/>
                  </a:gs>
                </a:gsLst>
                <a:lin ang="8100000" scaled="0"/>
              </a:gradFill>
              <a:ln>
                <a:noFill/>
              </a:ln>
              <a:effectLst>
                <a:outerShdw blurRad="38100" dist="25400" dir="5400000" rotWithShape="0">
                  <a:srgbClr val="000000">
                    <a:alpha val="60000"/>
                  </a:srgbClr>
                </a:outerShdw>
              </a:effectLst>
            </c:spPr>
            <c:extLst xmlns:c16r2="http://schemas.microsoft.com/office/drawing/2015/06/chart">
              <c:ext xmlns:c16="http://schemas.microsoft.com/office/drawing/2014/chart" uri="{C3380CC4-5D6E-409C-BE32-E72D297353CC}">
                <c16:uniqueId val="{00000009-0834-4A79-A118-A49E7F9BAF74}"/>
              </c:ext>
            </c:extLst>
          </c:dPt>
          <c:dPt>
            <c:idx val="5"/>
            <c:invertIfNegative val="0"/>
            <c:bubble3D val="0"/>
            <c:spPr>
              <a:gradFill rotWithShape="1">
                <a:gsLst>
                  <a:gs pos="36000">
                    <a:srgbClr val="B68A35"/>
                  </a:gs>
                  <a:gs pos="35000">
                    <a:srgbClr val="D6B470"/>
                  </a:gs>
                </a:gsLst>
                <a:lin ang="8100000" scaled="0"/>
              </a:gradFill>
              <a:ln>
                <a:noFill/>
              </a:ln>
              <a:effectLst>
                <a:outerShdw blurRad="38100" dist="25400" dir="5400000" rotWithShape="0">
                  <a:srgbClr val="000000">
                    <a:alpha val="60000"/>
                  </a:srgbClr>
                </a:outerShdw>
              </a:effectLst>
            </c:spPr>
            <c:extLst xmlns:c16r2="http://schemas.microsoft.com/office/drawing/2015/06/chart">
              <c:ext xmlns:c16="http://schemas.microsoft.com/office/drawing/2014/chart" uri="{C3380CC4-5D6E-409C-BE32-E72D297353CC}">
                <c16:uniqueId val="{0000000B-0834-4A79-A118-A49E7F9BAF74}"/>
              </c:ext>
            </c:extLst>
          </c:dPt>
          <c:dLbls>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Segoe UI" panose="020B0502040204020203" pitchFamily="34" charset="0"/>
                    <a:ea typeface="+mn-ea"/>
                    <a:cs typeface="Segoe UI" panose="020B0502040204020203" pitchFamily="34" charset="0"/>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UAE</c:v>
                </c:pt>
                <c:pt idx="1">
                  <c:v>Norway</c:v>
                </c:pt>
                <c:pt idx="2">
                  <c:v>UK</c:v>
                </c:pt>
                <c:pt idx="3">
                  <c:v>Hungary</c:v>
                </c:pt>
                <c:pt idx="4">
                  <c:v>France</c:v>
                </c:pt>
                <c:pt idx="5">
                  <c:v>Belgium</c:v>
                </c:pt>
              </c:strCache>
            </c:strRef>
          </c:cat>
          <c:val>
            <c:numRef>
              <c:f>Sheet1!$B$2:$B$7</c:f>
              <c:numCache>
                <c:formatCode>0.00</c:formatCode>
                <c:ptCount val="6"/>
                <c:pt idx="0">
                  <c:v>9</c:v>
                </c:pt>
                <c:pt idx="1">
                  <c:v>8.2880000000000003</c:v>
                </c:pt>
                <c:pt idx="2">
                  <c:v>8.8919999999999995</c:v>
                </c:pt>
                <c:pt idx="3">
                  <c:v>8.0779999999999994</c:v>
                </c:pt>
                <c:pt idx="4">
                  <c:v>10.638999999999999</c:v>
                </c:pt>
                <c:pt idx="5">
                  <c:v>19.068999999999999</c:v>
                </c:pt>
              </c:numCache>
            </c:numRef>
          </c:val>
          <c:extLst xmlns:c16r2="http://schemas.microsoft.com/office/drawing/2015/06/chart">
            <c:ext xmlns:c16="http://schemas.microsoft.com/office/drawing/2014/chart" uri="{C3380CC4-5D6E-409C-BE32-E72D297353CC}">
              <c16:uniqueId val="{0000000C-0834-4A79-A118-A49E7F9BAF74}"/>
            </c:ext>
          </c:extLst>
        </c:ser>
        <c:dLbls>
          <c:showLegendKey val="0"/>
          <c:showVal val="0"/>
          <c:showCatName val="0"/>
          <c:showSerName val="0"/>
          <c:showPercent val="0"/>
          <c:showBubbleSize val="0"/>
        </c:dLbls>
        <c:gapWidth val="100"/>
        <c:axId val="-1609089600"/>
        <c:axId val="-1609093408"/>
      </c:barChart>
      <c:catAx>
        <c:axId val="-1609089600"/>
        <c:scaling>
          <c:orientation val="minMax"/>
        </c:scaling>
        <c:delete val="0"/>
        <c:axPos val="b"/>
        <c:numFmt formatCode="General" sourceLinked="1"/>
        <c:majorTickMark val="out"/>
        <c:minorTickMark val="none"/>
        <c:tickLblPos val="nextTo"/>
        <c:spPr>
          <a:noFill/>
          <a:ln w="12700" cap="flat" cmpd="sng" algn="ctr">
            <a:solidFill>
              <a:srgbClr val="C6C6C6"/>
            </a:solidFill>
            <a:round/>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09093408"/>
        <c:crosses val="autoZero"/>
        <c:auto val="1"/>
        <c:lblAlgn val="ctr"/>
        <c:lblOffset val="100"/>
        <c:noMultiLvlLbl val="0"/>
      </c:catAx>
      <c:valAx>
        <c:axId val="-1609093408"/>
        <c:scaling>
          <c:orientation val="minMax"/>
        </c:scaling>
        <c:delete val="0"/>
        <c:axPos val="l"/>
        <c:majorGridlines>
          <c:spPr>
            <a:ln w="9525" cap="flat" cmpd="sng" algn="ctr">
              <a:solidFill>
                <a:srgbClr val="C6C6C6">
                  <a:alpha val="70000"/>
                </a:srgbClr>
              </a:solidFill>
              <a:round/>
            </a:ln>
            <a:effectLst/>
          </c:spPr>
        </c:majorGridlines>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crossAx val="-16090896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Segoe UI" panose="020B0502040204020203" pitchFamily="34" charset="0"/>
              <a:ea typeface="+mn-ea"/>
              <a:cs typeface="Segoe UI" panose="020B0502040204020203" pitchFamily="34" charset="0"/>
            </a:defRPr>
          </a:pPr>
          <a:endParaRPr lang="en-US"/>
        </a:p>
      </c:txPr>
    </c:legend>
    <c:plotVisOnly val="1"/>
    <c:dispBlanksAs val="gap"/>
    <c:showDLblsOverMax val="0"/>
  </c:chart>
  <c:spPr>
    <a:noFill/>
    <a:ln>
      <a:noFill/>
    </a:ln>
    <a:effectLst/>
  </c:spPr>
  <c:txPr>
    <a:bodyPr/>
    <a:lstStyle/>
    <a:p>
      <a:pPr>
        <a:defRPr sz="900">
          <a:solidFill>
            <a:schemeClr val="tx1">
              <a:lumMod val="75000"/>
              <a:lumOff val="25000"/>
            </a:schemeClr>
          </a:solidFill>
          <a:latin typeface="Segoe UI" panose="020B0502040204020203" pitchFamily="34" charset="0"/>
          <a:cs typeface="Segoe UI" panose="020B0502040204020203" pitchFamily="34" charset="0"/>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withinLinear" id="14">
  <a:schemeClr val="accent1"/>
</cs:colorStyle>
</file>

<file path=word/charts/colors2.xml><?xml version="1.0" encoding="utf-8"?>
<cs:colorStyle xmlns:cs="http://schemas.microsoft.com/office/drawing/2012/chartStyle" xmlns:a="http://schemas.openxmlformats.org/drawingml/2006/main" meth="withinLinear" id="14">
  <a:schemeClr val="accent1"/>
</cs:colorStyle>
</file>

<file path=word/charts/colors3.xml><?xml version="1.0" encoding="utf-8"?>
<cs:colorStyle xmlns:cs="http://schemas.microsoft.com/office/drawing/2012/chartStyle" xmlns:a="http://schemas.openxmlformats.org/drawingml/2006/main" meth="withinLinear" id="14">
  <a:schemeClr val="accent1"/>
</cs:colorStyle>
</file>

<file path=word/charts/colors4.xml><?xml version="1.0" encoding="utf-8"?>
<cs:colorStyle xmlns:cs="http://schemas.microsoft.com/office/drawing/2012/chartStyle" xmlns:a="http://schemas.openxmlformats.org/drawingml/2006/main" meth="withinLinear" id="14">
  <a:schemeClr val="accent1"/>
</cs:colorStyle>
</file>

<file path=word/charts/colors5.xml><?xml version="1.0" encoding="utf-8"?>
<cs:colorStyle xmlns:cs="http://schemas.microsoft.com/office/drawing/2012/chartStyle" xmlns:a="http://schemas.openxmlformats.org/drawingml/2006/main" meth="withinLinear" id="14">
  <a:schemeClr val="accent1"/>
</cs:colorStyle>
</file>

<file path=word/charts/colors6.xml><?xml version="1.0" encoding="utf-8"?>
<cs:colorStyle xmlns:cs="http://schemas.microsoft.com/office/drawing/2012/chartStyle" xmlns:a="http://schemas.openxmlformats.org/drawingml/2006/main" meth="withinLinear" id="14">
  <a:schemeClr val="accent1"/>
</cs:colorStyle>
</file>

<file path=word/charts/colors7.xml><?xml version="1.0" encoding="utf-8"?>
<cs:colorStyle xmlns:cs="http://schemas.microsoft.com/office/drawing/2012/chartStyle" xmlns:a="http://schemas.openxmlformats.org/drawingml/2006/main" meth="withinLinear" id="14">
  <a:schemeClr val="accent1"/>
</cs:colorStyle>
</file>

<file path=word/charts/colors8.xml><?xml version="1.0" encoding="utf-8"?>
<cs:colorStyle xmlns:cs="http://schemas.microsoft.com/office/drawing/2012/chartStyle" xmlns:a="http://schemas.openxmlformats.org/drawingml/2006/main" meth="withinLinear" id="14">
  <a:schemeClr val="accent1"/>
</cs:colorStyle>
</file>

<file path=word/charts/colors9.xml><?xml version="1.0" encoding="utf-8"?>
<cs:colorStyle xmlns:cs="http://schemas.microsoft.com/office/drawing/2012/chartStyle" xmlns:a="http://schemas.openxmlformats.org/drawingml/2006/main" meth="withinLinear" id="14">
  <a:schemeClr val="accent1"/>
</cs:colorStyle>
</file>

<file path=word/charts/colors10.xml><?xml version="1.0" encoding="utf-8"?>
<cs:colorStyle xmlns:cs="http://schemas.microsoft.com/office/drawing/2012/chartStyle" xmlns:a="http://schemas.openxmlformats.org/drawingml/2006/main" meth="withinLinear" id="14">
  <a:schemeClr val="accent1"/>
</cs:colorStyle>
</file>

<file path=word/charts/colors11.xml><?xml version="1.0" encoding="utf-8"?>
<cs:colorStyle xmlns:cs="http://schemas.microsoft.com/office/drawing/2012/chartStyle" xmlns:a="http://schemas.openxmlformats.org/drawingml/2006/main" meth="withinLinear" id="18">
  <a:schemeClr val="accent5"/>
</cs:colorStyle>
</file>

<file path=word/charts/colors12.xml><?xml version="1.0" encoding="utf-8"?>
<cs:colorStyle xmlns:cs="http://schemas.microsoft.com/office/drawing/2012/chartStyle" xmlns:a="http://schemas.openxmlformats.org/drawingml/2006/main" meth="withinLinear" id="18">
  <a:schemeClr val="accent5"/>
</cs:colorStyle>
</file>

<file path=word/charts/colors13.xml><?xml version="1.0" encoding="utf-8"?>
<cs:colorStyle xmlns:cs="http://schemas.microsoft.com/office/drawing/2012/chartStyle" xmlns:a="http://schemas.openxmlformats.org/drawingml/2006/main" meth="withinLinear" id="18">
  <a:schemeClr val="accent5"/>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withinLinear" id="18">
  <a:schemeClr val="accent5"/>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26">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dk1">
            <a:lumMod val="75000"/>
            <a:lumOff val="25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dk1">
            <a:lumMod val="75000"/>
            <a:lumOff val="25000"/>
          </a:schemeClr>
        </a:solidFill>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2.xml><?xml version="1.0" encoding="utf-8"?>
<cs:chartStyle xmlns:cs="http://schemas.microsoft.com/office/drawing/2012/chartStyle" xmlns:a="http://schemas.openxmlformats.org/drawingml/2006/main" id="301">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charts/style3.xml><?xml version="1.0" encoding="utf-8"?>
<cs:chartStyle xmlns:cs="http://schemas.microsoft.com/office/drawing/2012/chartStyle" xmlns:a="http://schemas.openxmlformats.org/drawingml/2006/main" id="301">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charts/style4.xml><?xml version="1.0" encoding="utf-8"?>
<cs:chartStyle xmlns:cs="http://schemas.microsoft.com/office/drawing/2012/chartStyle" xmlns:a="http://schemas.openxmlformats.org/drawingml/2006/main" id="301">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charts/style5.xml><?xml version="1.0" encoding="utf-8"?>
<cs:chartStyle xmlns:cs="http://schemas.microsoft.com/office/drawing/2012/chartStyle" xmlns:a="http://schemas.openxmlformats.org/drawingml/2006/main" id="301">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charts/style6.xml><?xml version="1.0" encoding="utf-8"?>
<cs:chartStyle xmlns:cs="http://schemas.microsoft.com/office/drawing/2012/chartStyle" xmlns:a="http://schemas.openxmlformats.org/drawingml/2006/main" id="301">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charts/style7.xml><?xml version="1.0" encoding="utf-8"?>
<cs:chartStyle xmlns:cs="http://schemas.microsoft.com/office/drawing/2012/chartStyle" xmlns:a="http://schemas.openxmlformats.org/drawingml/2006/main" id="301">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charts/style8.xml><?xml version="1.0" encoding="utf-8"?>
<cs:chartStyle xmlns:cs="http://schemas.microsoft.com/office/drawing/2012/chartStyle" xmlns:a="http://schemas.openxmlformats.org/drawingml/2006/main" id="301">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charts/style9.xml><?xml version="1.0" encoding="utf-8"?>
<cs:chartStyle xmlns:cs="http://schemas.microsoft.com/office/drawing/2012/chartStyle" xmlns:a="http://schemas.openxmlformats.org/drawingml/2006/main" id="206">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charts/style10.xml><?xml version="1.0" encoding="utf-8"?>
<cs:chartStyle xmlns:cs="http://schemas.microsoft.com/office/drawing/2012/chartStyle" xmlns:a="http://schemas.openxmlformats.org/drawingml/2006/main" id="206">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charts/style1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word/charts/style12.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13.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word/charts/style14.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15.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word/charts/style16.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C7E4F380-BB43-4247-9334-86ACD2B9958D}" type="doc">
      <dgm:prSet loTypeId="urn:microsoft.com/office/officeart/2008/layout/IncreasingCircleProcess" loCatId="list" qsTypeId="urn:microsoft.com/office/officeart/2005/8/quickstyle/simple2" qsCatId="simple" csTypeId="urn:microsoft.com/office/officeart/2005/8/colors/accent1_2" csCatId="accent1" phldr="1"/>
      <dgm:spPr/>
      <dgm:t>
        <a:bodyPr/>
        <a:lstStyle/>
        <a:p>
          <a:endParaRPr lang="en-US"/>
        </a:p>
      </dgm:t>
    </dgm:pt>
    <dgm:pt modelId="{660FE22C-2651-4B83-96E8-280861A5BD26}">
      <dgm:prSet phldrT="[Text]" custT="1"/>
      <dgm:spPr/>
      <dgm:t>
        <a:bodyPr/>
        <a:lstStyle/>
        <a:p>
          <a:r>
            <a:rPr lang="en-US" sz="1100" b="1" dirty="0">
              <a:solidFill>
                <a:schemeClr val="tx1">
                  <a:lumMod val="75000"/>
                  <a:lumOff val="25000"/>
                </a:schemeClr>
              </a:solidFill>
              <a:latin typeface="Segoe UI" panose="020B0502040204020203" pitchFamily="34" charset="0"/>
              <a:cs typeface="Segoe UI" panose="020B0502040204020203" pitchFamily="34" charset="0"/>
            </a:rPr>
            <a:t>Generate</a:t>
          </a:r>
        </a:p>
      </dgm:t>
    </dgm:pt>
    <dgm:pt modelId="{0D99F1CD-1212-4392-8D0A-F74C83B70AE8}" type="parTrans" cxnId="{9EECE8E8-3570-455A-96E0-936886A8DC60}">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739C208A-91F1-436C-AC8E-170069B6055D}" type="sibTrans" cxnId="{9EECE8E8-3570-455A-96E0-936886A8DC60}">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06C8B1A8-10E2-4D6C-85D6-D3BE3605337C}">
      <dgm:prSet phldrT="[Text]" custT="1"/>
      <dgm:spPr/>
      <dgm:t>
        <a:bodyPr/>
        <a:lstStyle/>
        <a:p>
          <a:r>
            <a:rPr lang="en-US" sz="1100" b="1" dirty="0">
              <a:solidFill>
                <a:schemeClr val="tx1">
                  <a:lumMod val="75000"/>
                  <a:lumOff val="25000"/>
                </a:schemeClr>
              </a:solidFill>
              <a:latin typeface="Segoe UI" panose="020B0502040204020203" pitchFamily="34" charset="0"/>
              <a:cs typeface="Segoe UI" panose="020B0502040204020203" pitchFamily="34" charset="0"/>
            </a:rPr>
            <a:t>Enable</a:t>
          </a:r>
        </a:p>
      </dgm:t>
    </dgm:pt>
    <dgm:pt modelId="{9E224E29-20A6-4471-A2E7-E29F4E71BA62}" type="parTrans" cxnId="{15D17CC8-272A-4F08-9DEA-4E10EF06E78E}">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5F17E572-D0B0-4B26-B5E1-A3B7145E3397}" type="sibTrans" cxnId="{15D17CC8-272A-4F08-9DEA-4E10EF06E78E}">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D0702008-9293-4B12-B144-E5F499C28EA9}">
      <dgm:prSet phldrT="[Text]" custT="1"/>
      <dgm:spPr/>
      <dgm:t>
        <a:bodyPr/>
        <a:lstStyle/>
        <a:p>
          <a:r>
            <a:rPr lang="en-US" sz="1000" b="0" dirty="0">
              <a:solidFill>
                <a:schemeClr val="tx1">
                  <a:lumMod val="75000"/>
                  <a:lumOff val="25000"/>
                </a:schemeClr>
              </a:solidFill>
              <a:latin typeface="Segoe UI" panose="020B0502040204020203" pitchFamily="34" charset="0"/>
              <a:cs typeface="Segoe UI" panose="020B0502040204020203" pitchFamily="34" charset="0"/>
            </a:rPr>
            <a:t>Planning, implementation and monitoring of workforce policies towards UHC.</a:t>
          </a:r>
        </a:p>
      </dgm:t>
    </dgm:pt>
    <dgm:pt modelId="{B72FCBF9-CA25-4DAF-AAAC-F9AA0E40DF39}" type="parTrans" cxnId="{F1154425-7173-4C6B-B59E-EC25C6295611}">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5F0B7A6E-AF0B-4183-9ECD-A8C569E5F983}" type="sibTrans" cxnId="{F1154425-7173-4C6B-B59E-EC25C6295611}">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03149F74-4DE6-4107-B1EA-B57C993CE640}">
      <dgm:prSet phldrT="[Text]" custT="1"/>
      <dgm:spPr/>
      <dgm:t>
        <a:bodyPr/>
        <a:lstStyle/>
        <a:p>
          <a:r>
            <a:rPr lang="en-US" sz="1100" b="1" dirty="0">
              <a:solidFill>
                <a:schemeClr val="tx1">
                  <a:lumMod val="75000"/>
                  <a:lumOff val="25000"/>
                </a:schemeClr>
              </a:solidFill>
              <a:latin typeface="Segoe UI" panose="020B0502040204020203" pitchFamily="34" charset="0"/>
              <a:cs typeface="Segoe UI" panose="020B0502040204020203" pitchFamily="34" charset="0"/>
            </a:rPr>
            <a:t>Improve</a:t>
          </a:r>
        </a:p>
      </dgm:t>
    </dgm:pt>
    <dgm:pt modelId="{E29B059C-04D8-4CA4-AA07-7D89652E3307}" type="parTrans" cxnId="{015024CE-B669-4F11-974C-DD6661D29A9E}">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06CC443F-9B48-4CEE-B094-6037F23B3EA7}" type="sibTrans" cxnId="{015024CE-B669-4F11-974C-DD6661D29A9E}">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F03AF101-C48E-4A67-803C-350E4CAC0115}">
      <dgm:prSet phldrT="[Text]" custT="1"/>
      <dgm:spPr/>
      <dgm:t>
        <a:bodyPr/>
        <a:lstStyle/>
        <a:p>
          <a:r>
            <a:rPr lang="en-US" sz="1000" b="0" dirty="0">
              <a:solidFill>
                <a:schemeClr val="tx1">
                  <a:lumMod val="75000"/>
                  <a:lumOff val="25000"/>
                </a:schemeClr>
              </a:solidFill>
              <a:latin typeface="Segoe UI" panose="020B0502040204020203" pitchFamily="34" charset="0"/>
              <a:cs typeface="Segoe UI" panose="020B0502040204020203" pitchFamily="34" charset="0"/>
            </a:rPr>
            <a:t>Comparability of health workforce data nationally and globally.</a:t>
          </a:r>
        </a:p>
      </dgm:t>
    </dgm:pt>
    <dgm:pt modelId="{364C839C-56FA-4CB1-BC69-AC8745D4248F}" type="parTrans" cxnId="{45D11CE6-C00E-4A76-90E3-C20269B7A440}">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6330E9E6-84D5-41CC-B966-5EB04D55990E}" type="sibTrans" cxnId="{45D11CE6-C00E-4A76-90E3-C20269B7A440}">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7F784C52-A79E-450D-8FD1-B11C10C0676A}">
      <dgm:prSet phldrT="[Text]" custT="1"/>
      <dgm:spPr/>
      <dgm:t>
        <a:bodyPr/>
        <a:lstStyle/>
        <a:p>
          <a:r>
            <a:rPr lang="en-US" sz="1100" b="1" dirty="0">
              <a:solidFill>
                <a:schemeClr val="tx1">
                  <a:lumMod val="75000"/>
                  <a:lumOff val="25000"/>
                </a:schemeClr>
              </a:solidFill>
              <a:latin typeface="Segoe UI" panose="020B0502040204020203" pitchFamily="34" charset="0"/>
              <a:cs typeface="Segoe UI" panose="020B0502040204020203" pitchFamily="34" charset="0"/>
            </a:rPr>
            <a:t>Facilitate</a:t>
          </a:r>
        </a:p>
      </dgm:t>
    </dgm:pt>
    <dgm:pt modelId="{D7C8D1BE-1EDC-4BA4-879D-DEF145D2DA93}" type="parTrans" cxnId="{D2FB97BA-B651-44EA-B341-303FBCAB6599}">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D3F078CE-ED4E-4CA7-9F78-CC5BB643014E}" type="sibTrans" cxnId="{D2FB97BA-B651-44EA-B341-303FBCAB6599}">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688DEA78-0CE9-4294-AC7D-478259994C00}">
      <dgm:prSet phldrT="[Text]" custT="1"/>
      <dgm:spPr/>
      <dgm:t>
        <a:bodyPr/>
        <a:lstStyle/>
        <a:p>
          <a:r>
            <a:rPr lang="en-US" sz="1000" b="0">
              <a:solidFill>
                <a:schemeClr val="tx1">
                  <a:lumMod val="75000"/>
                  <a:lumOff val="25000"/>
                </a:schemeClr>
              </a:solidFill>
              <a:latin typeface="Segoe UI" panose="020B0502040204020203" pitchFamily="34" charset="0"/>
              <a:cs typeface="Segoe UI" panose="020B0502040204020203" pitchFamily="34" charset="0"/>
            </a:rPr>
            <a:t>Research on future trends around health workforce, systems and resilience planning.</a:t>
          </a:r>
          <a:endParaRPr lang="en-US" sz="1000" b="0" dirty="0">
            <a:solidFill>
              <a:schemeClr val="tx1">
                <a:lumMod val="75000"/>
                <a:lumOff val="25000"/>
              </a:schemeClr>
            </a:solidFill>
            <a:latin typeface="Segoe UI" panose="020B0502040204020203" pitchFamily="34" charset="0"/>
            <a:cs typeface="Segoe UI" panose="020B0502040204020203" pitchFamily="34" charset="0"/>
          </a:endParaRPr>
        </a:p>
      </dgm:t>
    </dgm:pt>
    <dgm:pt modelId="{2E62D318-DF9E-4318-9A55-0EE12EAC8190}" type="parTrans" cxnId="{322E533F-BBAD-46B9-A054-A0441BF4284A}">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7938BE8A-A52F-4F32-BAA2-DFC3AA82C1F1}" type="sibTrans" cxnId="{322E533F-BBAD-46B9-A054-A0441BF4284A}">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D6A5D572-397B-4695-B9D2-0CF3C3B356F5}">
      <dgm:prSet custT="1"/>
      <dgm:spPr/>
      <dgm:t>
        <a:bodyPr/>
        <a:lstStyle/>
        <a:p>
          <a:endParaRPr lang="en-US" sz="1000" b="0" dirty="0">
            <a:solidFill>
              <a:schemeClr val="tx1">
                <a:lumMod val="75000"/>
                <a:lumOff val="25000"/>
              </a:schemeClr>
            </a:solidFill>
            <a:latin typeface="Segoe UI" panose="020B0502040204020203" pitchFamily="34" charset="0"/>
            <a:cs typeface="Segoe UI" panose="020B0502040204020203" pitchFamily="34" charset="0"/>
          </a:endParaRPr>
        </a:p>
      </dgm:t>
    </dgm:pt>
    <dgm:pt modelId="{55805B48-3BEA-4D6D-B03A-F3B7F1116C7A}" type="parTrans" cxnId="{FDF3D18B-4467-416F-A7D5-C298ED78071F}">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FEFD6BED-2A7D-4E2C-9F12-BEAF656A6836}" type="sibTrans" cxnId="{FDF3D18B-4467-416F-A7D5-C298ED78071F}">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9D6E4252-F7BA-4E8B-8584-A0DEB037D6D6}">
      <dgm:prSet phldrT="[Text]" custT="1"/>
      <dgm:spPr/>
      <dgm:t>
        <a:bodyPr/>
        <a:lstStyle/>
        <a:p>
          <a:r>
            <a:rPr lang="en-US" sz="1000" b="0" dirty="0">
              <a:solidFill>
                <a:schemeClr val="tx1">
                  <a:lumMod val="75000"/>
                  <a:lumOff val="25000"/>
                </a:schemeClr>
              </a:solidFill>
              <a:latin typeface="Segoe UI" panose="020B0502040204020203" pitchFamily="34" charset="0"/>
              <a:cs typeface="Segoe UI" panose="020B0502040204020203" pitchFamily="34" charset="0"/>
            </a:rPr>
            <a:t>Reliable health workforce information and evidence.</a:t>
          </a:r>
        </a:p>
      </dgm:t>
    </dgm:pt>
    <dgm:pt modelId="{89C70E72-5A67-42EA-989B-1EE31A4EE406}" type="sibTrans" cxnId="{DCB57626-2D4E-475C-9551-0ACED4C08C3A}">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8D396977-6BBF-49EF-A544-4ACF395AE9D9}" type="parTrans" cxnId="{DCB57626-2D4E-475C-9551-0ACED4C08C3A}">
      <dgm:prSet/>
      <dgm:spPr/>
      <dgm:t>
        <a:bodyPr/>
        <a:lstStyle/>
        <a:p>
          <a:endParaRPr lang="en-US" sz="1100" b="0">
            <a:solidFill>
              <a:schemeClr val="tx1">
                <a:lumMod val="75000"/>
                <a:lumOff val="25000"/>
              </a:schemeClr>
            </a:solidFill>
            <a:latin typeface="Segoe UI" panose="020B0502040204020203" pitchFamily="34" charset="0"/>
            <a:cs typeface="Segoe UI" panose="020B0502040204020203" pitchFamily="34" charset="0"/>
          </a:endParaRPr>
        </a:p>
      </dgm:t>
    </dgm:pt>
    <dgm:pt modelId="{6E48775F-86E7-49DC-98BB-507DA3A4D191}" type="pres">
      <dgm:prSet presAssocID="{C7E4F380-BB43-4247-9334-86ACD2B9958D}" presName="Name0" presStyleCnt="0">
        <dgm:presLayoutVars>
          <dgm:chMax val="7"/>
          <dgm:chPref val="7"/>
          <dgm:dir/>
          <dgm:animOne val="branch"/>
          <dgm:animLvl val="lvl"/>
        </dgm:presLayoutVars>
      </dgm:prSet>
      <dgm:spPr/>
      <dgm:t>
        <a:bodyPr/>
        <a:lstStyle/>
        <a:p>
          <a:pPr rtl="1"/>
          <a:endParaRPr lang="ar-SA"/>
        </a:p>
      </dgm:t>
    </dgm:pt>
    <dgm:pt modelId="{70771FC5-67C8-4963-AEF4-BB638CF9B152}" type="pres">
      <dgm:prSet presAssocID="{660FE22C-2651-4B83-96E8-280861A5BD26}" presName="composite" presStyleCnt="0"/>
      <dgm:spPr/>
    </dgm:pt>
    <dgm:pt modelId="{7113F332-5332-4A68-ADA3-8C93DD5969F0}" type="pres">
      <dgm:prSet presAssocID="{660FE22C-2651-4B83-96E8-280861A5BD26}" presName="BackAccent" presStyleLbl="bgShp" presStyleIdx="0" presStyleCnt="4"/>
      <dgm:spPr/>
    </dgm:pt>
    <dgm:pt modelId="{1CB1486C-9C9F-45BD-8907-E5D39169D7C1}" type="pres">
      <dgm:prSet presAssocID="{660FE22C-2651-4B83-96E8-280861A5BD26}" presName="Accent" presStyleLbl="alignNode1" presStyleIdx="0" presStyleCnt="4"/>
      <dgm:spPr/>
    </dgm:pt>
    <dgm:pt modelId="{A80F9BE2-E5AC-4887-BD76-1BAE7E1EE01D}" type="pres">
      <dgm:prSet presAssocID="{660FE22C-2651-4B83-96E8-280861A5BD26}" presName="Child" presStyleLbl="revTx" presStyleIdx="0" presStyleCnt="8" custScaleX="146410" custScaleY="66710" custLinFactNeighborX="17196" custLinFactNeighborY="-13969">
        <dgm:presLayoutVars>
          <dgm:chMax val="0"/>
          <dgm:chPref val="0"/>
          <dgm:bulletEnabled val="1"/>
        </dgm:presLayoutVars>
      </dgm:prSet>
      <dgm:spPr/>
      <dgm:t>
        <a:bodyPr/>
        <a:lstStyle/>
        <a:p>
          <a:pPr rtl="1"/>
          <a:endParaRPr lang="ar-SA"/>
        </a:p>
      </dgm:t>
    </dgm:pt>
    <dgm:pt modelId="{03D36A5F-F9A8-40B5-B003-F6F4657A3E44}" type="pres">
      <dgm:prSet presAssocID="{660FE22C-2651-4B83-96E8-280861A5BD26}" presName="Parent" presStyleLbl="revTx" presStyleIdx="1" presStyleCnt="8" custScaleX="146410" custLinFactNeighborX="17196">
        <dgm:presLayoutVars>
          <dgm:chMax val="1"/>
          <dgm:chPref val="1"/>
          <dgm:bulletEnabled val="1"/>
        </dgm:presLayoutVars>
      </dgm:prSet>
      <dgm:spPr/>
      <dgm:t>
        <a:bodyPr/>
        <a:lstStyle/>
        <a:p>
          <a:pPr rtl="1"/>
          <a:endParaRPr lang="ar-SA"/>
        </a:p>
      </dgm:t>
    </dgm:pt>
    <dgm:pt modelId="{BF5A4D77-1463-4B62-9904-BF06934B5DC4}" type="pres">
      <dgm:prSet presAssocID="{739C208A-91F1-436C-AC8E-170069B6055D}" presName="sibTrans" presStyleCnt="0"/>
      <dgm:spPr/>
    </dgm:pt>
    <dgm:pt modelId="{24EC7346-D316-4F98-9ED8-5B386D875850}" type="pres">
      <dgm:prSet presAssocID="{06C8B1A8-10E2-4D6C-85D6-D3BE3605337C}" presName="composite" presStyleCnt="0"/>
      <dgm:spPr/>
    </dgm:pt>
    <dgm:pt modelId="{F21361C8-DCE2-486A-AC4D-58EF2D272A12}" type="pres">
      <dgm:prSet presAssocID="{06C8B1A8-10E2-4D6C-85D6-D3BE3605337C}" presName="BackAccent" presStyleLbl="bgShp" presStyleIdx="1" presStyleCnt="4"/>
      <dgm:spPr/>
    </dgm:pt>
    <dgm:pt modelId="{E3D1A985-EFC8-4438-BA65-10F225A6E676}" type="pres">
      <dgm:prSet presAssocID="{06C8B1A8-10E2-4D6C-85D6-D3BE3605337C}" presName="Accent" presStyleLbl="alignNode1" presStyleIdx="1" presStyleCnt="4"/>
      <dgm:spPr/>
    </dgm:pt>
    <dgm:pt modelId="{140D002E-5582-43F8-8661-BEA6B206E5D1}" type="pres">
      <dgm:prSet presAssocID="{06C8B1A8-10E2-4D6C-85D6-D3BE3605337C}" presName="Child" presStyleLbl="revTx" presStyleIdx="2" presStyleCnt="8" custScaleX="146410" custScaleY="66710" custLinFactNeighborX="17196" custLinFactNeighborY="-13969">
        <dgm:presLayoutVars>
          <dgm:chMax val="0"/>
          <dgm:chPref val="0"/>
          <dgm:bulletEnabled val="1"/>
        </dgm:presLayoutVars>
      </dgm:prSet>
      <dgm:spPr/>
      <dgm:t>
        <a:bodyPr/>
        <a:lstStyle/>
        <a:p>
          <a:pPr rtl="1"/>
          <a:endParaRPr lang="ar-SA"/>
        </a:p>
      </dgm:t>
    </dgm:pt>
    <dgm:pt modelId="{94B7043B-69DA-4E1B-ADB8-707F6426C1BC}" type="pres">
      <dgm:prSet presAssocID="{06C8B1A8-10E2-4D6C-85D6-D3BE3605337C}" presName="Parent" presStyleLbl="revTx" presStyleIdx="3" presStyleCnt="8" custScaleX="146410" custLinFactNeighborX="17196">
        <dgm:presLayoutVars>
          <dgm:chMax val="1"/>
          <dgm:chPref val="1"/>
          <dgm:bulletEnabled val="1"/>
        </dgm:presLayoutVars>
      </dgm:prSet>
      <dgm:spPr/>
      <dgm:t>
        <a:bodyPr/>
        <a:lstStyle/>
        <a:p>
          <a:pPr rtl="1"/>
          <a:endParaRPr lang="ar-SA"/>
        </a:p>
      </dgm:t>
    </dgm:pt>
    <dgm:pt modelId="{BB4020EA-072B-49D9-92C6-6C9511BC6BA0}" type="pres">
      <dgm:prSet presAssocID="{5F17E572-D0B0-4B26-B5E1-A3B7145E3397}" presName="sibTrans" presStyleCnt="0"/>
      <dgm:spPr/>
    </dgm:pt>
    <dgm:pt modelId="{DE228D75-F05C-4B37-A651-2789C7B258C2}" type="pres">
      <dgm:prSet presAssocID="{03149F74-4DE6-4107-B1EA-B57C993CE640}" presName="composite" presStyleCnt="0"/>
      <dgm:spPr/>
    </dgm:pt>
    <dgm:pt modelId="{6DADB828-0590-46D2-9790-04FCFD3BD4B1}" type="pres">
      <dgm:prSet presAssocID="{03149F74-4DE6-4107-B1EA-B57C993CE640}" presName="BackAccent" presStyleLbl="bgShp" presStyleIdx="2" presStyleCnt="4"/>
      <dgm:spPr/>
    </dgm:pt>
    <dgm:pt modelId="{2FAA6802-8E79-4F10-9390-EDDF59A4A76F}" type="pres">
      <dgm:prSet presAssocID="{03149F74-4DE6-4107-B1EA-B57C993CE640}" presName="Accent" presStyleLbl="alignNode1" presStyleIdx="2" presStyleCnt="4"/>
      <dgm:spPr/>
    </dgm:pt>
    <dgm:pt modelId="{9E646842-9354-4F7E-8BAB-5C34F840BA4C}" type="pres">
      <dgm:prSet presAssocID="{03149F74-4DE6-4107-B1EA-B57C993CE640}" presName="Child" presStyleLbl="revTx" presStyleIdx="4" presStyleCnt="8" custScaleX="146410" custScaleY="66710" custLinFactNeighborX="17196" custLinFactNeighborY="-13969">
        <dgm:presLayoutVars>
          <dgm:chMax val="0"/>
          <dgm:chPref val="0"/>
          <dgm:bulletEnabled val="1"/>
        </dgm:presLayoutVars>
      </dgm:prSet>
      <dgm:spPr/>
      <dgm:t>
        <a:bodyPr/>
        <a:lstStyle/>
        <a:p>
          <a:pPr rtl="1"/>
          <a:endParaRPr lang="ar-SA"/>
        </a:p>
      </dgm:t>
    </dgm:pt>
    <dgm:pt modelId="{6FAB25D0-10E2-4729-AD93-DEE509892E2A}" type="pres">
      <dgm:prSet presAssocID="{03149F74-4DE6-4107-B1EA-B57C993CE640}" presName="Parent" presStyleLbl="revTx" presStyleIdx="5" presStyleCnt="8" custScaleX="146410" custLinFactNeighborX="17196">
        <dgm:presLayoutVars>
          <dgm:chMax val="1"/>
          <dgm:chPref val="1"/>
          <dgm:bulletEnabled val="1"/>
        </dgm:presLayoutVars>
      </dgm:prSet>
      <dgm:spPr/>
      <dgm:t>
        <a:bodyPr/>
        <a:lstStyle/>
        <a:p>
          <a:pPr rtl="1"/>
          <a:endParaRPr lang="ar-SA"/>
        </a:p>
      </dgm:t>
    </dgm:pt>
    <dgm:pt modelId="{7256A011-9C21-4B16-8BEB-05533E7D576B}" type="pres">
      <dgm:prSet presAssocID="{06CC443F-9B48-4CEE-B094-6037F23B3EA7}" presName="sibTrans" presStyleCnt="0"/>
      <dgm:spPr/>
    </dgm:pt>
    <dgm:pt modelId="{F108DCB7-8240-4862-847E-22107D348FFA}" type="pres">
      <dgm:prSet presAssocID="{7F784C52-A79E-450D-8FD1-B11C10C0676A}" presName="composite" presStyleCnt="0"/>
      <dgm:spPr/>
    </dgm:pt>
    <dgm:pt modelId="{580A4E31-40E5-4995-82AD-DA4E765F3A54}" type="pres">
      <dgm:prSet presAssocID="{7F784C52-A79E-450D-8FD1-B11C10C0676A}" presName="BackAccent" presStyleLbl="bgShp" presStyleIdx="3" presStyleCnt="4"/>
      <dgm:spPr/>
    </dgm:pt>
    <dgm:pt modelId="{B53EDD9E-50A0-49AB-901B-60FCA6C6B788}" type="pres">
      <dgm:prSet presAssocID="{7F784C52-A79E-450D-8FD1-B11C10C0676A}" presName="Accent" presStyleLbl="alignNode1" presStyleIdx="3" presStyleCnt="4"/>
      <dgm:spPr/>
    </dgm:pt>
    <dgm:pt modelId="{DBE46C81-ACD4-454B-98C0-DC7502608831}" type="pres">
      <dgm:prSet presAssocID="{7F784C52-A79E-450D-8FD1-B11C10C0676A}" presName="Child" presStyleLbl="revTx" presStyleIdx="6" presStyleCnt="8" custScaleX="168731" custScaleY="66710" custLinFactNeighborX="27062" custLinFactNeighborY="-13969">
        <dgm:presLayoutVars>
          <dgm:chMax val="0"/>
          <dgm:chPref val="0"/>
          <dgm:bulletEnabled val="1"/>
        </dgm:presLayoutVars>
      </dgm:prSet>
      <dgm:spPr/>
      <dgm:t>
        <a:bodyPr/>
        <a:lstStyle/>
        <a:p>
          <a:pPr rtl="1"/>
          <a:endParaRPr lang="ar-SA"/>
        </a:p>
      </dgm:t>
    </dgm:pt>
    <dgm:pt modelId="{719C2A3B-76C4-418B-896A-39F14BE63D6A}" type="pres">
      <dgm:prSet presAssocID="{7F784C52-A79E-450D-8FD1-B11C10C0676A}" presName="Parent" presStyleLbl="revTx" presStyleIdx="7" presStyleCnt="8" custScaleX="146410" custLinFactNeighborX="17196">
        <dgm:presLayoutVars>
          <dgm:chMax val="1"/>
          <dgm:chPref val="1"/>
          <dgm:bulletEnabled val="1"/>
        </dgm:presLayoutVars>
      </dgm:prSet>
      <dgm:spPr/>
      <dgm:t>
        <a:bodyPr/>
        <a:lstStyle/>
        <a:p>
          <a:pPr rtl="1"/>
          <a:endParaRPr lang="ar-SA"/>
        </a:p>
      </dgm:t>
    </dgm:pt>
  </dgm:ptLst>
  <dgm:cxnLst>
    <dgm:cxn modelId="{5DE12BC1-0B70-4D7F-914A-2A914802CA15}" type="presOf" srcId="{06C8B1A8-10E2-4D6C-85D6-D3BE3605337C}" destId="{94B7043B-69DA-4E1B-ADB8-707F6426C1BC}" srcOrd="0" destOrd="0" presId="urn:microsoft.com/office/officeart/2008/layout/IncreasingCircleProcess"/>
    <dgm:cxn modelId="{6649DA84-E534-42ED-A5FB-AB347905953B}" type="presOf" srcId="{9D6E4252-F7BA-4E8B-8584-A0DEB037D6D6}" destId="{A80F9BE2-E5AC-4887-BD76-1BAE7E1EE01D}" srcOrd="0" destOrd="0" presId="urn:microsoft.com/office/officeart/2008/layout/IncreasingCircleProcess"/>
    <dgm:cxn modelId="{DCB57626-2D4E-475C-9551-0ACED4C08C3A}" srcId="{660FE22C-2651-4B83-96E8-280861A5BD26}" destId="{9D6E4252-F7BA-4E8B-8584-A0DEB037D6D6}" srcOrd="0" destOrd="0" parTransId="{8D396977-6BBF-49EF-A544-4ACF395AE9D9}" sibTransId="{89C70E72-5A67-42EA-989B-1EE31A4EE406}"/>
    <dgm:cxn modelId="{15D17CC8-272A-4F08-9DEA-4E10EF06E78E}" srcId="{C7E4F380-BB43-4247-9334-86ACD2B9958D}" destId="{06C8B1A8-10E2-4D6C-85D6-D3BE3605337C}" srcOrd="1" destOrd="0" parTransId="{9E224E29-20A6-4471-A2E7-E29F4E71BA62}" sibTransId="{5F17E572-D0B0-4B26-B5E1-A3B7145E3397}"/>
    <dgm:cxn modelId="{015024CE-B669-4F11-974C-DD6661D29A9E}" srcId="{C7E4F380-BB43-4247-9334-86ACD2B9958D}" destId="{03149F74-4DE6-4107-B1EA-B57C993CE640}" srcOrd="2" destOrd="0" parTransId="{E29B059C-04D8-4CA4-AA07-7D89652E3307}" sibTransId="{06CC443F-9B48-4CEE-B094-6037F23B3EA7}"/>
    <dgm:cxn modelId="{B2321D3D-11F1-4261-B94B-422176D38C35}" type="presOf" srcId="{7F784C52-A79E-450D-8FD1-B11C10C0676A}" destId="{719C2A3B-76C4-418B-896A-39F14BE63D6A}" srcOrd="0" destOrd="0" presId="urn:microsoft.com/office/officeart/2008/layout/IncreasingCircleProcess"/>
    <dgm:cxn modelId="{527CE417-002C-4B63-8C74-9D836F1D6FF4}" type="presOf" srcId="{03149F74-4DE6-4107-B1EA-B57C993CE640}" destId="{6FAB25D0-10E2-4729-AD93-DEE509892E2A}" srcOrd="0" destOrd="0" presId="urn:microsoft.com/office/officeart/2008/layout/IncreasingCircleProcess"/>
    <dgm:cxn modelId="{F1154425-7173-4C6B-B59E-EC25C6295611}" srcId="{06C8B1A8-10E2-4D6C-85D6-D3BE3605337C}" destId="{D0702008-9293-4B12-B144-E5F499C28EA9}" srcOrd="0" destOrd="0" parTransId="{B72FCBF9-CA25-4DAF-AAAC-F9AA0E40DF39}" sibTransId="{5F0B7A6E-AF0B-4183-9ECD-A8C569E5F983}"/>
    <dgm:cxn modelId="{9EECE8E8-3570-455A-96E0-936886A8DC60}" srcId="{C7E4F380-BB43-4247-9334-86ACD2B9958D}" destId="{660FE22C-2651-4B83-96E8-280861A5BD26}" srcOrd="0" destOrd="0" parTransId="{0D99F1CD-1212-4392-8D0A-F74C83B70AE8}" sibTransId="{739C208A-91F1-436C-AC8E-170069B6055D}"/>
    <dgm:cxn modelId="{FDF3D18B-4467-416F-A7D5-C298ED78071F}" srcId="{7F784C52-A79E-450D-8FD1-B11C10C0676A}" destId="{D6A5D572-397B-4695-B9D2-0CF3C3B356F5}" srcOrd="1" destOrd="0" parTransId="{55805B48-3BEA-4D6D-B03A-F3B7F1116C7A}" sibTransId="{FEFD6BED-2A7D-4E2C-9F12-BEAF656A6836}"/>
    <dgm:cxn modelId="{322E533F-BBAD-46B9-A054-A0441BF4284A}" srcId="{7F784C52-A79E-450D-8FD1-B11C10C0676A}" destId="{688DEA78-0CE9-4294-AC7D-478259994C00}" srcOrd="0" destOrd="0" parTransId="{2E62D318-DF9E-4318-9A55-0EE12EAC8190}" sibTransId="{7938BE8A-A52F-4F32-BAA2-DFC3AA82C1F1}"/>
    <dgm:cxn modelId="{9939DBB1-2D3A-4861-B1B1-2645F20AD3B5}" type="presOf" srcId="{D0702008-9293-4B12-B144-E5F499C28EA9}" destId="{140D002E-5582-43F8-8661-BEA6B206E5D1}" srcOrd="0" destOrd="0" presId="urn:microsoft.com/office/officeart/2008/layout/IncreasingCircleProcess"/>
    <dgm:cxn modelId="{E96F501F-54A0-4CD2-8B04-3364796E4770}" type="presOf" srcId="{688DEA78-0CE9-4294-AC7D-478259994C00}" destId="{DBE46C81-ACD4-454B-98C0-DC7502608831}" srcOrd="0" destOrd="0" presId="urn:microsoft.com/office/officeart/2008/layout/IncreasingCircleProcess"/>
    <dgm:cxn modelId="{0D7DDDD9-C808-43F3-A87E-6433738E04E2}" type="presOf" srcId="{660FE22C-2651-4B83-96E8-280861A5BD26}" destId="{03D36A5F-F9A8-40B5-B003-F6F4657A3E44}" srcOrd="0" destOrd="0" presId="urn:microsoft.com/office/officeart/2008/layout/IncreasingCircleProcess"/>
    <dgm:cxn modelId="{415D25A4-7243-4123-8362-14E764C93EE5}" type="presOf" srcId="{C7E4F380-BB43-4247-9334-86ACD2B9958D}" destId="{6E48775F-86E7-49DC-98BB-507DA3A4D191}" srcOrd="0" destOrd="0" presId="urn:microsoft.com/office/officeart/2008/layout/IncreasingCircleProcess"/>
    <dgm:cxn modelId="{46101A8F-5E4A-4DB5-B6EE-55E959441E25}" type="presOf" srcId="{D6A5D572-397B-4695-B9D2-0CF3C3B356F5}" destId="{DBE46C81-ACD4-454B-98C0-DC7502608831}" srcOrd="0" destOrd="1" presId="urn:microsoft.com/office/officeart/2008/layout/IncreasingCircleProcess"/>
    <dgm:cxn modelId="{45D11CE6-C00E-4A76-90E3-C20269B7A440}" srcId="{03149F74-4DE6-4107-B1EA-B57C993CE640}" destId="{F03AF101-C48E-4A67-803C-350E4CAC0115}" srcOrd="0" destOrd="0" parTransId="{364C839C-56FA-4CB1-BC69-AC8745D4248F}" sibTransId="{6330E9E6-84D5-41CC-B966-5EB04D55990E}"/>
    <dgm:cxn modelId="{1A12B7A5-EA2B-4700-8241-50B9518239F9}" type="presOf" srcId="{F03AF101-C48E-4A67-803C-350E4CAC0115}" destId="{9E646842-9354-4F7E-8BAB-5C34F840BA4C}" srcOrd="0" destOrd="0" presId="urn:microsoft.com/office/officeart/2008/layout/IncreasingCircleProcess"/>
    <dgm:cxn modelId="{D2FB97BA-B651-44EA-B341-303FBCAB6599}" srcId="{C7E4F380-BB43-4247-9334-86ACD2B9958D}" destId="{7F784C52-A79E-450D-8FD1-B11C10C0676A}" srcOrd="3" destOrd="0" parTransId="{D7C8D1BE-1EDC-4BA4-879D-DEF145D2DA93}" sibTransId="{D3F078CE-ED4E-4CA7-9F78-CC5BB643014E}"/>
    <dgm:cxn modelId="{38A1D37C-B628-4576-9C2A-C73529C42D23}" type="presParOf" srcId="{6E48775F-86E7-49DC-98BB-507DA3A4D191}" destId="{70771FC5-67C8-4963-AEF4-BB638CF9B152}" srcOrd="0" destOrd="0" presId="urn:microsoft.com/office/officeart/2008/layout/IncreasingCircleProcess"/>
    <dgm:cxn modelId="{E978CD7A-C0E9-47C3-9559-A3DA39A6626C}" type="presParOf" srcId="{70771FC5-67C8-4963-AEF4-BB638CF9B152}" destId="{7113F332-5332-4A68-ADA3-8C93DD5969F0}" srcOrd="0" destOrd="0" presId="urn:microsoft.com/office/officeart/2008/layout/IncreasingCircleProcess"/>
    <dgm:cxn modelId="{439FC3B5-6FF2-4ED2-AC72-78299EE77C8A}" type="presParOf" srcId="{70771FC5-67C8-4963-AEF4-BB638CF9B152}" destId="{1CB1486C-9C9F-45BD-8907-E5D39169D7C1}" srcOrd="1" destOrd="0" presId="urn:microsoft.com/office/officeart/2008/layout/IncreasingCircleProcess"/>
    <dgm:cxn modelId="{7216A9FA-A2E8-4797-A8EF-13481C661644}" type="presParOf" srcId="{70771FC5-67C8-4963-AEF4-BB638CF9B152}" destId="{A80F9BE2-E5AC-4887-BD76-1BAE7E1EE01D}" srcOrd="2" destOrd="0" presId="urn:microsoft.com/office/officeart/2008/layout/IncreasingCircleProcess"/>
    <dgm:cxn modelId="{21C2A6F4-C396-49AA-8B36-F218443156FF}" type="presParOf" srcId="{70771FC5-67C8-4963-AEF4-BB638CF9B152}" destId="{03D36A5F-F9A8-40B5-B003-F6F4657A3E44}" srcOrd="3" destOrd="0" presId="urn:microsoft.com/office/officeart/2008/layout/IncreasingCircleProcess"/>
    <dgm:cxn modelId="{098821E1-E440-4027-96CB-3F0E861D3FB9}" type="presParOf" srcId="{6E48775F-86E7-49DC-98BB-507DA3A4D191}" destId="{BF5A4D77-1463-4B62-9904-BF06934B5DC4}" srcOrd="1" destOrd="0" presId="urn:microsoft.com/office/officeart/2008/layout/IncreasingCircleProcess"/>
    <dgm:cxn modelId="{DE7531BE-BC58-49BD-AEE2-F0528E8E34CC}" type="presParOf" srcId="{6E48775F-86E7-49DC-98BB-507DA3A4D191}" destId="{24EC7346-D316-4F98-9ED8-5B386D875850}" srcOrd="2" destOrd="0" presId="urn:microsoft.com/office/officeart/2008/layout/IncreasingCircleProcess"/>
    <dgm:cxn modelId="{18FA5A0C-8266-4763-B6EB-D5DA3EC6D55E}" type="presParOf" srcId="{24EC7346-D316-4F98-9ED8-5B386D875850}" destId="{F21361C8-DCE2-486A-AC4D-58EF2D272A12}" srcOrd="0" destOrd="0" presId="urn:microsoft.com/office/officeart/2008/layout/IncreasingCircleProcess"/>
    <dgm:cxn modelId="{F58101FB-E5CD-45E4-B28D-0DA416EA4F06}" type="presParOf" srcId="{24EC7346-D316-4F98-9ED8-5B386D875850}" destId="{E3D1A985-EFC8-4438-BA65-10F225A6E676}" srcOrd="1" destOrd="0" presId="urn:microsoft.com/office/officeart/2008/layout/IncreasingCircleProcess"/>
    <dgm:cxn modelId="{BAA479C1-1775-41C3-A1BA-1C4DEDBAF0C0}" type="presParOf" srcId="{24EC7346-D316-4F98-9ED8-5B386D875850}" destId="{140D002E-5582-43F8-8661-BEA6B206E5D1}" srcOrd="2" destOrd="0" presId="urn:microsoft.com/office/officeart/2008/layout/IncreasingCircleProcess"/>
    <dgm:cxn modelId="{2B13F646-52B4-4F5B-AACF-08E613FB4EF9}" type="presParOf" srcId="{24EC7346-D316-4F98-9ED8-5B386D875850}" destId="{94B7043B-69DA-4E1B-ADB8-707F6426C1BC}" srcOrd="3" destOrd="0" presId="urn:microsoft.com/office/officeart/2008/layout/IncreasingCircleProcess"/>
    <dgm:cxn modelId="{CC5E47DB-8F14-41DB-BBD1-9B5FD4DEEE7F}" type="presParOf" srcId="{6E48775F-86E7-49DC-98BB-507DA3A4D191}" destId="{BB4020EA-072B-49D9-92C6-6C9511BC6BA0}" srcOrd="3" destOrd="0" presId="urn:microsoft.com/office/officeart/2008/layout/IncreasingCircleProcess"/>
    <dgm:cxn modelId="{8C0AE7D5-A4F1-4AE8-AC6D-ED791E60DC7E}" type="presParOf" srcId="{6E48775F-86E7-49DC-98BB-507DA3A4D191}" destId="{DE228D75-F05C-4B37-A651-2789C7B258C2}" srcOrd="4" destOrd="0" presId="urn:microsoft.com/office/officeart/2008/layout/IncreasingCircleProcess"/>
    <dgm:cxn modelId="{653AA02E-5706-44E2-89EC-1E7DB8586FB2}" type="presParOf" srcId="{DE228D75-F05C-4B37-A651-2789C7B258C2}" destId="{6DADB828-0590-46D2-9790-04FCFD3BD4B1}" srcOrd="0" destOrd="0" presId="urn:microsoft.com/office/officeart/2008/layout/IncreasingCircleProcess"/>
    <dgm:cxn modelId="{880DABC2-E784-4A46-9A07-065B402E2687}" type="presParOf" srcId="{DE228D75-F05C-4B37-A651-2789C7B258C2}" destId="{2FAA6802-8E79-4F10-9390-EDDF59A4A76F}" srcOrd="1" destOrd="0" presId="urn:microsoft.com/office/officeart/2008/layout/IncreasingCircleProcess"/>
    <dgm:cxn modelId="{574779C3-F9CA-4FF7-ADD2-4C978A31446B}" type="presParOf" srcId="{DE228D75-F05C-4B37-A651-2789C7B258C2}" destId="{9E646842-9354-4F7E-8BAB-5C34F840BA4C}" srcOrd="2" destOrd="0" presId="urn:microsoft.com/office/officeart/2008/layout/IncreasingCircleProcess"/>
    <dgm:cxn modelId="{B5255B35-77EC-4B56-B8CB-81444A724491}" type="presParOf" srcId="{DE228D75-F05C-4B37-A651-2789C7B258C2}" destId="{6FAB25D0-10E2-4729-AD93-DEE509892E2A}" srcOrd="3" destOrd="0" presId="urn:microsoft.com/office/officeart/2008/layout/IncreasingCircleProcess"/>
    <dgm:cxn modelId="{120A417E-71C8-4090-A615-4BFB954D53A1}" type="presParOf" srcId="{6E48775F-86E7-49DC-98BB-507DA3A4D191}" destId="{7256A011-9C21-4B16-8BEB-05533E7D576B}" srcOrd="5" destOrd="0" presId="urn:microsoft.com/office/officeart/2008/layout/IncreasingCircleProcess"/>
    <dgm:cxn modelId="{527333EB-4D10-4CCA-87EC-AB6723B5F298}" type="presParOf" srcId="{6E48775F-86E7-49DC-98BB-507DA3A4D191}" destId="{F108DCB7-8240-4862-847E-22107D348FFA}" srcOrd="6" destOrd="0" presId="urn:microsoft.com/office/officeart/2008/layout/IncreasingCircleProcess"/>
    <dgm:cxn modelId="{80FCE8A4-40E3-42D9-A8BF-D372D468E9C5}" type="presParOf" srcId="{F108DCB7-8240-4862-847E-22107D348FFA}" destId="{580A4E31-40E5-4995-82AD-DA4E765F3A54}" srcOrd="0" destOrd="0" presId="urn:microsoft.com/office/officeart/2008/layout/IncreasingCircleProcess"/>
    <dgm:cxn modelId="{6496ECB5-82D4-46A8-8EFC-1DA6635A4309}" type="presParOf" srcId="{F108DCB7-8240-4862-847E-22107D348FFA}" destId="{B53EDD9E-50A0-49AB-901B-60FCA6C6B788}" srcOrd="1" destOrd="0" presId="urn:microsoft.com/office/officeart/2008/layout/IncreasingCircleProcess"/>
    <dgm:cxn modelId="{43119636-D242-407D-AA75-6B09C35CA0E4}" type="presParOf" srcId="{F108DCB7-8240-4862-847E-22107D348FFA}" destId="{DBE46C81-ACD4-454B-98C0-DC7502608831}" srcOrd="2" destOrd="0" presId="urn:microsoft.com/office/officeart/2008/layout/IncreasingCircleProcess"/>
    <dgm:cxn modelId="{8026D037-C12D-41BB-B53B-9B098514DEE7}" type="presParOf" srcId="{F108DCB7-8240-4862-847E-22107D348FFA}" destId="{719C2A3B-76C4-418B-896A-39F14BE63D6A}" srcOrd="3" destOrd="0" presId="urn:microsoft.com/office/officeart/2008/layout/IncreasingCircleProcess"/>
  </dgm:cxnLst>
  <dgm:bg/>
  <dgm:whole/>
  <dgm:extLst>
    <a:ext uri="http://schemas.microsoft.com/office/drawing/2008/diagram">
      <dsp:dataModelExt xmlns:dsp="http://schemas.microsoft.com/office/drawing/2008/diagram" relId="rId21" minVer="http://schemas.openxmlformats.org/drawingml/2006/diagram"/>
    </a:ext>
    <a:ext uri="{C62137D5-CB1D-491B-B009-E17868A290BF}">
      <dgm14:recolorImg xmlns:dgm14="http://schemas.microsoft.com/office/drawing/2010/diagram" val="1"/>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3F332-5332-4A68-ADA3-8C93DD5969F0}">
      <dsp:nvSpPr>
        <dsp:cNvPr id="0" name=""/>
        <dsp:cNvSpPr/>
      </dsp:nvSpPr>
      <dsp:spPr>
        <a:xfrm>
          <a:off x="349876" y="0"/>
          <a:ext cx="224722" cy="2247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B1486C-9C9F-45BD-8907-E5D39169D7C1}">
      <dsp:nvSpPr>
        <dsp:cNvPr id="0" name=""/>
        <dsp:cNvSpPr/>
      </dsp:nvSpPr>
      <dsp:spPr>
        <a:xfrm>
          <a:off x="372348" y="22472"/>
          <a:ext cx="179778" cy="179778"/>
        </a:xfrm>
        <a:prstGeom prst="chord">
          <a:avLst>
            <a:gd name="adj1" fmla="val 1800000"/>
            <a:gd name="adj2" fmla="val 90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80F9BE2-E5AC-4887-BD76-1BAE7E1EE01D}">
      <dsp:nvSpPr>
        <dsp:cNvPr id="0" name=""/>
        <dsp:cNvSpPr/>
      </dsp:nvSpPr>
      <dsp:spPr>
        <a:xfrm>
          <a:off x="581467" y="250029"/>
          <a:ext cx="973340" cy="630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t" anchorCtr="0">
          <a:noAutofit/>
        </a:bodyPr>
        <a:lstStyle/>
        <a:p>
          <a:pPr lvl="0" algn="l" defTabSz="444500">
            <a:lnSpc>
              <a:spcPct val="90000"/>
            </a:lnSpc>
            <a:spcBef>
              <a:spcPct val="0"/>
            </a:spcBef>
            <a:spcAft>
              <a:spcPct val="35000"/>
            </a:spcAft>
          </a:pPr>
          <a:r>
            <a:rPr lang="en-US" sz="1000" b="0" kern="1200" dirty="0">
              <a:solidFill>
                <a:schemeClr val="tx1">
                  <a:lumMod val="75000"/>
                  <a:lumOff val="25000"/>
                </a:schemeClr>
              </a:solidFill>
              <a:latin typeface="Segoe UI" panose="020B0502040204020203" pitchFamily="34" charset="0"/>
              <a:cs typeface="Segoe UI" panose="020B0502040204020203" pitchFamily="34" charset="0"/>
            </a:rPr>
            <a:t>Reliable health workforce information and evidence.</a:t>
          </a:r>
        </a:p>
      </dsp:txBody>
      <dsp:txXfrm>
        <a:off x="581467" y="250029"/>
        <a:ext cx="973340" cy="630881"/>
      </dsp:txXfrm>
    </dsp:sp>
    <dsp:sp modelId="{03D36A5F-F9A8-40B5-B003-F6F4657A3E44}">
      <dsp:nvSpPr>
        <dsp:cNvPr id="0" name=""/>
        <dsp:cNvSpPr/>
      </dsp:nvSpPr>
      <dsp:spPr>
        <a:xfrm>
          <a:off x="581467" y="0"/>
          <a:ext cx="973340" cy="224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b" anchorCtr="0">
          <a:noAutofit/>
        </a:bodyPr>
        <a:lstStyle/>
        <a:p>
          <a:pPr lvl="0" algn="l" defTabSz="488950">
            <a:lnSpc>
              <a:spcPct val="90000"/>
            </a:lnSpc>
            <a:spcBef>
              <a:spcPct val="0"/>
            </a:spcBef>
            <a:spcAft>
              <a:spcPct val="35000"/>
            </a:spcAft>
          </a:pPr>
          <a:r>
            <a:rPr lang="en-US" sz="1100" b="1" kern="1200" dirty="0">
              <a:solidFill>
                <a:schemeClr val="tx1">
                  <a:lumMod val="75000"/>
                  <a:lumOff val="25000"/>
                </a:schemeClr>
              </a:solidFill>
              <a:latin typeface="Segoe UI" panose="020B0502040204020203" pitchFamily="34" charset="0"/>
              <a:cs typeface="Segoe UI" panose="020B0502040204020203" pitchFamily="34" charset="0"/>
            </a:rPr>
            <a:t>Generate</a:t>
          </a:r>
        </a:p>
      </dsp:txBody>
      <dsp:txXfrm>
        <a:off x="581467" y="0"/>
        <a:ext cx="973340" cy="224722"/>
      </dsp:txXfrm>
    </dsp:sp>
    <dsp:sp modelId="{F21361C8-DCE2-486A-AC4D-58EF2D272A12}">
      <dsp:nvSpPr>
        <dsp:cNvPr id="0" name=""/>
        <dsp:cNvSpPr/>
      </dsp:nvSpPr>
      <dsp:spPr>
        <a:xfrm>
          <a:off x="1487305" y="0"/>
          <a:ext cx="224722" cy="2247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1A985-EFC8-4438-BA65-10F225A6E676}">
      <dsp:nvSpPr>
        <dsp:cNvPr id="0" name=""/>
        <dsp:cNvSpPr/>
      </dsp:nvSpPr>
      <dsp:spPr>
        <a:xfrm>
          <a:off x="1509778" y="22472"/>
          <a:ext cx="179778" cy="179778"/>
        </a:xfrm>
        <a:prstGeom prst="chord">
          <a:avLst>
            <a:gd name="adj1" fmla="val 0"/>
            <a:gd name="adj2" fmla="val 108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40D002E-5582-43F8-8661-BEA6B206E5D1}">
      <dsp:nvSpPr>
        <dsp:cNvPr id="0" name=""/>
        <dsp:cNvSpPr/>
      </dsp:nvSpPr>
      <dsp:spPr>
        <a:xfrm>
          <a:off x="1718897" y="250029"/>
          <a:ext cx="973340" cy="630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t" anchorCtr="0">
          <a:noAutofit/>
        </a:bodyPr>
        <a:lstStyle/>
        <a:p>
          <a:pPr lvl="0" algn="l" defTabSz="444500">
            <a:lnSpc>
              <a:spcPct val="90000"/>
            </a:lnSpc>
            <a:spcBef>
              <a:spcPct val="0"/>
            </a:spcBef>
            <a:spcAft>
              <a:spcPct val="35000"/>
            </a:spcAft>
          </a:pPr>
          <a:r>
            <a:rPr lang="en-US" sz="1000" b="0" kern="1200" dirty="0">
              <a:solidFill>
                <a:schemeClr val="tx1">
                  <a:lumMod val="75000"/>
                  <a:lumOff val="25000"/>
                </a:schemeClr>
              </a:solidFill>
              <a:latin typeface="Segoe UI" panose="020B0502040204020203" pitchFamily="34" charset="0"/>
              <a:cs typeface="Segoe UI" panose="020B0502040204020203" pitchFamily="34" charset="0"/>
            </a:rPr>
            <a:t>Planning, implementation and monitoring of workforce policies towards UHC.</a:t>
          </a:r>
        </a:p>
      </dsp:txBody>
      <dsp:txXfrm>
        <a:off x="1718897" y="250029"/>
        <a:ext cx="973340" cy="630881"/>
      </dsp:txXfrm>
    </dsp:sp>
    <dsp:sp modelId="{94B7043B-69DA-4E1B-ADB8-707F6426C1BC}">
      <dsp:nvSpPr>
        <dsp:cNvPr id="0" name=""/>
        <dsp:cNvSpPr/>
      </dsp:nvSpPr>
      <dsp:spPr>
        <a:xfrm>
          <a:off x="1718897" y="0"/>
          <a:ext cx="973340" cy="224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b" anchorCtr="0">
          <a:noAutofit/>
        </a:bodyPr>
        <a:lstStyle/>
        <a:p>
          <a:pPr lvl="0" algn="l" defTabSz="488950">
            <a:lnSpc>
              <a:spcPct val="90000"/>
            </a:lnSpc>
            <a:spcBef>
              <a:spcPct val="0"/>
            </a:spcBef>
            <a:spcAft>
              <a:spcPct val="35000"/>
            </a:spcAft>
          </a:pPr>
          <a:r>
            <a:rPr lang="en-US" sz="1100" b="1" kern="1200" dirty="0">
              <a:solidFill>
                <a:schemeClr val="tx1">
                  <a:lumMod val="75000"/>
                  <a:lumOff val="25000"/>
                </a:schemeClr>
              </a:solidFill>
              <a:latin typeface="Segoe UI" panose="020B0502040204020203" pitchFamily="34" charset="0"/>
              <a:cs typeface="Segoe UI" panose="020B0502040204020203" pitchFamily="34" charset="0"/>
            </a:rPr>
            <a:t>Enable</a:t>
          </a:r>
        </a:p>
      </dsp:txBody>
      <dsp:txXfrm>
        <a:off x="1718897" y="0"/>
        <a:ext cx="973340" cy="224722"/>
      </dsp:txXfrm>
    </dsp:sp>
    <dsp:sp modelId="{6DADB828-0590-46D2-9790-04FCFD3BD4B1}">
      <dsp:nvSpPr>
        <dsp:cNvPr id="0" name=""/>
        <dsp:cNvSpPr/>
      </dsp:nvSpPr>
      <dsp:spPr>
        <a:xfrm>
          <a:off x="2624735" y="0"/>
          <a:ext cx="224722" cy="2247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AA6802-8E79-4F10-9390-EDDF59A4A76F}">
      <dsp:nvSpPr>
        <dsp:cNvPr id="0" name=""/>
        <dsp:cNvSpPr/>
      </dsp:nvSpPr>
      <dsp:spPr>
        <a:xfrm>
          <a:off x="2647208" y="22472"/>
          <a:ext cx="179778" cy="179778"/>
        </a:xfrm>
        <a:prstGeom prst="chord">
          <a:avLst>
            <a:gd name="adj1" fmla="val 19800000"/>
            <a:gd name="adj2" fmla="val 126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646842-9354-4F7E-8BAB-5C34F840BA4C}">
      <dsp:nvSpPr>
        <dsp:cNvPr id="0" name=""/>
        <dsp:cNvSpPr/>
      </dsp:nvSpPr>
      <dsp:spPr>
        <a:xfrm>
          <a:off x="2856327" y="250029"/>
          <a:ext cx="973340" cy="630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t" anchorCtr="0">
          <a:noAutofit/>
        </a:bodyPr>
        <a:lstStyle/>
        <a:p>
          <a:pPr lvl="0" algn="l" defTabSz="444500">
            <a:lnSpc>
              <a:spcPct val="90000"/>
            </a:lnSpc>
            <a:spcBef>
              <a:spcPct val="0"/>
            </a:spcBef>
            <a:spcAft>
              <a:spcPct val="35000"/>
            </a:spcAft>
          </a:pPr>
          <a:r>
            <a:rPr lang="en-US" sz="1000" b="0" kern="1200" dirty="0">
              <a:solidFill>
                <a:schemeClr val="tx1">
                  <a:lumMod val="75000"/>
                  <a:lumOff val="25000"/>
                </a:schemeClr>
              </a:solidFill>
              <a:latin typeface="Segoe UI" panose="020B0502040204020203" pitchFamily="34" charset="0"/>
              <a:cs typeface="Segoe UI" panose="020B0502040204020203" pitchFamily="34" charset="0"/>
            </a:rPr>
            <a:t>Comparability of health workforce data nationally and globally.</a:t>
          </a:r>
        </a:p>
      </dsp:txBody>
      <dsp:txXfrm>
        <a:off x="2856327" y="250029"/>
        <a:ext cx="973340" cy="630881"/>
      </dsp:txXfrm>
    </dsp:sp>
    <dsp:sp modelId="{6FAB25D0-10E2-4729-AD93-DEE509892E2A}">
      <dsp:nvSpPr>
        <dsp:cNvPr id="0" name=""/>
        <dsp:cNvSpPr/>
      </dsp:nvSpPr>
      <dsp:spPr>
        <a:xfrm>
          <a:off x="2856327" y="0"/>
          <a:ext cx="973340" cy="224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b" anchorCtr="0">
          <a:noAutofit/>
        </a:bodyPr>
        <a:lstStyle/>
        <a:p>
          <a:pPr lvl="0" algn="l" defTabSz="488950">
            <a:lnSpc>
              <a:spcPct val="90000"/>
            </a:lnSpc>
            <a:spcBef>
              <a:spcPct val="0"/>
            </a:spcBef>
            <a:spcAft>
              <a:spcPct val="35000"/>
            </a:spcAft>
          </a:pPr>
          <a:r>
            <a:rPr lang="en-US" sz="1100" b="1" kern="1200" dirty="0">
              <a:solidFill>
                <a:schemeClr val="tx1">
                  <a:lumMod val="75000"/>
                  <a:lumOff val="25000"/>
                </a:schemeClr>
              </a:solidFill>
              <a:latin typeface="Segoe UI" panose="020B0502040204020203" pitchFamily="34" charset="0"/>
              <a:cs typeface="Segoe UI" panose="020B0502040204020203" pitchFamily="34" charset="0"/>
            </a:rPr>
            <a:t>Improve</a:t>
          </a:r>
        </a:p>
      </dsp:txBody>
      <dsp:txXfrm>
        <a:off x="2856327" y="0"/>
        <a:ext cx="973340" cy="224722"/>
      </dsp:txXfrm>
    </dsp:sp>
    <dsp:sp modelId="{580A4E31-40E5-4995-82AD-DA4E765F3A54}">
      <dsp:nvSpPr>
        <dsp:cNvPr id="0" name=""/>
        <dsp:cNvSpPr/>
      </dsp:nvSpPr>
      <dsp:spPr>
        <a:xfrm>
          <a:off x="3762165" y="0"/>
          <a:ext cx="224722" cy="2247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3EDD9E-50A0-49AB-901B-60FCA6C6B788}">
      <dsp:nvSpPr>
        <dsp:cNvPr id="0" name=""/>
        <dsp:cNvSpPr/>
      </dsp:nvSpPr>
      <dsp:spPr>
        <a:xfrm>
          <a:off x="3784638" y="22472"/>
          <a:ext cx="179778" cy="179778"/>
        </a:xfrm>
        <a:prstGeom prst="chord">
          <a:avLst>
            <a:gd name="adj1" fmla="val 16200000"/>
            <a:gd name="adj2" fmla="val 162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BE46C81-ACD4-454B-98C0-DC7502608831}">
      <dsp:nvSpPr>
        <dsp:cNvPr id="0" name=""/>
        <dsp:cNvSpPr/>
      </dsp:nvSpPr>
      <dsp:spPr>
        <a:xfrm>
          <a:off x="3985151" y="250029"/>
          <a:ext cx="1121731" cy="630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t" anchorCtr="0">
          <a:noAutofit/>
        </a:bodyPr>
        <a:lstStyle/>
        <a:p>
          <a:pPr lvl="0" algn="l" defTabSz="444500">
            <a:lnSpc>
              <a:spcPct val="90000"/>
            </a:lnSpc>
            <a:spcBef>
              <a:spcPct val="0"/>
            </a:spcBef>
            <a:spcAft>
              <a:spcPct val="35000"/>
            </a:spcAft>
          </a:pPr>
          <a:r>
            <a:rPr lang="en-US" sz="1000" b="0" kern="1200">
              <a:solidFill>
                <a:schemeClr val="tx1">
                  <a:lumMod val="75000"/>
                  <a:lumOff val="25000"/>
                </a:schemeClr>
              </a:solidFill>
              <a:latin typeface="Segoe UI" panose="020B0502040204020203" pitchFamily="34" charset="0"/>
              <a:cs typeface="Segoe UI" panose="020B0502040204020203" pitchFamily="34" charset="0"/>
            </a:rPr>
            <a:t>Research on future trends around health workforce, systems and resilience planning.</a:t>
          </a:r>
          <a:endParaRPr lang="en-US" sz="1000" b="0" kern="1200" dirty="0">
            <a:solidFill>
              <a:schemeClr val="tx1">
                <a:lumMod val="75000"/>
                <a:lumOff val="25000"/>
              </a:schemeClr>
            </a:solidFill>
            <a:latin typeface="Segoe UI" panose="020B0502040204020203" pitchFamily="34" charset="0"/>
            <a:cs typeface="Segoe UI" panose="020B0502040204020203" pitchFamily="34" charset="0"/>
          </a:endParaRPr>
        </a:p>
        <a:p>
          <a:pPr lvl="0" algn="l" defTabSz="444500">
            <a:lnSpc>
              <a:spcPct val="90000"/>
            </a:lnSpc>
            <a:spcBef>
              <a:spcPct val="0"/>
            </a:spcBef>
            <a:spcAft>
              <a:spcPct val="35000"/>
            </a:spcAft>
          </a:pPr>
          <a:endParaRPr lang="en-US" sz="1000" b="0" kern="1200" dirty="0">
            <a:solidFill>
              <a:schemeClr val="tx1">
                <a:lumMod val="75000"/>
                <a:lumOff val="25000"/>
              </a:schemeClr>
            </a:solidFill>
            <a:latin typeface="Segoe UI" panose="020B0502040204020203" pitchFamily="34" charset="0"/>
            <a:cs typeface="Segoe UI" panose="020B0502040204020203" pitchFamily="34" charset="0"/>
          </a:endParaRPr>
        </a:p>
      </dsp:txBody>
      <dsp:txXfrm>
        <a:off x="3985151" y="250029"/>
        <a:ext cx="1121731" cy="630881"/>
      </dsp:txXfrm>
    </dsp:sp>
    <dsp:sp modelId="{719C2A3B-76C4-418B-896A-39F14BE63D6A}">
      <dsp:nvSpPr>
        <dsp:cNvPr id="0" name=""/>
        <dsp:cNvSpPr/>
      </dsp:nvSpPr>
      <dsp:spPr>
        <a:xfrm>
          <a:off x="3993757" y="0"/>
          <a:ext cx="973340" cy="224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b" anchorCtr="0">
          <a:noAutofit/>
        </a:bodyPr>
        <a:lstStyle/>
        <a:p>
          <a:pPr lvl="0" algn="l" defTabSz="488950">
            <a:lnSpc>
              <a:spcPct val="90000"/>
            </a:lnSpc>
            <a:spcBef>
              <a:spcPct val="0"/>
            </a:spcBef>
            <a:spcAft>
              <a:spcPct val="35000"/>
            </a:spcAft>
          </a:pPr>
          <a:r>
            <a:rPr lang="en-US" sz="1100" b="1" kern="1200" dirty="0">
              <a:solidFill>
                <a:schemeClr val="tx1">
                  <a:lumMod val="75000"/>
                  <a:lumOff val="25000"/>
                </a:schemeClr>
              </a:solidFill>
              <a:latin typeface="Segoe UI" panose="020B0502040204020203" pitchFamily="34" charset="0"/>
              <a:cs typeface="Segoe UI" panose="020B0502040204020203" pitchFamily="34" charset="0"/>
            </a:rPr>
            <a:t>Facilitate</a:t>
          </a:r>
        </a:p>
      </dsp:txBody>
      <dsp:txXfrm>
        <a:off x="3993757" y="0"/>
        <a:ext cx="973340" cy="224722"/>
      </dsp:txXfrm>
    </dsp:sp>
  </dsp:spTree>
</dsp:drawing>
</file>

<file path=word/diagrams/layout1.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Custom 1">
      <a:dk1>
        <a:sysClr val="windowText" lastClr="000000"/>
      </a:dk1>
      <a:lt1>
        <a:sysClr val="window" lastClr="FFFFFF"/>
      </a:lt1>
      <a:dk2>
        <a:srgbClr val="4E3B30"/>
      </a:dk2>
      <a:lt2>
        <a:srgbClr val="FBEEC9"/>
      </a:lt2>
      <a:accent1>
        <a:srgbClr val="B68A35"/>
      </a:accent1>
      <a:accent2>
        <a:srgbClr val="A5644E"/>
      </a:accent2>
      <a:accent3>
        <a:srgbClr val="B58B80"/>
      </a:accent3>
      <a:accent4>
        <a:srgbClr val="C3986D"/>
      </a:accent4>
      <a:accent5>
        <a:srgbClr val="A19574"/>
      </a:accent5>
      <a:accent6>
        <a:srgbClr val="C17529"/>
      </a:accent6>
      <a:hlink>
        <a:srgbClr val="694F07"/>
      </a:hlink>
      <a:folHlink>
        <a:srgbClr val="B68A3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b:Source>
    <b:Tag>Wor</b:Tag>
    <b:SourceType>InternetSite</b:SourceType>
    <b:Guid>{099903EB-E91B-4431-BCCD-9953C6E4B182}</b:Guid>
    <b:InternetSiteTitle>WHO - Global Health Workforce Statistics,</b:InternetSiteTitle>
    <b:URL>http://www.who.int/hrh/statistics/hwfstats/).</b:URL>
    <b:RefOrder>1</b:RefOrder>
  </b:Source>
  <b:Source>
    <b:Tag>WHO</b:Tag>
    <b:SourceType>InternetSite</b:SourceType>
    <b:Guid>{066CF56E-0F43-4BDD-9CD0-18404C8DB7C3}</b:Guid>
    <b:Author>
      <b:Author>
        <b:NameList>
          <b:Person>
            <b:Last>WHO</b:Last>
          </b:Person>
        </b:NameList>
      </b:Author>
    </b:Author>
    <b:Title>National Health Workforce Account - A Handbook</b:Title>
    <b:URL>https://apps.who.int/iris/bitstream/handle/10665/259360/9789241513111-eng.pdf;jsessionid=4660B4CDB827F257A01BE10370B188C8?sequence=1</b:URL>
    <b:RefOrder>2</b:RefOrder>
  </b:Source>
</b:Sources>
</file>

<file path=customXml/item2.xml><?xml version="1.0" encoding="utf-8"?>
<ct:contentTypeSchema xmlns:ct="http://schemas.microsoft.com/office/2006/metadata/contentType" xmlns:ma="http://schemas.microsoft.com/office/2006/metadata/properties/metaAttributes" ct:_="" ma:_="" ma:contentTypeName="Document" ma:contentTypeID="0x0101005B7F4633577BD04CACEAEB00CF584CB2" ma:contentTypeVersion="4" ma:contentTypeDescription="Create a new document." ma:contentTypeScope="" ma:versionID="3b0ad053aa34eeca6de112401af30a08">
  <xsd:schema xmlns:xsd="http://www.w3.org/2001/XMLSchema" xmlns:xs="http://www.w3.org/2001/XMLSchema" xmlns:p="http://schemas.microsoft.com/office/2006/metadata/properties" xmlns:ns2="a5cd8edf-193d-454e-be79-0a753d5be6e1" xmlns:ns3="11e61f89-cf6d-49a2-9fe0-486a1dfba8df" targetNamespace="http://schemas.microsoft.com/office/2006/metadata/properties" ma:root="true" ma:fieldsID="25ed41e8a5d2b96e4d034b0c958db909" ns2:_="" ns3:_="">
    <xsd:import namespace="a5cd8edf-193d-454e-be79-0a753d5be6e1"/>
    <xsd:import namespace="11e61f89-cf6d-49a2-9fe0-486a1dfba8df"/>
    <xsd:element name="properties">
      <xsd:complexType>
        <xsd:sequence>
          <xsd:element name="documentManagement">
            <xsd:complexType>
              <xsd:all>
                <xsd:element ref="ns2:SharedWithUsers" minOccurs="0"/>
                <xsd:element ref="ns2:_dlc_DocId" minOccurs="0"/>
                <xsd:element ref="ns2:_dlc_DocIdUrl" minOccurs="0"/>
                <xsd:element ref="ns2:_dlc_DocIdPersistId" minOccurs="0"/>
                <xsd:element ref="ns3:Downloa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cd8edf-193d-454e-be79-0a753d5be6e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9" nillable="true" ma:displayName="Document ID Value" ma:description="The value of the document ID assigned to this item." ma:internalName="_dlc_DocId" ma:readOnly="true">
      <xsd:simpleType>
        <xsd:restriction base="dms:Text"/>
      </xsd:simpleType>
    </xsd:element>
    <xsd:element name="_dlc_DocIdUrl" ma:index="1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1e61f89-cf6d-49a2-9fe0-486a1dfba8df" elementFormDefault="qualified">
    <xsd:import namespace="http://schemas.microsoft.com/office/2006/documentManagement/types"/>
    <xsd:import namespace="http://schemas.microsoft.com/office/infopath/2007/PartnerControls"/>
    <xsd:element name="Downloads" ma:index="12" nillable="true" ma:displayName="Downloads" ma:internalName="Downloads">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dlc_DocId xmlns="a5cd8edf-193d-454e-be79-0a753d5be6e1">TWUZXU4UYYY7-944396957-37612</_dlc_DocId>
    <_dlc_DocIdUrl xmlns="a5cd8edf-193d-454e-be79-0a753d5be6e1">
      <Url>http://localhost/_layouts/15/DocIdRedir.aspx?ID=TWUZXU4UYYY7-944396957-37612</Url>
      <Description>TWUZXU4UYYY7-944396957-37612</Description>
    </_dlc_DocIdUrl>
    <Downloads xmlns="11e61f89-cf6d-49a2-9fe0-486a1dfba8df" xsi:nil="true"/>
  </documentManagement>
</p:properties>
</file>

<file path=customXml/itemProps1.xml><?xml version="1.0" encoding="utf-8"?>
<ds:datastoreItem xmlns:ds="http://schemas.openxmlformats.org/officeDocument/2006/customXml" ds:itemID="{D4E24866-3639-4831-9218-34F4C8C504DE}">
  <ds:schemaRefs>
    <ds:schemaRef ds:uri="http://schemas.openxmlformats.org/officeDocument/2006/bibliography"/>
  </ds:schemaRefs>
</ds:datastoreItem>
</file>

<file path=customXml/itemProps2.xml><?xml version="1.0" encoding="utf-8"?>
<ds:datastoreItem xmlns:ds="http://schemas.openxmlformats.org/officeDocument/2006/customXml" ds:itemID="{ECC16C3B-6714-4AF4-BB52-9602C5603D4D}"/>
</file>

<file path=customXml/itemProps3.xml><?xml version="1.0" encoding="utf-8"?>
<ds:datastoreItem xmlns:ds="http://schemas.openxmlformats.org/officeDocument/2006/customXml" ds:itemID="{5B70F324-CC14-430C-B6F8-F85A4C2ED6BD}"/>
</file>

<file path=customXml/itemProps4.xml><?xml version="1.0" encoding="utf-8"?>
<ds:datastoreItem xmlns:ds="http://schemas.openxmlformats.org/officeDocument/2006/customXml" ds:itemID="{EEE9B320-D0B0-4940-83D0-F049147D90D3}"/>
</file>

<file path=customXml/itemProps5.xml><?xml version="1.0" encoding="utf-8"?>
<ds:datastoreItem xmlns:ds="http://schemas.openxmlformats.org/officeDocument/2006/customXml" ds:itemID="{3770EDEE-F58B-408E-B82C-8C9C757ABE6F}"/>
</file>

<file path=docProps/app.xml><?xml version="1.0" encoding="utf-8"?>
<Properties xmlns="http://schemas.openxmlformats.org/officeDocument/2006/extended-properties" xmlns:vt="http://schemas.openxmlformats.org/officeDocument/2006/docPropsVTypes">
  <Template>Normal</Template>
  <TotalTime>141</TotalTime>
  <Pages>117</Pages>
  <Words>18421</Words>
  <Characters>105003</Characters>
  <Application>Microsoft Office Word</Application>
  <DocSecurity>0</DocSecurity>
  <Lines>875</Lines>
  <Paragraphs>246</Paragraphs>
  <ScaleCrop>false</ScaleCrop>
  <HeadingPairs>
    <vt:vector size="2" baseType="variant">
      <vt:variant>
        <vt:lpstr>Title</vt:lpstr>
      </vt:variant>
      <vt:variant>
        <vt:i4>1</vt:i4>
      </vt:variant>
    </vt:vector>
  </HeadingPairs>
  <TitlesOfParts>
    <vt:vector size="1" baseType="lpstr">
      <vt:lpstr>UAE NATIONAL HEALTH WORKFORCE ACCOUNT (NHWA) REPORT</vt:lpstr>
    </vt:vector>
  </TitlesOfParts>
  <Company>MINISTRY OF HEALTH &amp; PREVENTION (MOHAP) STATISTICS &amp; RESEARCH CENTRE</Company>
  <LinksUpToDate>false</LinksUpToDate>
  <CharactersWithSpaces>123178</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UAE NATIONAL HEALTH WORKFORCE ACCOUNT (NHWA) REPORT</dc:title>
  <dc:subject/>
  <dc:creator>Rahul Patil</dc:creator>
  <cp:keywords/>
  <dc:description/>
  <cp:lastModifiedBy>Varunendra Verma</cp:lastModifiedBy>
  <cp:revision>136</cp:revision>
  <cp:lastPrinted>2020-12-14T11:09:00Z</cp:lastPrinted>
  <dcterms:created xsi:type="dcterms:W3CDTF">2021-01-19T07:50:00Z</dcterms:created>
  <dcterms:modified xsi:type="dcterms:W3CDTF">2021-02-02T09:42:00Z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0x0101005B7F4633577BD04CACEAEB00CF584CB2</vt:lpwstr>
  </property>
  <property fmtid="{D5CDD505-2E9C-101B-9397-08002B2CF9AE}" pid="3" name="_dlc_DocIdItemGuid">
    <vt:lpwstr>5f4532c7-791d-4bb5-88ee-42adf8c33c22</vt:lpwstr>
  </property>
</Properties>
</file>